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1" r:id="rId7"/>
    <p:sldId id="258" r:id="rId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4" d="100"/>
          <a:sy n="94" d="100"/>
        </p:scale>
        <p:origin x="2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D22AD5B6-319C-4BA1-A362-A607B36A7F80}" type="datetimeFigureOut">
              <a:rPr lang="fi-FI" smtClean="0"/>
              <a:t>16.5.2017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331256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22AD5B6-319C-4BA1-A362-A607B36A7F80}" type="datetimeFigureOut">
              <a:rPr lang="fi-FI" smtClean="0"/>
              <a:t>16.5.2017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275015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22AD5B6-319C-4BA1-A362-A607B36A7F80}" type="datetimeFigureOut">
              <a:rPr lang="fi-FI" smtClean="0"/>
              <a:t>16.5.2017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64219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22AD5B6-319C-4BA1-A362-A607B36A7F80}" type="datetimeFigureOut">
              <a:rPr lang="fi-FI" smtClean="0"/>
              <a:t>16.5.2017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32532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D22AD5B6-319C-4BA1-A362-A607B36A7F80}" type="datetimeFigureOut">
              <a:rPr lang="fi-FI" smtClean="0"/>
              <a:t>16.5.2017</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234001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D22AD5B6-319C-4BA1-A362-A607B36A7F80}" type="datetimeFigureOut">
              <a:rPr lang="fi-FI" smtClean="0"/>
              <a:t>16.5.2017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383214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22AD5B6-319C-4BA1-A362-A607B36A7F80}" type="datetimeFigureOut">
              <a:rPr lang="fi-FI" smtClean="0"/>
              <a:t>16.5.2017</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227248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D22AD5B6-319C-4BA1-A362-A607B36A7F80}" type="datetimeFigureOut">
              <a:rPr lang="fi-FI" smtClean="0"/>
              <a:t>16.5.2017</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4059868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22AD5B6-319C-4BA1-A362-A607B36A7F80}" type="datetimeFigureOut">
              <a:rPr lang="fi-FI" smtClean="0"/>
              <a:t>16.5.2017</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428632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22AD5B6-319C-4BA1-A362-A607B36A7F80}" type="datetimeFigureOut">
              <a:rPr lang="fi-FI" smtClean="0"/>
              <a:t>16.5.2017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12263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D22AD5B6-319C-4BA1-A362-A607B36A7F80}" type="datetimeFigureOut">
              <a:rPr lang="fi-FI" smtClean="0"/>
              <a:t>16.5.2017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97D01D3-3C7D-4092-8468-4B12F8043715}" type="slidenum">
              <a:rPr lang="fi-FI" smtClean="0"/>
              <a:t>‹#›</a:t>
            </a:fld>
            <a:endParaRPr lang="fi-FI"/>
          </a:p>
        </p:txBody>
      </p:sp>
    </p:spTree>
    <p:extLst>
      <p:ext uri="{BB962C8B-B14F-4D97-AF65-F5344CB8AC3E}">
        <p14:creationId xmlns:p14="http://schemas.microsoft.com/office/powerpoint/2010/main" val="10794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AD5B6-319C-4BA1-A362-A607B36A7F80}" type="datetimeFigureOut">
              <a:rPr lang="fi-FI" smtClean="0"/>
              <a:t>16.5.2017</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D01D3-3C7D-4092-8468-4B12F8043715}" type="slidenum">
              <a:rPr lang="fi-FI" smtClean="0"/>
              <a:t>‹#›</a:t>
            </a:fld>
            <a:endParaRPr lang="fi-FI"/>
          </a:p>
        </p:txBody>
      </p:sp>
    </p:spTree>
    <p:extLst>
      <p:ext uri="{BB962C8B-B14F-4D97-AF65-F5344CB8AC3E}">
        <p14:creationId xmlns:p14="http://schemas.microsoft.com/office/powerpoint/2010/main" val="47921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fi.wikipedia.org/wiki/Paavi" TargetMode="External"/><Relationship Id="rId2" Type="http://schemas.openxmlformats.org/officeDocument/2006/relationships/hyperlink" Target="https://fi.wikipedia.org/wiki/Katolinen_kirkko" TargetMode="External"/><Relationship Id="rId1" Type="http://schemas.openxmlformats.org/officeDocument/2006/relationships/slideLayout" Target="../slideLayouts/slideLayout2.xml"/><Relationship Id="rId4" Type="http://schemas.openxmlformats.org/officeDocument/2006/relationships/hyperlink" Target="https://fi.wikipedia.org/wiki/Vatikaanivalt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0" y="0"/>
            <a:ext cx="12192000" cy="7315200"/>
          </a:xfrm>
          <a:prstGeom prst="rect">
            <a:avLst/>
          </a:prstGeom>
        </p:spPr>
      </p:pic>
      <p:sp>
        <p:nvSpPr>
          <p:cNvPr id="2" name="Otsikko 1"/>
          <p:cNvSpPr>
            <a:spLocks noGrp="1"/>
          </p:cNvSpPr>
          <p:nvPr>
            <p:ph type="ctrTitle"/>
          </p:nvPr>
        </p:nvSpPr>
        <p:spPr/>
        <p:txBody>
          <a:bodyPr/>
          <a:lstStyle/>
          <a:p>
            <a:r>
              <a:rPr lang="fi-FI" b="1" dirty="0" smtClean="0">
                <a:solidFill>
                  <a:srgbClr val="FF0000"/>
                </a:solidFill>
              </a:rPr>
              <a:t>Katolinen kirkko</a:t>
            </a:r>
            <a:endParaRPr lang="fi-FI" b="1" dirty="0">
              <a:solidFill>
                <a:srgbClr val="FF0000"/>
              </a:solidFill>
            </a:endParaRPr>
          </a:p>
        </p:txBody>
      </p:sp>
      <p:sp>
        <p:nvSpPr>
          <p:cNvPr id="3" name="Alaotsikko 2"/>
          <p:cNvSpPr>
            <a:spLocks noGrp="1"/>
          </p:cNvSpPr>
          <p:nvPr>
            <p:ph type="subTitle" idx="1"/>
          </p:nvPr>
        </p:nvSpPr>
        <p:spPr/>
        <p:txBody>
          <a:bodyPr>
            <a:normAutofit/>
          </a:bodyPr>
          <a:lstStyle/>
          <a:p>
            <a:r>
              <a:rPr lang="fi-FI" sz="2800" b="1" dirty="0" smtClean="0">
                <a:solidFill>
                  <a:srgbClr val="FF0000"/>
                </a:solidFill>
              </a:rPr>
              <a:t>A.R</a:t>
            </a:r>
            <a:endParaRPr lang="fi-FI" sz="2800" b="1" dirty="0">
              <a:solidFill>
                <a:srgbClr val="FF0000"/>
              </a:solidFill>
            </a:endParaRPr>
          </a:p>
        </p:txBody>
      </p:sp>
    </p:spTree>
    <p:extLst>
      <p:ext uri="{BB962C8B-B14F-4D97-AF65-F5344CB8AC3E}">
        <p14:creationId xmlns:p14="http://schemas.microsoft.com/office/powerpoint/2010/main" val="1187173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0" y="0"/>
            <a:ext cx="12192000" cy="6858000"/>
          </a:xfrm>
          <a:prstGeom prst="rect">
            <a:avLst/>
          </a:prstGeom>
        </p:spPr>
      </p:pic>
      <p:pic>
        <p:nvPicPr>
          <p:cNvPr id="4" name="Kuva 3"/>
          <p:cNvPicPr>
            <a:picLocks noChangeAspect="1"/>
          </p:cNvPicPr>
          <p:nvPr/>
        </p:nvPicPr>
        <p:blipFill>
          <a:blip r:embed="rId3"/>
          <a:stretch>
            <a:fillRect/>
          </a:stretch>
        </p:blipFill>
        <p:spPr>
          <a:xfrm>
            <a:off x="4422428" y="2486291"/>
            <a:ext cx="7769572" cy="3202323"/>
          </a:xfrm>
          <a:prstGeom prst="rect">
            <a:avLst/>
          </a:prstGeom>
        </p:spPr>
      </p:pic>
      <p:sp>
        <p:nvSpPr>
          <p:cNvPr id="2" name="Otsikko 1"/>
          <p:cNvSpPr>
            <a:spLocks noGrp="1"/>
          </p:cNvSpPr>
          <p:nvPr>
            <p:ph type="title"/>
          </p:nvPr>
        </p:nvSpPr>
        <p:spPr/>
        <p:txBody>
          <a:bodyPr/>
          <a:lstStyle/>
          <a:p>
            <a:r>
              <a:rPr lang="fi-FI" dirty="0" smtClean="0">
                <a:solidFill>
                  <a:srgbClr val="FF0000"/>
                </a:solidFill>
              </a:rPr>
              <a:t>Katolisen kirkon historia</a:t>
            </a:r>
            <a:endParaRPr lang="fi-FI" dirty="0">
              <a:solidFill>
                <a:srgbClr val="FF0000"/>
              </a:solidFill>
            </a:endParaRPr>
          </a:p>
        </p:txBody>
      </p:sp>
      <p:sp>
        <p:nvSpPr>
          <p:cNvPr id="3" name="Sisällön paikkamerkki 2"/>
          <p:cNvSpPr>
            <a:spLocks noGrp="1"/>
          </p:cNvSpPr>
          <p:nvPr>
            <p:ph idx="1"/>
          </p:nvPr>
        </p:nvSpPr>
        <p:spPr>
          <a:xfrm>
            <a:off x="838200" y="1825624"/>
            <a:ext cx="4364866" cy="4703965"/>
          </a:xfrm>
        </p:spPr>
        <p:txBody>
          <a:bodyPr>
            <a:normAutofit/>
          </a:bodyPr>
          <a:lstStyle/>
          <a:p>
            <a:r>
              <a:rPr lang="fi-FI" sz="2400" dirty="0" smtClean="0">
                <a:solidFill>
                  <a:srgbClr val="FF0000"/>
                </a:solidFill>
              </a:rPr>
              <a:t>Katoliset katsovat kirkkonsa olevan ensimmäinen kirkko, jonka itse Jeesus perusti.</a:t>
            </a:r>
          </a:p>
          <a:p>
            <a:r>
              <a:rPr lang="fi-FI" sz="2400" dirty="0" smtClean="0">
                <a:solidFill>
                  <a:srgbClr val="FF0000"/>
                </a:solidFill>
              </a:rPr>
              <a:t>Vuonna 1054 Ortodoksinen kirkko irtaantui Katolisesta kirkosta.</a:t>
            </a:r>
          </a:p>
          <a:p>
            <a:r>
              <a:rPr lang="fi-FI" sz="2400" dirty="0" smtClean="0">
                <a:solidFill>
                  <a:srgbClr val="FF0000"/>
                </a:solidFill>
              </a:rPr>
              <a:t>Protestanttiset kirkot irtaantuivat Katolisesta 1500 luvulta alkaen.</a:t>
            </a:r>
          </a:p>
        </p:txBody>
      </p:sp>
    </p:spTree>
    <p:extLst>
      <p:ext uri="{BB962C8B-B14F-4D97-AF65-F5344CB8AC3E}">
        <p14:creationId xmlns:p14="http://schemas.microsoft.com/office/powerpoint/2010/main" val="3929131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1" y="0"/>
            <a:ext cx="12205607" cy="6858000"/>
          </a:xfrm>
          <a:prstGeom prst="rect">
            <a:avLst/>
          </a:prstGeom>
        </p:spPr>
      </p:pic>
      <p:sp>
        <p:nvSpPr>
          <p:cNvPr id="2" name="Otsikko 1"/>
          <p:cNvSpPr>
            <a:spLocks noGrp="1"/>
          </p:cNvSpPr>
          <p:nvPr>
            <p:ph type="title"/>
          </p:nvPr>
        </p:nvSpPr>
        <p:spPr/>
        <p:txBody>
          <a:bodyPr/>
          <a:lstStyle/>
          <a:p>
            <a:r>
              <a:rPr lang="fi-FI" b="1" dirty="0" smtClean="0">
                <a:solidFill>
                  <a:srgbClr val="FF0000"/>
                </a:solidFill>
              </a:rPr>
              <a:t>Paavi ja Vatikaani</a:t>
            </a:r>
            <a:endParaRPr lang="fi-FI" b="1" dirty="0">
              <a:solidFill>
                <a:srgbClr val="FF0000"/>
              </a:solidFill>
            </a:endParaRPr>
          </a:p>
        </p:txBody>
      </p:sp>
      <p:sp>
        <p:nvSpPr>
          <p:cNvPr id="3" name="Sisällön paikkamerkki 2"/>
          <p:cNvSpPr>
            <a:spLocks noGrp="1"/>
          </p:cNvSpPr>
          <p:nvPr>
            <p:ph idx="1"/>
          </p:nvPr>
        </p:nvSpPr>
        <p:spPr>
          <a:xfrm>
            <a:off x="838200" y="1529411"/>
            <a:ext cx="9464899" cy="4351338"/>
          </a:xfrm>
        </p:spPr>
        <p:txBody>
          <a:bodyPr/>
          <a:lstStyle/>
          <a:p>
            <a:r>
              <a:rPr lang="fi-FI" dirty="0" smtClean="0">
                <a:solidFill>
                  <a:srgbClr val="FF0000"/>
                </a:solidFill>
              </a:rPr>
              <a:t>Paavi on maailman kirkon ylin hengellinen johtaja</a:t>
            </a:r>
          </a:p>
          <a:p>
            <a:r>
              <a:rPr lang="fi-FI" dirty="0" smtClean="0">
                <a:solidFill>
                  <a:srgbClr val="FF0000"/>
                </a:solidFill>
              </a:rPr>
              <a:t>Paavi asuu ja hallitsee Vatikaanivaltiota, joka sijaitsee Roomassa</a:t>
            </a:r>
          </a:p>
          <a:p>
            <a:r>
              <a:rPr lang="fi-FI" dirty="0" smtClean="0">
                <a:solidFill>
                  <a:srgbClr val="FF0000"/>
                </a:solidFill>
              </a:rPr>
              <a:t>Paavilla on käytännössä rajaton valta Vatikaanivaltiossa ja hänellä on myös suuri valta koko katolisen kirkon toiminnassa</a:t>
            </a:r>
          </a:p>
          <a:p>
            <a:r>
              <a:rPr lang="fi-FI" dirty="0" smtClean="0">
                <a:solidFill>
                  <a:srgbClr val="FF0000"/>
                </a:solidFill>
              </a:rPr>
              <a:t>Vatikaanivaltiossa asuu n. 800 ihmistä</a:t>
            </a:r>
            <a:endParaRPr lang="fi-FI" dirty="0">
              <a:solidFill>
                <a:srgbClr val="FF0000"/>
              </a:solidFill>
            </a:endParaRPr>
          </a:p>
        </p:txBody>
      </p:sp>
    </p:spTree>
    <p:extLst>
      <p:ext uri="{BB962C8B-B14F-4D97-AF65-F5344CB8AC3E}">
        <p14:creationId xmlns:p14="http://schemas.microsoft.com/office/powerpoint/2010/main" val="3942710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smtClean="0">
                <a:solidFill>
                  <a:srgbClr val="FF0000"/>
                </a:solidFill>
              </a:rPr>
              <a:t>Katolinen kirkko nykyään</a:t>
            </a:r>
            <a:endParaRPr lang="fi-FI" dirty="0">
              <a:solidFill>
                <a:srgbClr val="FF0000"/>
              </a:solidFill>
            </a:endParaRPr>
          </a:p>
        </p:txBody>
      </p:sp>
      <p:sp>
        <p:nvSpPr>
          <p:cNvPr id="3" name="Sisällön paikkamerkki 2"/>
          <p:cNvSpPr>
            <a:spLocks noGrp="1"/>
          </p:cNvSpPr>
          <p:nvPr>
            <p:ph idx="1"/>
          </p:nvPr>
        </p:nvSpPr>
        <p:spPr/>
        <p:txBody>
          <a:bodyPr/>
          <a:lstStyle/>
          <a:p>
            <a:r>
              <a:rPr lang="fi-FI" dirty="0">
                <a:solidFill>
                  <a:srgbClr val="FF0000"/>
                </a:solidFill>
              </a:rPr>
              <a:t>Katolinen kirkko on nykyään jäljellä olevista kristillisistä kirkoista suurin</a:t>
            </a:r>
            <a:r>
              <a:rPr lang="fi-FI" dirty="0" smtClean="0">
                <a:solidFill>
                  <a:srgbClr val="FF0000"/>
                </a:solidFill>
              </a:rPr>
              <a:t>.</a:t>
            </a:r>
          </a:p>
          <a:p>
            <a:r>
              <a:rPr lang="fi-FI" dirty="0" smtClean="0">
                <a:solidFill>
                  <a:srgbClr val="FF0000"/>
                </a:solidFill>
              </a:rPr>
              <a:t>Maailman asukkaista 17,5 prosenttia ihmisistä kuuluu katoliseen kirkkoon.</a:t>
            </a:r>
          </a:p>
          <a:p>
            <a:r>
              <a:rPr lang="fi-FI" dirty="0" smtClean="0">
                <a:solidFill>
                  <a:srgbClr val="FF0000"/>
                </a:solidFill>
              </a:rPr>
              <a:t>Katollisessa kirkossa on yli 400 000 pappia.</a:t>
            </a:r>
            <a:endParaRPr lang="fi-FI" dirty="0">
              <a:solidFill>
                <a:srgbClr val="FF0000"/>
              </a:solidFill>
            </a:endParaRPr>
          </a:p>
        </p:txBody>
      </p:sp>
    </p:spTree>
    <p:extLst>
      <p:ext uri="{BB962C8B-B14F-4D97-AF65-F5344CB8AC3E}">
        <p14:creationId xmlns:p14="http://schemas.microsoft.com/office/powerpoint/2010/main" val="3622587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0" y="90152"/>
            <a:ext cx="12192000" cy="6767848"/>
          </a:xfrm>
          <a:prstGeom prst="rect">
            <a:avLst/>
          </a:prstGeom>
        </p:spPr>
      </p:pic>
      <p:sp>
        <p:nvSpPr>
          <p:cNvPr id="2" name="Otsikko 1"/>
          <p:cNvSpPr>
            <a:spLocks noGrp="1"/>
          </p:cNvSpPr>
          <p:nvPr>
            <p:ph type="title"/>
          </p:nvPr>
        </p:nvSpPr>
        <p:spPr/>
        <p:txBody>
          <a:bodyPr/>
          <a:lstStyle/>
          <a:p>
            <a:r>
              <a:rPr lang="fi-FI" dirty="0" smtClean="0">
                <a:solidFill>
                  <a:srgbClr val="FF0000"/>
                </a:solidFill>
              </a:rPr>
              <a:t>Uskontunnustus</a:t>
            </a:r>
            <a:endParaRPr lang="fi-FI" dirty="0">
              <a:solidFill>
                <a:srgbClr val="FF0000"/>
              </a:solidFill>
            </a:endParaRPr>
          </a:p>
        </p:txBody>
      </p:sp>
      <p:sp>
        <p:nvSpPr>
          <p:cNvPr id="3" name="Sisällön paikkamerkki 2"/>
          <p:cNvSpPr>
            <a:spLocks noGrp="1"/>
          </p:cNvSpPr>
          <p:nvPr>
            <p:ph idx="1"/>
          </p:nvPr>
        </p:nvSpPr>
        <p:spPr/>
        <p:txBody>
          <a:bodyPr>
            <a:normAutofit fontScale="77500" lnSpcReduction="20000"/>
          </a:bodyPr>
          <a:lstStyle/>
          <a:p>
            <a:r>
              <a:rPr lang="fi-FI" sz="3600" u="sng" dirty="0" smtClean="0">
                <a:solidFill>
                  <a:srgbClr val="002060"/>
                </a:solidFill>
              </a:rPr>
              <a:t>Kaksi uskon päätotuutta ovat koko uskon perusta:</a:t>
            </a:r>
          </a:p>
          <a:p>
            <a:pPr marL="0" indent="0">
              <a:buNone/>
            </a:pPr>
            <a:r>
              <a:rPr lang="fi-FI" dirty="0" smtClean="0">
                <a:solidFill>
                  <a:srgbClr val="002060"/>
                </a:solidFill>
              </a:rPr>
              <a:t>1</a:t>
            </a:r>
            <a:r>
              <a:rPr lang="fi-FI" dirty="0">
                <a:solidFill>
                  <a:srgbClr val="002060"/>
                </a:solidFill>
              </a:rPr>
              <a:t>.</a:t>
            </a:r>
            <a:r>
              <a:rPr lang="fi-FI" dirty="0" smtClean="0">
                <a:solidFill>
                  <a:srgbClr val="002060"/>
                </a:solidFill>
              </a:rPr>
              <a:t> </a:t>
            </a:r>
            <a:r>
              <a:rPr lang="fi-FI" dirty="0">
                <a:solidFill>
                  <a:srgbClr val="002060"/>
                </a:solidFill>
              </a:rPr>
              <a:t>Jumala on </a:t>
            </a:r>
            <a:r>
              <a:rPr lang="fi-FI" dirty="0" smtClean="0">
                <a:solidFill>
                  <a:srgbClr val="002060"/>
                </a:solidFill>
              </a:rPr>
              <a:t>kolmiyhteinen</a:t>
            </a:r>
            <a:endParaRPr lang="fi-FI" dirty="0">
              <a:solidFill>
                <a:srgbClr val="002060"/>
              </a:solidFill>
            </a:endParaRPr>
          </a:p>
          <a:p>
            <a:pPr marL="0" indent="0">
              <a:buNone/>
            </a:pPr>
            <a:r>
              <a:rPr lang="fi-FI" dirty="0" smtClean="0">
                <a:solidFill>
                  <a:srgbClr val="002060"/>
                </a:solidFill>
              </a:rPr>
              <a:t>2</a:t>
            </a:r>
            <a:r>
              <a:rPr lang="fi-FI" dirty="0">
                <a:solidFill>
                  <a:srgbClr val="002060"/>
                </a:solidFill>
              </a:rPr>
              <a:t>.</a:t>
            </a:r>
            <a:r>
              <a:rPr lang="fi-FI" dirty="0" smtClean="0">
                <a:solidFill>
                  <a:srgbClr val="002060"/>
                </a:solidFill>
              </a:rPr>
              <a:t> </a:t>
            </a:r>
            <a:r>
              <a:rPr lang="fi-FI" dirty="0">
                <a:solidFill>
                  <a:srgbClr val="002060"/>
                </a:solidFill>
              </a:rPr>
              <a:t>Jeesus, Jumalan Poika, tosi Jumala ja tosi ihminen, eli maan </a:t>
            </a:r>
            <a:r>
              <a:rPr lang="fi-FI" dirty="0" smtClean="0">
                <a:solidFill>
                  <a:srgbClr val="002060"/>
                </a:solidFill>
              </a:rPr>
              <a:t>päällä, kärsi ja kuoli </a:t>
            </a:r>
            <a:r>
              <a:rPr lang="fi-FI" dirty="0">
                <a:solidFill>
                  <a:srgbClr val="002060"/>
                </a:solidFill>
              </a:rPr>
              <a:t>täydellisenä uhrilahjana kaikkien ihmisen </a:t>
            </a:r>
            <a:r>
              <a:rPr lang="fi-FI" dirty="0" smtClean="0">
                <a:solidFill>
                  <a:srgbClr val="002060"/>
                </a:solidFill>
              </a:rPr>
              <a:t>syntien </a:t>
            </a:r>
            <a:r>
              <a:rPr lang="fi-FI" dirty="0">
                <a:solidFill>
                  <a:srgbClr val="002060"/>
                </a:solidFill>
              </a:rPr>
              <a:t>sovittamiseksi ja </a:t>
            </a:r>
            <a:r>
              <a:rPr lang="fi-FI" dirty="0" smtClean="0">
                <a:solidFill>
                  <a:srgbClr val="002060"/>
                </a:solidFill>
              </a:rPr>
              <a:t>nousi </a:t>
            </a:r>
            <a:r>
              <a:rPr lang="fi-FI" dirty="0">
                <a:solidFill>
                  <a:srgbClr val="002060"/>
                </a:solidFill>
              </a:rPr>
              <a:t>ylös </a:t>
            </a:r>
            <a:r>
              <a:rPr lang="fi-FI" dirty="0" smtClean="0">
                <a:solidFill>
                  <a:srgbClr val="002060"/>
                </a:solidFill>
              </a:rPr>
              <a:t>kuolleista </a:t>
            </a:r>
            <a:r>
              <a:rPr lang="fi-FI" dirty="0">
                <a:solidFill>
                  <a:srgbClr val="002060"/>
                </a:solidFill>
              </a:rPr>
              <a:t>kuolemastaan </a:t>
            </a:r>
            <a:r>
              <a:rPr lang="fi-FI" dirty="0" smtClean="0">
                <a:solidFill>
                  <a:srgbClr val="002060"/>
                </a:solidFill>
              </a:rPr>
              <a:t>kolmantena </a:t>
            </a:r>
            <a:r>
              <a:rPr lang="fi-FI" dirty="0">
                <a:solidFill>
                  <a:srgbClr val="002060"/>
                </a:solidFill>
              </a:rPr>
              <a:t>päivänä</a:t>
            </a:r>
            <a:r>
              <a:rPr lang="fi-FI" dirty="0" smtClean="0">
                <a:solidFill>
                  <a:srgbClr val="002060"/>
                </a:solidFill>
              </a:rPr>
              <a:t>.</a:t>
            </a:r>
          </a:p>
          <a:p>
            <a:r>
              <a:rPr lang="fi-FI" sz="3600" u="sng" dirty="0" smtClean="0">
                <a:solidFill>
                  <a:schemeClr val="accent4">
                    <a:lumMod val="60000"/>
                    <a:lumOff val="40000"/>
                  </a:schemeClr>
                </a:solidFill>
              </a:rPr>
              <a:t>Uskontunnustus:</a:t>
            </a:r>
          </a:p>
          <a:p>
            <a:pPr marL="0" indent="0">
              <a:buNone/>
            </a:pPr>
            <a:r>
              <a:rPr lang="fi-FI" dirty="0">
                <a:solidFill>
                  <a:schemeClr val="accent4">
                    <a:lumMod val="60000"/>
                    <a:lumOff val="40000"/>
                  </a:schemeClr>
                </a:solidFill>
              </a:rPr>
              <a:t>Minä uskon Jumalaan, Isään, Kaikkivaltiaaseen, taivaan ja maan Luojaan, ja Jeesukseen Kristukseen, Jumalan ainoaan Poikaan, meidän Herraamme, joka sikisi Pyhästä Hengestä, syntyi Neitsyt Mariasta, kärsi Pontius Pilatuksen aikana, ristiinnaulittiin, kuoli ja haudattiin, astui alas tuonelaan, nousi kolmantena päivänä kuolleista, astui ylös taivaisiin, istuu Jumalan, Isän, Kaikkivaltiaan, oikealla puolella ja on sieltä tuleva tuomitsemaan eläviä ja kuolleita. Ja Pyhään Henkeen, pyhän </a:t>
            </a:r>
            <a:r>
              <a:rPr lang="fi-FI" dirty="0" smtClean="0">
                <a:solidFill>
                  <a:schemeClr val="accent4">
                    <a:lumMod val="60000"/>
                    <a:lumOff val="40000"/>
                  </a:schemeClr>
                </a:solidFill>
              </a:rPr>
              <a:t>katolisen</a:t>
            </a:r>
            <a:r>
              <a:rPr lang="fi-FI" dirty="0">
                <a:solidFill>
                  <a:schemeClr val="accent4">
                    <a:lumMod val="60000"/>
                    <a:lumOff val="40000"/>
                  </a:schemeClr>
                </a:solidFill>
              </a:rPr>
              <a:t> kirkon, pyhäin yhteyden, syntien anteeksiantamisen, ruumiin ylösnousemisen ja iankaikkisen elämän. Aamen</a:t>
            </a:r>
          </a:p>
          <a:p>
            <a:pPr marL="0" indent="0">
              <a:buNone/>
            </a:pPr>
            <a:r>
              <a:rPr lang="fi-FI" dirty="0" smtClean="0">
                <a:solidFill>
                  <a:srgbClr val="92D050"/>
                </a:solidFill>
              </a:rPr>
              <a:t> </a:t>
            </a:r>
            <a:endParaRPr lang="fi-FI" dirty="0">
              <a:solidFill>
                <a:srgbClr val="92D050"/>
              </a:solidFill>
            </a:endParaRPr>
          </a:p>
        </p:txBody>
      </p:sp>
    </p:spTree>
    <p:extLst>
      <p:ext uri="{BB962C8B-B14F-4D97-AF65-F5344CB8AC3E}">
        <p14:creationId xmlns:p14="http://schemas.microsoft.com/office/powerpoint/2010/main" val="138066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smtClean="0">
                <a:solidFill>
                  <a:srgbClr val="FF0000"/>
                </a:solidFill>
              </a:rPr>
              <a:t>Kuvia katolisesta kirkosta</a:t>
            </a:r>
            <a:endParaRPr lang="fi-FI" dirty="0">
              <a:solidFill>
                <a:srgbClr val="FF0000"/>
              </a:solidFill>
            </a:endParaRPr>
          </a:p>
        </p:txBody>
      </p:sp>
      <p:pic>
        <p:nvPicPr>
          <p:cNvPr id="8" name="Sisällön paikkamerkki 7"/>
          <p:cNvPicPr>
            <a:picLocks noGrp="1" noChangeAspect="1"/>
          </p:cNvPicPr>
          <p:nvPr>
            <p:ph sz="half" idx="2"/>
          </p:nvPr>
        </p:nvPicPr>
        <p:blipFill>
          <a:blip r:embed="rId3"/>
          <a:stretch>
            <a:fillRect/>
          </a:stretch>
        </p:blipFill>
        <p:spPr>
          <a:xfrm>
            <a:off x="6254194" y="2055812"/>
            <a:ext cx="5615188" cy="3736652"/>
          </a:xfrm>
          <a:prstGeom prst="rect">
            <a:avLst/>
          </a:prstGeom>
        </p:spPr>
      </p:pic>
      <p:sp>
        <p:nvSpPr>
          <p:cNvPr id="9" name="Sisällön paikkamerkki 8"/>
          <p:cNvSpPr>
            <a:spLocks noGrp="1"/>
          </p:cNvSpPr>
          <p:nvPr>
            <p:ph sz="half" idx="1"/>
          </p:nvPr>
        </p:nvSpPr>
        <p:spPr/>
        <p:txBody>
          <a:bodyPr/>
          <a:lstStyle/>
          <a:p>
            <a:endParaRPr lang="fi-FI" dirty="0"/>
          </a:p>
        </p:txBody>
      </p:sp>
    </p:spTree>
    <p:extLst>
      <p:ext uri="{BB962C8B-B14F-4D97-AF65-F5344CB8AC3E}">
        <p14:creationId xmlns:p14="http://schemas.microsoft.com/office/powerpoint/2010/main" val="139816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smtClean="0">
                <a:hlinkClick r:id="rId2"/>
              </a:rPr>
              <a:t>https://fi.wikipedia.org/wiki/Katolinen_kirkko</a:t>
            </a:r>
            <a:endParaRPr lang="fi-FI" dirty="0" smtClean="0"/>
          </a:p>
          <a:p>
            <a:r>
              <a:rPr lang="fi-FI" dirty="0">
                <a:hlinkClick r:id="rId3"/>
              </a:rPr>
              <a:t>https://</a:t>
            </a:r>
            <a:r>
              <a:rPr lang="fi-FI" dirty="0" smtClean="0">
                <a:hlinkClick r:id="rId3"/>
              </a:rPr>
              <a:t>fi.wikipedia.org/wiki/Paavi</a:t>
            </a:r>
            <a:endParaRPr lang="fi-FI" dirty="0" smtClean="0"/>
          </a:p>
          <a:p>
            <a:r>
              <a:rPr lang="fi-FI" dirty="0">
                <a:hlinkClick r:id="rId4"/>
              </a:rPr>
              <a:t>https://</a:t>
            </a:r>
            <a:r>
              <a:rPr lang="fi-FI" dirty="0" smtClean="0">
                <a:hlinkClick r:id="rId4"/>
              </a:rPr>
              <a:t>fi.wikipedia.org/wiki/Vatikaanivaltio</a:t>
            </a:r>
            <a:endParaRPr lang="fi-FI" dirty="0" smtClean="0"/>
          </a:p>
        </p:txBody>
      </p:sp>
    </p:spTree>
    <p:extLst>
      <p:ext uri="{BB962C8B-B14F-4D97-AF65-F5344CB8AC3E}">
        <p14:creationId xmlns:p14="http://schemas.microsoft.com/office/powerpoint/2010/main" val="462130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96</TotalTime>
  <Words>247</Words>
  <Application>Microsoft Office PowerPoint</Application>
  <PresentationFormat>Laajakuva</PresentationFormat>
  <Paragraphs>26</Paragraphs>
  <Slides>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7</vt:i4>
      </vt:variant>
    </vt:vector>
  </HeadingPairs>
  <TitlesOfParts>
    <vt:vector size="11" baseType="lpstr">
      <vt:lpstr>Arial</vt:lpstr>
      <vt:lpstr>Calibri</vt:lpstr>
      <vt:lpstr>Calibri Light</vt:lpstr>
      <vt:lpstr>Office-teema</vt:lpstr>
      <vt:lpstr>Katolinen kirkko</vt:lpstr>
      <vt:lpstr>Katolisen kirkon historia</vt:lpstr>
      <vt:lpstr>Paavi ja Vatikaani</vt:lpstr>
      <vt:lpstr>Katolinen kirkko nykyään</vt:lpstr>
      <vt:lpstr>Uskontunnustus</vt:lpstr>
      <vt:lpstr>Kuvia katolisesta kirkosta</vt:lpstr>
      <vt:lpstr>PowerPoint-esitys</vt:lpstr>
    </vt:vector>
  </TitlesOfParts>
  <Company>Kuntien Tiera Oy, Mikkelin toimipiste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Katolinen kirkko</dc:title>
  <dc:creator>Rantalainen Atte Mikael</dc:creator>
  <cp:lastModifiedBy>Tuupanen Esa</cp:lastModifiedBy>
  <cp:revision>12</cp:revision>
  <dcterms:created xsi:type="dcterms:W3CDTF">2017-05-02T06:34:00Z</dcterms:created>
  <dcterms:modified xsi:type="dcterms:W3CDTF">2017-05-16T18:24:01Z</dcterms:modified>
</cp:coreProperties>
</file>