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66" r:id="rId5"/>
    <p:sldId id="261" r:id="rId6"/>
    <p:sldId id="267" r:id="rId7"/>
    <p:sldId id="268" r:id="rId8"/>
    <p:sldId id="269" r:id="rId9"/>
    <p:sldId id="257" r:id="rId10"/>
    <p:sldId id="260" r:id="rId11"/>
    <p:sldId id="259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f(x)=x</a:t>
            </a:r>
            <a:r>
              <a:rPr lang="en-US" baseline="30000" dirty="0"/>
              <a:t>2</a:t>
            </a:r>
            <a:r>
              <a:rPr lang="en-US" dirty="0"/>
              <a:t>-5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f(x)=x2-5</c:v>
                </c:pt>
              </c:strCache>
            </c:strRef>
          </c:tx>
          <c:spPr>
            <a:ln w="28575">
              <a:solidFill>
                <a:schemeClr val="accent1"/>
              </a:solidFill>
            </a:ln>
          </c:spPr>
          <c:xVal>
            <c:numRef>
              <c:f>Taul1!$A$2:$A$22</c:f>
              <c:numCache>
                <c:formatCode>yy\le\i\ne\n</c:formatCode>
                <c:ptCount val="21"/>
                <c:pt idx="0">
                  <c:v>-5</c:v>
                </c:pt>
                <c:pt idx="1">
                  <c:v>-4.5</c:v>
                </c:pt>
                <c:pt idx="2">
                  <c:v>-4</c:v>
                </c:pt>
                <c:pt idx="3">
                  <c:v>-3.5</c:v>
                </c:pt>
                <c:pt idx="4">
                  <c:v>-3</c:v>
                </c:pt>
                <c:pt idx="5">
                  <c:v>-2.5</c:v>
                </c:pt>
                <c:pt idx="6">
                  <c:v>-2</c:v>
                </c:pt>
                <c:pt idx="7">
                  <c:v>-1.5</c:v>
                </c:pt>
                <c:pt idx="8">
                  <c:v>-1</c:v>
                </c:pt>
                <c:pt idx="9">
                  <c:v>-0.5</c:v>
                </c:pt>
                <c:pt idx="10">
                  <c:v>0</c:v>
                </c:pt>
                <c:pt idx="11">
                  <c:v>0.5</c:v>
                </c:pt>
                <c:pt idx="12">
                  <c:v>1</c:v>
                </c:pt>
                <c:pt idx="13">
                  <c:v>1.5</c:v>
                </c:pt>
                <c:pt idx="14">
                  <c:v>2</c:v>
                </c:pt>
                <c:pt idx="15">
                  <c:v>2.5</c:v>
                </c:pt>
                <c:pt idx="16">
                  <c:v>3</c:v>
                </c:pt>
                <c:pt idx="17">
                  <c:v>3.5</c:v>
                </c:pt>
                <c:pt idx="18">
                  <c:v>4</c:v>
                </c:pt>
                <c:pt idx="19">
                  <c:v>4.5</c:v>
                </c:pt>
                <c:pt idx="20">
                  <c:v>5</c:v>
                </c:pt>
              </c:numCache>
            </c:numRef>
          </c:xVal>
          <c:yVal>
            <c:numRef>
              <c:f>Taul1!$B$2:$B$22</c:f>
              <c:numCache>
                <c:formatCode>yy\le\i\ne\n</c:formatCode>
                <c:ptCount val="21"/>
                <c:pt idx="0">
                  <c:v>20</c:v>
                </c:pt>
                <c:pt idx="1">
                  <c:v>15.25</c:v>
                </c:pt>
                <c:pt idx="2">
                  <c:v>11</c:v>
                </c:pt>
                <c:pt idx="3">
                  <c:v>7.25</c:v>
                </c:pt>
                <c:pt idx="4">
                  <c:v>4</c:v>
                </c:pt>
                <c:pt idx="5">
                  <c:v>1.25</c:v>
                </c:pt>
                <c:pt idx="6">
                  <c:v>-1</c:v>
                </c:pt>
                <c:pt idx="7">
                  <c:v>-2.75</c:v>
                </c:pt>
                <c:pt idx="8">
                  <c:v>-4</c:v>
                </c:pt>
                <c:pt idx="9">
                  <c:v>-4.75</c:v>
                </c:pt>
                <c:pt idx="10">
                  <c:v>-5</c:v>
                </c:pt>
                <c:pt idx="11">
                  <c:v>-4.75</c:v>
                </c:pt>
                <c:pt idx="12">
                  <c:v>-4</c:v>
                </c:pt>
                <c:pt idx="13">
                  <c:v>-2.75</c:v>
                </c:pt>
                <c:pt idx="14">
                  <c:v>-1</c:v>
                </c:pt>
                <c:pt idx="15">
                  <c:v>1.25</c:v>
                </c:pt>
                <c:pt idx="16">
                  <c:v>4</c:v>
                </c:pt>
                <c:pt idx="17">
                  <c:v>7.25</c:v>
                </c:pt>
                <c:pt idx="18">
                  <c:v>11</c:v>
                </c:pt>
                <c:pt idx="19">
                  <c:v>15.25</c:v>
                </c:pt>
                <c:pt idx="20">
                  <c:v>20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072352"/>
        <c:axId val="213071960"/>
      </c:scatterChart>
      <c:valAx>
        <c:axId val="213072352"/>
        <c:scaling>
          <c:orientation val="minMax"/>
          <c:max val="6"/>
          <c:min val="-6"/>
        </c:scaling>
        <c:delete val="0"/>
        <c:axPos val="b"/>
        <c:numFmt formatCode="General" sourceLinked="0"/>
        <c:majorTickMark val="out"/>
        <c:minorTickMark val="none"/>
        <c:tickLblPos val="nextTo"/>
        <c:crossAx val="213071960"/>
        <c:crossesAt val="0"/>
        <c:crossBetween val="midCat"/>
        <c:majorUnit val="1"/>
        <c:minorUnit val="0.5"/>
      </c:valAx>
      <c:valAx>
        <c:axId val="213071960"/>
        <c:scaling>
          <c:orientation val="minMax"/>
          <c:max val="20"/>
          <c:min val="-2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213072352"/>
        <c:crosses val="autoZero"/>
        <c:crossBetween val="midCat"/>
        <c:majorUnit val="5"/>
        <c:minorUnit val="1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 dirty="0"/>
              <a:t>f(x)=½x</a:t>
            </a:r>
            <a:r>
              <a:rPr lang="fi-FI" baseline="30000" dirty="0"/>
              <a:t>2</a:t>
            </a:r>
            <a:r>
              <a:rPr lang="fi-FI" dirty="0"/>
              <a:t>-5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0851246962747579E-2"/>
          <c:y val="8.3728768698902722E-2"/>
          <c:w val="0.78878341204416269"/>
          <c:h val="0.86027402184071056"/>
        </c:manualLayout>
      </c:layout>
      <c:scatterChart>
        <c:scatterStyle val="lineMarker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f(x)=½x2-5</c:v>
                </c:pt>
              </c:strCache>
            </c:strRef>
          </c:tx>
          <c:spPr>
            <a:ln w="28575">
              <a:solidFill>
                <a:schemeClr val="accent1"/>
              </a:solidFill>
            </a:ln>
          </c:spPr>
          <c:xVal>
            <c:numRef>
              <c:f>Taul1!$A$2:$A$22</c:f>
              <c:numCache>
                <c:formatCode>yy\le\i\ne\n</c:formatCode>
                <c:ptCount val="21"/>
                <c:pt idx="0">
                  <c:v>-5</c:v>
                </c:pt>
                <c:pt idx="1">
                  <c:v>-4.5</c:v>
                </c:pt>
                <c:pt idx="2">
                  <c:v>-4</c:v>
                </c:pt>
                <c:pt idx="3">
                  <c:v>-3.5</c:v>
                </c:pt>
                <c:pt idx="4">
                  <c:v>-3</c:v>
                </c:pt>
                <c:pt idx="5">
                  <c:v>-2.5</c:v>
                </c:pt>
                <c:pt idx="6">
                  <c:v>-2</c:v>
                </c:pt>
                <c:pt idx="7">
                  <c:v>-1.5</c:v>
                </c:pt>
                <c:pt idx="8">
                  <c:v>-1</c:v>
                </c:pt>
                <c:pt idx="9">
                  <c:v>-0.5</c:v>
                </c:pt>
                <c:pt idx="10">
                  <c:v>0</c:v>
                </c:pt>
                <c:pt idx="11">
                  <c:v>0.5</c:v>
                </c:pt>
                <c:pt idx="12">
                  <c:v>1</c:v>
                </c:pt>
                <c:pt idx="13">
                  <c:v>1.5</c:v>
                </c:pt>
                <c:pt idx="14">
                  <c:v>2</c:v>
                </c:pt>
                <c:pt idx="15">
                  <c:v>2.5</c:v>
                </c:pt>
                <c:pt idx="16">
                  <c:v>3</c:v>
                </c:pt>
                <c:pt idx="17">
                  <c:v>3.5</c:v>
                </c:pt>
                <c:pt idx="18">
                  <c:v>4</c:v>
                </c:pt>
                <c:pt idx="19">
                  <c:v>4.5</c:v>
                </c:pt>
                <c:pt idx="20">
                  <c:v>5</c:v>
                </c:pt>
              </c:numCache>
            </c:numRef>
          </c:xVal>
          <c:yVal>
            <c:numRef>
              <c:f>Taul1!$B$2:$B$22</c:f>
              <c:numCache>
                <c:formatCode>yy\le\i\ne\n</c:formatCode>
                <c:ptCount val="21"/>
                <c:pt idx="0">
                  <c:v>7.5</c:v>
                </c:pt>
                <c:pt idx="1">
                  <c:v>5.125</c:v>
                </c:pt>
                <c:pt idx="2">
                  <c:v>3</c:v>
                </c:pt>
                <c:pt idx="3">
                  <c:v>1.125</c:v>
                </c:pt>
                <c:pt idx="4">
                  <c:v>-0.5</c:v>
                </c:pt>
                <c:pt idx="5">
                  <c:v>-1.875</c:v>
                </c:pt>
                <c:pt idx="6">
                  <c:v>-3</c:v>
                </c:pt>
                <c:pt idx="7">
                  <c:v>-3.875</c:v>
                </c:pt>
                <c:pt idx="8">
                  <c:v>-4.5</c:v>
                </c:pt>
                <c:pt idx="9">
                  <c:v>-4.875</c:v>
                </c:pt>
                <c:pt idx="10">
                  <c:v>-5</c:v>
                </c:pt>
                <c:pt idx="11">
                  <c:v>-4.875</c:v>
                </c:pt>
                <c:pt idx="12">
                  <c:v>-4.5</c:v>
                </c:pt>
                <c:pt idx="13">
                  <c:v>-3.875</c:v>
                </c:pt>
                <c:pt idx="14">
                  <c:v>-3</c:v>
                </c:pt>
                <c:pt idx="15">
                  <c:v>-1.875</c:v>
                </c:pt>
                <c:pt idx="16">
                  <c:v>-0.5</c:v>
                </c:pt>
                <c:pt idx="17">
                  <c:v>1.125</c:v>
                </c:pt>
                <c:pt idx="18">
                  <c:v>3</c:v>
                </c:pt>
                <c:pt idx="19">
                  <c:v>5.125</c:v>
                </c:pt>
                <c:pt idx="20">
                  <c:v>7.5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566560"/>
        <c:axId val="210567344"/>
      </c:scatterChart>
      <c:valAx>
        <c:axId val="210566560"/>
        <c:scaling>
          <c:orientation val="minMax"/>
          <c:max val="6"/>
          <c:min val="-6"/>
        </c:scaling>
        <c:delete val="0"/>
        <c:axPos val="b"/>
        <c:numFmt formatCode="General" sourceLinked="0"/>
        <c:majorTickMark val="out"/>
        <c:minorTickMark val="none"/>
        <c:tickLblPos val="nextTo"/>
        <c:crossAx val="210567344"/>
        <c:crosses val="autoZero"/>
        <c:crossBetween val="midCat"/>
        <c:majorUnit val="1"/>
        <c:minorUnit val="0.5"/>
      </c:valAx>
      <c:valAx>
        <c:axId val="210567344"/>
        <c:scaling>
          <c:orientation val="minMax"/>
          <c:max val="20"/>
          <c:min val="-2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210566560"/>
        <c:crosses val="autoZero"/>
        <c:crossBetween val="midCat"/>
        <c:majorUnit val="5"/>
        <c:minorUnit val="1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f(x</a:t>
            </a:r>
            <a:r>
              <a:rPr lang="en-US" dirty="0" smtClean="0"/>
              <a:t>)=2x</a:t>
            </a:r>
            <a:r>
              <a:rPr lang="en-US" baseline="30000" dirty="0" smtClean="0"/>
              <a:t>2</a:t>
            </a:r>
            <a:r>
              <a:rPr lang="en-US" dirty="0" smtClean="0"/>
              <a:t>-5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2.7813931045866935E-2"/>
          <c:y val="0.10655303005548403"/>
          <c:w val="0.79304531548878565"/>
          <c:h val="0.86027402184071056"/>
        </c:manualLayout>
      </c:layout>
      <c:scatterChart>
        <c:scatterStyle val="lineMarker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f(x)=2x2-5</c:v>
                </c:pt>
              </c:strCache>
            </c:strRef>
          </c:tx>
          <c:spPr>
            <a:ln w="28575">
              <a:solidFill>
                <a:schemeClr val="accent1"/>
              </a:solidFill>
            </a:ln>
          </c:spPr>
          <c:xVal>
            <c:numRef>
              <c:f>Taul1!$A$2:$A$22</c:f>
              <c:numCache>
                <c:formatCode>yy\le\i\ne\n</c:formatCode>
                <c:ptCount val="21"/>
                <c:pt idx="0">
                  <c:v>-5</c:v>
                </c:pt>
                <c:pt idx="1">
                  <c:v>-4.5</c:v>
                </c:pt>
                <c:pt idx="2">
                  <c:v>-4</c:v>
                </c:pt>
                <c:pt idx="3">
                  <c:v>-3.5</c:v>
                </c:pt>
                <c:pt idx="4">
                  <c:v>-3</c:v>
                </c:pt>
                <c:pt idx="5">
                  <c:v>-2.5</c:v>
                </c:pt>
                <c:pt idx="6">
                  <c:v>-2</c:v>
                </c:pt>
                <c:pt idx="7">
                  <c:v>-1.5</c:v>
                </c:pt>
                <c:pt idx="8">
                  <c:v>-1</c:v>
                </c:pt>
                <c:pt idx="9">
                  <c:v>-0.5</c:v>
                </c:pt>
                <c:pt idx="10">
                  <c:v>0</c:v>
                </c:pt>
                <c:pt idx="11">
                  <c:v>0.5</c:v>
                </c:pt>
                <c:pt idx="12">
                  <c:v>1</c:v>
                </c:pt>
                <c:pt idx="13">
                  <c:v>1.5</c:v>
                </c:pt>
                <c:pt idx="14">
                  <c:v>2</c:v>
                </c:pt>
                <c:pt idx="15">
                  <c:v>2.5</c:v>
                </c:pt>
                <c:pt idx="16">
                  <c:v>3</c:v>
                </c:pt>
                <c:pt idx="17">
                  <c:v>3.5</c:v>
                </c:pt>
                <c:pt idx="18">
                  <c:v>4</c:v>
                </c:pt>
                <c:pt idx="19">
                  <c:v>4.5</c:v>
                </c:pt>
                <c:pt idx="20">
                  <c:v>5</c:v>
                </c:pt>
              </c:numCache>
            </c:numRef>
          </c:xVal>
          <c:yVal>
            <c:numRef>
              <c:f>Taul1!$B$2:$B$22</c:f>
              <c:numCache>
                <c:formatCode>yy\le\i\ne\n</c:formatCode>
                <c:ptCount val="21"/>
                <c:pt idx="0">
                  <c:v>45</c:v>
                </c:pt>
                <c:pt idx="1">
                  <c:v>35.5</c:v>
                </c:pt>
                <c:pt idx="2">
                  <c:v>27</c:v>
                </c:pt>
                <c:pt idx="3">
                  <c:v>19.5</c:v>
                </c:pt>
                <c:pt idx="4">
                  <c:v>13</c:v>
                </c:pt>
                <c:pt idx="5">
                  <c:v>7.5</c:v>
                </c:pt>
                <c:pt idx="6">
                  <c:v>3</c:v>
                </c:pt>
                <c:pt idx="7">
                  <c:v>-0.5</c:v>
                </c:pt>
                <c:pt idx="8">
                  <c:v>-3</c:v>
                </c:pt>
                <c:pt idx="9">
                  <c:v>-4.5</c:v>
                </c:pt>
                <c:pt idx="10">
                  <c:v>-5</c:v>
                </c:pt>
                <c:pt idx="11">
                  <c:v>-4.5</c:v>
                </c:pt>
                <c:pt idx="12">
                  <c:v>-3</c:v>
                </c:pt>
                <c:pt idx="13">
                  <c:v>-0.5</c:v>
                </c:pt>
                <c:pt idx="14">
                  <c:v>3</c:v>
                </c:pt>
                <c:pt idx="15">
                  <c:v>7.5</c:v>
                </c:pt>
                <c:pt idx="16">
                  <c:v>13</c:v>
                </c:pt>
                <c:pt idx="17">
                  <c:v>19.5</c:v>
                </c:pt>
                <c:pt idx="18">
                  <c:v>27</c:v>
                </c:pt>
                <c:pt idx="19">
                  <c:v>35.5</c:v>
                </c:pt>
                <c:pt idx="20">
                  <c:v>45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568128"/>
        <c:axId val="210567736"/>
      </c:scatterChart>
      <c:valAx>
        <c:axId val="210568128"/>
        <c:scaling>
          <c:orientation val="minMax"/>
          <c:max val="6"/>
          <c:min val="-6"/>
        </c:scaling>
        <c:delete val="0"/>
        <c:axPos val="b"/>
        <c:numFmt formatCode="General" sourceLinked="0"/>
        <c:majorTickMark val="out"/>
        <c:minorTickMark val="none"/>
        <c:tickLblPos val="nextTo"/>
        <c:crossAx val="210567736"/>
        <c:crosses val="autoZero"/>
        <c:crossBetween val="midCat"/>
        <c:majorUnit val="1"/>
        <c:minorUnit val="0.5"/>
      </c:valAx>
      <c:valAx>
        <c:axId val="210567736"/>
        <c:scaling>
          <c:orientation val="minMax"/>
          <c:max val="20"/>
          <c:min val="-2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210568128"/>
        <c:crosses val="autoZero"/>
        <c:crossBetween val="midCat"/>
        <c:majorUnit val="5"/>
        <c:minorUnit val="1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 dirty="0"/>
              <a:t>f(x</a:t>
            </a:r>
            <a:r>
              <a:rPr lang="fi-FI" dirty="0" smtClean="0"/>
              <a:t>)=-2x</a:t>
            </a:r>
            <a:r>
              <a:rPr lang="fi-FI" baseline="30000" dirty="0" smtClean="0"/>
              <a:t>2</a:t>
            </a:r>
            <a:r>
              <a:rPr lang="fi-FI" dirty="0" smtClean="0"/>
              <a:t>-5</a:t>
            </a:r>
            <a:endParaRPr lang="fi-FI" dirty="0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f(x)-2x2+3</c:v>
                </c:pt>
              </c:strCache>
            </c:strRef>
          </c:tx>
          <c:spPr>
            <a:ln w="28575">
              <a:solidFill>
                <a:schemeClr val="accent1"/>
              </a:solidFill>
            </a:ln>
          </c:spPr>
          <c:xVal>
            <c:numRef>
              <c:f>Taul1!$A$2:$A$22</c:f>
              <c:numCache>
                <c:formatCode>yy\le\i\ne\n</c:formatCode>
                <c:ptCount val="21"/>
                <c:pt idx="0">
                  <c:v>-5</c:v>
                </c:pt>
                <c:pt idx="1">
                  <c:v>-4.5</c:v>
                </c:pt>
                <c:pt idx="2">
                  <c:v>-4</c:v>
                </c:pt>
                <c:pt idx="3">
                  <c:v>-3.5</c:v>
                </c:pt>
                <c:pt idx="4">
                  <c:v>-3</c:v>
                </c:pt>
                <c:pt idx="5">
                  <c:v>-2.5</c:v>
                </c:pt>
                <c:pt idx="6">
                  <c:v>-2</c:v>
                </c:pt>
                <c:pt idx="7">
                  <c:v>-1.5</c:v>
                </c:pt>
                <c:pt idx="8">
                  <c:v>-1</c:v>
                </c:pt>
                <c:pt idx="9">
                  <c:v>-0.5</c:v>
                </c:pt>
                <c:pt idx="10">
                  <c:v>0</c:v>
                </c:pt>
                <c:pt idx="11">
                  <c:v>0.5</c:v>
                </c:pt>
                <c:pt idx="12">
                  <c:v>1</c:v>
                </c:pt>
                <c:pt idx="13">
                  <c:v>1.5</c:v>
                </c:pt>
                <c:pt idx="14">
                  <c:v>2</c:v>
                </c:pt>
                <c:pt idx="15">
                  <c:v>2.5</c:v>
                </c:pt>
                <c:pt idx="16">
                  <c:v>3</c:v>
                </c:pt>
                <c:pt idx="17">
                  <c:v>3.5</c:v>
                </c:pt>
                <c:pt idx="18">
                  <c:v>4</c:v>
                </c:pt>
                <c:pt idx="19">
                  <c:v>4.5</c:v>
                </c:pt>
                <c:pt idx="20">
                  <c:v>5</c:v>
                </c:pt>
              </c:numCache>
            </c:numRef>
          </c:xVal>
          <c:yVal>
            <c:numRef>
              <c:f>Taul1!$B$2:$B$22</c:f>
              <c:numCache>
                <c:formatCode>yy\le\i\ne\n</c:formatCode>
                <c:ptCount val="21"/>
                <c:pt idx="0">
                  <c:v>-47</c:v>
                </c:pt>
                <c:pt idx="1">
                  <c:v>-37.5</c:v>
                </c:pt>
                <c:pt idx="2">
                  <c:v>-29</c:v>
                </c:pt>
                <c:pt idx="3">
                  <c:v>-21.5</c:v>
                </c:pt>
                <c:pt idx="4">
                  <c:v>-15</c:v>
                </c:pt>
                <c:pt idx="5">
                  <c:v>-9.5</c:v>
                </c:pt>
                <c:pt idx="6">
                  <c:v>-5</c:v>
                </c:pt>
                <c:pt idx="7">
                  <c:v>-1.5</c:v>
                </c:pt>
                <c:pt idx="8">
                  <c:v>1</c:v>
                </c:pt>
                <c:pt idx="9">
                  <c:v>2.5</c:v>
                </c:pt>
                <c:pt idx="10">
                  <c:v>3</c:v>
                </c:pt>
                <c:pt idx="11">
                  <c:v>2.5</c:v>
                </c:pt>
                <c:pt idx="12">
                  <c:v>1</c:v>
                </c:pt>
                <c:pt idx="13">
                  <c:v>-1.5</c:v>
                </c:pt>
                <c:pt idx="14">
                  <c:v>-5</c:v>
                </c:pt>
                <c:pt idx="15">
                  <c:v>-9.5</c:v>
                </c:pt>
                <c:pt idx="16">
                  <c:v>-15</c:v>
                </c:pt>
                <c:pt idx="17">
                  <c:v>-21.5</c:v>
                </c:pt>
                <c:pt idx="18">
                  <c:v>-29</c:v>
                </c:pt>
                <c:pt idx="19">
                  <c:v>-37.5</c:v>
                </c:pt>
                <c:pt idx="20">
                  <c:v>-47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566168"/>
        <c:axId val="161047192"/>
      </c:scatterChart>
      <c:valAx>
        <c:axId val="210566168"/>
        <c:scaling>
          <c:orientation val="minMax"/>
          <c:max val="6"/>
          <c:min val="-6"/>
        </c:scaling>
        <c:delete val="0"/>
        <c:axPos val="b"/>
        <c:numFmt formatCode="General" sourceLinked="0"/>
        <c:majorTickMark val="out"/>
        <c:minorTickMark val="none"/>
        <c:tickLblPos val="nextTo"/>
        <c:crossAx val="161047192"/>
        <c:crosses val="autoZero"/>
        <c:crossBetween val="midCat"/>
        <c:majorUnit val="1"/>
        <c:minorUnit val="0.5"/>
      </c:valAx>
      <c:valAx>
        <c:axId val="161047192"/>
        <c:scaling>
          <c:orientation val="minMax"/>
          <c:max val="20"/>
          <c:min val="-2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210566168"/>
        <c:crosses val="autoZero"/>
        <c:crossBetween val="midCat"/>
        <c:majorUnit val="5"/>
        <c:minorUnit val="1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f(x)=½x2-5</c:v>
                </c:pt>
              </c:strCache>
            </c:strRef>
          </c:tx>
          <c:spPr>
            <a:ln w="28575">
              <a:solidFill>
                <a:schemeClr val="accent1"/>
              </a:solidFill>
            </a:ln>
          </c:spPr>
          <c:xVal>
            <c:numRef>
              <c:f>Taul1!$A$2:$A$22</c:f>
              <c:numCache>
                <c:formatCode>yy\le\i\ne\n</c:formatCode>
                <c:ptCount val="21"/>
                <c:pt idx="0">
                  <c:v>-5</c:v>
                </c:pt>
                <c:pt idx="1">
                  <c:v>-4.5</c:v>
                </c:pt>
                <c:pt idx="2">
                  <c:v>-4</c:v>
                </c:pt>
                <c:pt idx="3">
                  <c:v>-3.5</c:v>
                </c:pt>
                <c:pt idx="4">
                  <c:v>-3</c:v>
                </c:pt>
                <c:pt idx="5">
                  <c:v>-2.5</c:v>
                </c:pt>
                <c:pt idx="6">
                  <c:v>-2</c:v>
                </c:pt>
                <c:pt idx="7">
                  <c:v>-1.5</c:v>
                </c:pt>
                <c:pt idx="8">
                  <c:v>-1</c:v>
                </c:pt>
                <c:pt idx="9">
                  <c:v>-0.5</c:v>
                </c:pt>
                <c:pt idx="10">
                  <c:v>0</c:v>
                </c:pt>
                <c:pt idx="11">
                  <c:v>0.5</c:v>
                </c:pt>
                <c:pt idx="12">
                  <c:v>1</c:v>
                </c:pt>
                <c:pt idx="13">
                  <c:v>1.5</c:v>
                </c:pt>
                <c:pt idx="14">
                  <c:v>2</c:v>
                </c:pt>
                <c:pt idx="15">
                  <c:v>2.5</c:v>
                </c:pt>
                <c:pt idx="16">
                  <c:v>3</c:v>
                </c:pt>
                <c:pt idx="17">
                  <c:v>3.5</c:v>
                </c:pt>
                <c:pt idx="18">
                  <c:v>4</c:v>
                </c:pt>
                <c:pt idx="19">
                  <c:v>4.5</c:v>
                </c:pt>
                <c:pt idx="20">
                  <c:v>5</c:v>
                </c:pt>
              </c:numCache>
            </c:numRef>
          </c:xVal>
          <c:yVal>
            <c:numRef>
              <c:f>Taul1!$B$2:$B$22</c:f>
              <c:numCache>
                <c:formatCode>yy\le\i\ne\n</c:formatCode>
                <c:ptCount val="21"/>
                <c:pt idx="0">
                  <c:v>7.5</c:v>
                </c:pt>
                <c:pt idx="1">
                  <c:v>5.125</c:v>
                </c:pt>
                <c:pt idx="2">
                  <c:v>3</c:v>
                </c:pt>
                <c:pt idx="3">
                  <c:v>1.125</c:v>
                </c:pt>
                <c:pt idx="4">
                  <c:v>-0.5</c:v>
                </c:pt>
                <c:pt idx="5">
                  <c:v>-1.875</c:v>
                </c:pt>
                <c:pt idx="6">
                  <c:v>-3</c:v>
                </c:pt>
                <c:pt idx="7">
                  <c:v>-3.875</c:v>
                </c:pt>
                <c:pt idx="8">
                  <c:v>-4.5</c:v>
                </c:pt>
                <c:pt idx="9">
                  <c:v>-4.875</c:v>
                </c:pt>
                <c:pt idx="10">
                  <c:v>-5</c:v>
                </c:pt>
                <c:pt idx="11">
                  <c:v>-4.875</c:v>
                </c:pt>
                <c:pt idx="12">
                  <c:v>-4.5</c:v>
                </c:pt>
                <c:pt idx="13">
                  <c:v>-3.875</c:v>
                </c:pt>
                <c:pt idx="14">
                  <c:v>-3</c:v>
                </c:pt>
                <c:pt idx="15">
                  <c:v>-1.875</c:v>
                </c:pt>
                <c:pt idx="16">
                  <c:v>-0.5</c:v>
                </c:pt>
                <c:pt idx="17">
                  <c:v>1.125</c:v>
                </c:pt>
                <c:pt idx="18">
                  <c:v>3</c:v>
                </c:pt>
                <c:pt idx="19">
                  <c:v>5.125</c:v>
                </c:pt>
                <c:pt idx="20">
                  <c:v>7.5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044840"/>
        <c:axId val="216612136"/>
      </c:scatterChart>
      <c:valAx>
        <c:axId val="161044840"/>
        <c:scaling>
          <c:orientation val="minMax"/>
          <c:max val="6"/>
          <c:min val="-6"/>
        </c:scaling>
        <c:delete val="0"/>
        <c:axPos val="b"/>
        <c:numFmt formatCode="General" sourceLinked="0"/>
        <c:majorTickMark val="out"/>
        <c:minorTickMark val="none"/>
        <c:tickLblPos val="nextTo"/>
        <c:crossAx val="216612136"/>
        <c:crosses val="autoZero"/>
        <c:crossBetween val="midCat"/>
        <c:majorUnit val="1"/>
        <c:minorUnit val="0.5"/>
      </c:valAx>
      <c:valAx>
        <c:axId val="216612136"/>
        <c:scaling>
          <c:orientation val="minMax"/>
          <c:max val="20"/>
          <c:min val="-2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61044840"/>
        <c:crosses val="autoZero"/>
        <c:crossBetween val="midCat"/>
        <c:majorUnit val="5"/>
        <c:minorUnit val="1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8388621561193739E-2"/>
          <c:y val="0.1440968474554476"/>
          <c:w val="0.80891841644794404"/>
          <c:h val="0.48273593929070996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F(x)</c:v>
                </c:pt>
              </c:strCache>
            </c:strRef>
          </c:tx>
          <c:marker>
            <c:symbol val="none"/>
          </c:marker>
          <c:cat>
            <c:numRef>
              <c:f>Taul1!$A$2:$A$12</c:f>
              <c:numCache>
                <c:formatCode>yy\le\i\ne\n</c:formatCode>
                <c:ptCount val="11"/>
                <c:pt idx="0">
                  <c:v>-5</c:v>
                </c:pt>
                <c:pt idx="1">
                  <c:v>-4</c:v>
                </c:pt>
                <c:pt idx="2">
                  <c:v>-3</c:v>
                </c:pt>
                <c:pt idx="3">
                  <c:v>-2</c:v>
                </c:pt>
                <c:pt idx="4">
                  <c:v>-1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</c:numCache>
            </c:numRef>
          </c:cat>
          <c:val>
            <c:numRef>
              <c:f>Taul1!$B$2:$B$12</c:f>
              <c:numCache>
                <c:formatCode>General</c:formatCode>
                <c:ptCount val="11"/>
                <c:pt idx="0" formatCode="yy\le\i\ne\n">
                  <c:v>-5</c:v>
                </c:pt>
                <c:pt idx="10" formatCode="yy\le\i\ne\n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669216"/>
        <c:axId val="67987392"/>
      </c:lineChart>
      <c:dateAx>
        <c:axId val="67669216"/>
        <c:scaling>
          <c:orientation val="minMax"/>
        </c:scaling>
        <c:delete val="0"/>
        <c:axPos val="b"/>
        <c:numFmt formatCode="General" sourceLinked="0"/>
        <c:majorTickMark val="out"/>
        <c:minorTickMark val="cross"/>
        <c:tickLblPos val="nextTo"/>
        <c:crossAx val="67987392"/>
        <c:crossesAt val="0"/>
        <c:auto val="1"/>
        <c:lblOffset val="100"/>
        <c:baseTimeUnit val="days"/>
        <c:majorUnit val="1"/>
        <c:majorTimeUnit val="days"/>
      </c:dateAx>
      <c:valAx>
        <c:axId val="67987392"/>
        <c:scaling>
          <c:orientation val="minMax"/>
        </c:scaling>
        <c:delete val="1"/>
        <c:axPos val="l"/>
        <c:majorGridlines/>
        <c:numFmt formatCode="General" sourceLinked="0"/>
        <c:majorTickMark val="out"/>
        <c:minorTickMark val="none"/>
        <c:tickLblPos val="nextTo"/>
        <c:crossAx val="67669216"/>
        <c:crossesAt val="1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8388621561193739E-2"/>
          <c:y val="0.1440968474554476"/>
          <c:w val="0.80891841644794404"/>
          <c:h val="0.48273593929070996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F(x)</c:v>
                </c:pt>
              </c:strCache>
            </c:strRef>
          </c:tx>
          <c:marker>
            <c:symbol val="none"/>
          </c:marker>
          <c:cat>
            <c:numRef>
              <c:f>Taul1!$A$2:$A$12</c:f>
              <c:numCache>
                <c:formatCode>yy\le\i\ne\n</c:formatCode>
                <c:ptCount val="11"/>
                <c:pt idx="0">
                  <c:v>-5</c:v>
                </c:pt>
                <c:pt idx="1">
                  <c:v>-4</c:v>
                </c:pt>
                <c:pt idx="2">
                  <c:v>-3</c:v>
                </c:pt>
                <c:pt idx="3">
                  <c:v>-2</c:v>
                </c:pt>
                <c:pt idx="4">
                  <c:v>-1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</c:numCache>
            </c:numRef>
          </c:cat>
          <c:val>
            <c:numRef>
              <c:f>Taul1!$B$2:$B$12</c:f>
              <c:numCache>
                <c:formatCode>General</c:formatCode>
                <c:ptCount val="11"/>
                <c:pt idx="0" formatCode="yy\le\i\ne\n">
                  <c:v>-5</c:v>
                </c:pt>
                <c:pt idx="10" formatCode="yy\le\i\ne\n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0375672"/>
        <c:axId val="210376064"/>
      </c:lineChart>
      <c:catAx>
        <c:axId val="210375672"/>
        <c:scaling>
          <c:orientation val="minMax"/>
        </c:scaling>
        <c:delete val="0"/>
        <c:axPos val="b"/>
        <c:numFmt formatCode="General" sourceLinked="0"/>
        <c:majorTickMark val="out"/>
        <c:minorTickMark val="cross"/>
        <c:tickLblPos val="nextTo"/>
        <c:crossAx val="210376064"/>
        <c:crossesAt val="0"/>
        <c:auto val="0"/>
        <c:lblAlgn val="ctr"/>
        <c:lblOffset val="100"/>
        <c:tickLblSkip val="1"/>
        <c:noMultiLvlLbl val="0"/>
      </c:catAx>
      <c:valAx>
        <c:axId val="210376064"/>
        <c:scaling>
          <c:orientation val="minMax"/>
        </c:scaling>
        <c:delete val="1"/>
        <c:axPos val="l"/>
        <c:majorGridlines/>
        <c:numFmt formatCode="General" sourceLinked="0"/>
        <c:majorTickMark val="out"/>
        <c:minorTickMark val="none"/>
        <c:tickLblPos val="nextTo"/>
        <c:crossAx val="2103756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2592592592592587E-3"/>
          <c:y val="0.11326561883073283"/>
          <c:w val="0.86180932244580544"/>
          <c:h val="0.83903182593406089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F(x)</c:v>
                </c:pt>
              </c:strCache>
            </c:strRef>
          </c:tx>
          <c:marker>
            <c:symbol val="none"/>
          </c:marker>
          <c:cat>
            <c:numRef>
              <c:f>Taul1!$A$2:$A$12</c:f>
              <c:numCache>
                <c:formatCode>yy\le\i\ne\n</c:formatCode>
                <c:ptCount val="11"/>
                <c:pt idx="0">
                  <c:v>-5</c:v>
                </c:pt>
                <c:pt idx="1">
                  <c:v>-4</c:v>
                </c:pt>
                <c:pt idx="2">
                  <c:v>-3</c:v>
                </c:pt>
                <c:pt idx="3">
                  <c:v>-2</c:v>
                </c:pt>
                <c:pt idx="4">
                  <c:v>-1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</c:numCache>
            </c:numRef>
          </c:cat>
          <c:val>
            <c:numRef>
              <c:f>Taul1!$B$2:$B$12</c:f>
              <c:numCache>
                <c:formatCode>General</c:formatCode>
                <c:ptCount val="11"/>
                <c:pt idx="0" formatCode="yy\le\i\ne\n">
                  <c:v>-5</c:v>
                </c:pt>
                <c:pt idx="10" formatCode="yy\le\i\ne\n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0377632"/>
        <c:axId val="210376848"/>
      </c:lineChart>
      <c:dateAx>
        <c:axId val="210377632"/>
        <c:scaling>
          <c:orientation val="minMax"/>
        </c:scaling>
        <c:delete val="0"/>
        <c:axPos val="b"/>
        <c:numFmt formatCode="General" sourceLinked="0"/>
        <c:majorTickMark val="out"/>
        <c:minorTickMark val="cross"/>
        <c:tickLblPos val="nextTo"/>
        <c:crossAx val="210376848"/>
        <c:crossesAt val="0"/>
        <c:auto val="1"/>
        <c:lblOffset val="100"/>
        <c:baseTimeUnit val="days"/>
        <c:majorUnit val="1"/>
      </c:dateAx>
      <c:valAx>
        <c:axId val="210376848"/>
        <c:scaling>
          <c:orientation val="minMax"/>
        </c:scaling>
        <c:delete val="1"/>
        <c:axPos val="l"/>
        <c:majorGridlines/>
        <c:numFmt formatCode="General" sourceLinked="0"/>
        <c:majorTickMark val="out"/>
        <c:minorTickMark val="none"/>
        <c:tickLblPos val="nextTo"/>
        <c:crossAx val="210377632"/>
        <c:crossesAt val="1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0.25063</cdr:x>
      <cdr:y>0.61772</cdr:y>
    </cdr:from>
    <cdr:to>
      <cdr:x>0.74937</cdr:x>
      <cdr:y>0.93884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2062572" y="2908920"/>
          <a:ext cx="4104456" cy="15121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/>
            <a:t>Kyseessä alue joss</a:t>
          </a:r>
          <a:r>
            <a:rPr lang="fi-FI" dirty="0" smtClean="0"/>
            <a:t>a x saa kaikki arvot -2;sta 3:een ja -2 ja 3 kuuluvat myös mukaan ( </a:t>
          </a:r>
          <a:r>
            <a:rPr lang="fi-FI" b="1" dirty="0" smtClean="0"/>
            <a:t>umpipallukka</a:t>
          </a:r>
          <a:r>
            <a:rPr lang="fi-FI" dirty="0" smtClean="0"/>
            <a:t>)</a:t>
          </a:r>
        </a:p>
        <a:p xmlns:a="http://schemas.openxmlformats.org/drawingml/2006/main">
          <a:r>
            <a:rPr lang="fi-FI" sz="2000" dirty="0" smtClean="0"/>
            <a:t>Merkintä -2 ≤x≤3</a:t>
          </a:r>
        </a:p>
        <a:p xmlns:a="http://schemas.openxmlformats.org/drawingml/2006/main">
          <a:r>
            <a:rPr lang="fi-FI" sz="2000" dirty="0"/>
            <a:t> </a:t>
          </a:r>
          <a:r>
            <a:rPr lang="fi-FI" sz="2000" dirty="0" smtClean="0"/>
            <a:t>tai</a:t>
          </a:r>
        </a:p>
        <a:p xmlns:a="http://schemas.openxmlformats.org/drawingml/2006/main">
          <a:r>
            <a:rPr lang="fi-FI" sz="2000" dirty="0" smtClean="0"/>
            <a:t>[-2,3]</a:t>
          </a:r>
          <a:endParaRPr lang="fi-FI" sz="2000" dirty="0"/>
        </a:p>
      </cdr:txBody>
    </cdr:sp>
  </cdr:relSizeAnchor>
  <cdr:relSizeAnchor xmlns:cdr="http://schemas.openxmlformats.org/drawingml/2006/chartDrawing">
    <cdr:from>
      <cdr:x>0.3075</cdr:x>
      <cdr:y>0.38835</cdr:y>
    </cdr:from>
    <cdr:to>
      <cdr:x>0.395</cdr:x>
      <cdr:y>0.67889</cdr:y>
    </cdr:to>
    <cdr:cxnSp macro="">
      <cdr:nvCxnSpPr>
        <cdr:cNvPr id="4" name="Suora nuoliyhdysviiva 3"/>
        <cdr:cNvCxnSpPr/>
      </cdr:nvCxnSpPr>
      <cdr:spPr>
        <a:xfrm xmlns:a="http://schemas.openxmlformats.org/drawingml/2006/main" flipH="1" flipV="1">
          <a:off x="2530624" y="1828800"/>
          <a:ext cx="720070" cy="136817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0.44619</cdr:x>
      <cdr:y>0.37151</cdr:y>
    </cdr:from>
    <cdr:to>
      <cdr:x>0.70869</cdr:x>
      <cdr:y>0.67734</cdr:y>
    </cdr:to>
    <cdr:cxnSp macro="">
      <cdr:nvCxnSpPr>
        <cdr:cNvPr id="5" name="Suora nuoliyhdysviiva 4"/>
        <cdr:cNvCxnSpPr/>
      </cdr:nvCxnSpPr>
      <cdr:spPr>
        <a:xfrm xmlns:a="http://schemas.openxmlformats.org/drawingml/2006/main" flipV="1">
          <a:off x="3671927" y="1749482"/>
          <a:ext cx="2160270" cy="144019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0.2725</cdr:x>
      <cdr:y>0.82397</cdr:y>
    </cdr:from>
    <cdr:to>
      <cdr:x>0.6225</cdr:x>
      <cdr:y>0.84709</cdr:y>
    </cdr:to>
    <cdr:cxnSp macro="">
      <cdr:nvCxnSpPr>
        <cdr:cNvPr id="8" name="Suora nuoliyhdysviiva 7"/>
        <cdr:cNvCxnSpPr/>
      </cdr:nvCxnSpPr>
      <cdr:spPr>
        <a:xfrm xmlns:a="http://schemas.openxmlformats.org/drawingml/2006/main" flipH="1">
          <a:off x="2242592" y="3880157"/>
          <a:ext cx="2880320" cy="10888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0.25063</cdr:x>
      <cdr:y>0.61772</cdr:y>
    </cdr:from>
    <cdr:to>
      <cdr:x>0.8325</cdr:x>
      <cdr:y>0.93884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2062584" y="2908918"/>
          <a:ext cx="4788519" cy="15121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/>
            <a:t>Kyseessä alue joss</a:t>
          </a:r>
          <a:r>
            <a:rPr lang="fi-FI" dirty="0" smtClean="0"/>
            <a:t>a x saa kaikki arvot -2;sta 3:een </a:t>
          </a:r>
          <a:r>
            <a:rPr lang="fi-FI" dirty="0"/>
            <a:t> </a:t>
          </a:r>
          <a:r>
            <a:rPr lang="fi-FI" dirty="0" smtClean="0"/>
            <a:t>mutta </a:t>
          </a:r>
        </a:p>
        <a:p xmlns:a="http://schemas.openxmlformats.org/drawingml/2006/main">
          <a:r>
            <a:rPr lang="fi-FI" dirty="0" smtClean="0"/>
            <a:t>-2 ei kuulu mukaan (</a:t>
          </a:r>
          <a:r>
            <a:rPr lang="fi-FI" b="1" dirty="0" smtClean="0"/>
            <a:t>avopallukka</a:t>
          </a:r>
          <a:r>
            <a:rPr lang="fi-FI" dirty="0" smtClean="0"/>
            <a:t>) ja 3 kuuluu mukaan ( </a:t>
          </a:r>
          <a:r>
            <a:rPr lang="fi-FI" b="1" dirty="0" smtClean="0"/>
            <a:t>umpipallukka</a:t>
          </a:r>
          <a:r>
            <a:rPr lang="fi-FI" dirty="0" smtClean="0"/>
            <a:t>)</a:t>
          </a:r>
        </a:p>
        <a:p xmlns:a="http://schemas.openxmlformats.org/drawingml/2006/main">
          <a:r>
            <a:rPr lang="fi-FI" sz="2000" dirty="0" smtClean="0"/>
            <a:t>Merkintä -2 &lt;x≤3</a:t>
          </a:r>
        </a:p>
        <a:p xmlns:a="http://schemas.openxmlformats.org/drawingml/2006/main">
          <a:r>
            <a:rPr lang="fi-FI" sz="2000" dirty="0"/>
            <a:t> </a:t>
          </a:r>
          <a:r>
            <a:rPr lang="fi-FI" sz="2000" dirty="0" smtClean="0"/>
            <a:t>tai</a:t>
          </a:r>
        </a:p>
        <a:p xmlns:a="http://schemas.openxmlformats.org/drawingml/2006/main">
          <a:r>
            <a:rPr lang="fi-FI" sz="2000" dirty="0"/>
            <a:t>]</a:t>
          </a:r>
          <a:r>
            <a:rPr lang="fi-FI" sz="2000" dirty="0" smtClean="0"/>
            <a:t>-2,3]</a:t>
          </a:r>
          <a:endParaRPr lang="fi-FI" sz="2000" dirty="0"/>
        </a:p>
      </cdr:txBody>
    </cdr:sp>
  </cdr:relSizeAnchor>
  <cdr:relSizeAnchor xmlns:cdr="http://schemas.openxmlformats.org/drawingml/2006/chartDrawing">
    <cdr:from>
      <cdr:x>0.68015</cdr:x>
      <cdr:y>0.37306</cdr:y>
    </cdr:from>
    <cdr:to>
      <cdr:x>0.68375</cdr:x>
      <cdr:y>0.66359</cdr:y>
    </cdr:to>
    <cdr:cxnSp macro="">
      <cdr:nvCxnSpPr>
        <cdr:cNvPr id="5" name="Suora nuoliyhdysviiva 4"/>
        <cdr:cNvCxnSpPr/>
      </cdr:nvCxnSpPr>
      <cdr:spPr>
        <a:xfrm xmlns:a="http://schemas.openxmlformats.org/drawingml/2006/main" flipV="1">
          <a:off x="5597371" y="1756784"/>
          <a:ext cx="29618" cy="136816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0.31625</cdr:x>
      <cdr:y>0.37306</cdr:y>
    </cdr:from>
    <cdr:to>
      <cdr:x>0.32181</cdr:x>
      <cdr:y>0.38835</cdr:y>
    </cdr:to>
    <cdr:sp macro="" textlink="">
      <cdr:nvSpPr>
        <cdr:cNvPr id="3" name="Ellipsi 2"/>
        <cdr:cNvSpPr/>
      </cdr:nvSpPr>
      <cdr:spPr>
        <a:xfrm xmlns:a="http://schemas.openxmlformats.org/drawingml/2006/main">
          <a:off x="2602632" y="1756792"/>
          <a:ext cx="45719" cy="72008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i-FI"/>
        </a:p>
      </cdr:txBody>
    </cdr:sp>
  </cdr:relSizeAnchor>
  <cdr:relSizeAnchor xmlns:cdr="http://schemas.openxmlformats.org/drawingml/2006/chartDrawing">
    <cdr:from>
      <cdr:x>0.30313</cdr:x>
      <cdr:y>0.36159</cdr:y>
    </cdr:from>
    <cdr:to>
      <cdr:x>0.31625</cdr:x>
      <cdr:y>0.38453</cdr:y>
    </cdr:to>
    <cdr:sp macro="" textlink="">
      <cdr:nvSpPr>
        <cdr:cNvPr id="6" name="Ellipsi 5"/>
        <cdr:cNvSpPr/>
      </cdr:nvSpPr>
      <cdr:spPr>
        <a:xfrm xmlns:a="http://schemas.openxmlformats.org/drawingml/2006/main">
          <a:off x="2494608" y="1702786"/>
          <a:ext cx="108012" cy="10801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fi-FI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fi-FI"/>
        </a:p>
      </cdr:txBody>
    </cdr:sp>
  </cdr:relSizeAnchor>
  <cdr:relSizeAnchor xmlns:cdr="http://schemas.openxmlformats.org/drawingml/2006/chartDrawing">
    <cdr:from>
      <cdr:x>0.31433</cdr:x>
      <cdr:y>0.38117</cdr:y>
    </cdr:from>
    <cdr:to>
      <cdr:x>0.4125</cdr:x>
      <cdr:y>0.67889</cdr:y>
    </cdr:to>
    <cdr:cxnSp macro="">
      <cdr:nvCxnSpPr>
        <cdr:cNvPr id="8" name="Suora nuoliyhdysviiva 7"/>
        <cdr:cNvCxnSpPr>
          <a:endCxn xmlns:a="http://schemas.openxmlformats.org/drawingml/2006/main" id="6" idx="5"/>
        </cdr:cNvCxnSpPr>
      </cdr:nvCxnSpPr>
      <cdr:spPr>
        <a:xfrm xmlns:a="http://schemas.openxmlformats.org/drawingml/2006/main" flipH="1" flipV="1">
          <a:off x="2586802" y="1794980"/>
          <a:ext cx="807918" cy="140197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0.27125</cdr:x>
      <cdr:y>0.52503</cdr:y>
    </cdr:from>
    <cdr:to>
      <cdr:x>0.98874</cdr:x>
      <cdr:y>0.52503</cdr:y>
    </cdr:to>
    <cdr:cxnSp macro="">
      <cdr:nvCxnSpPr>
        <cdr:cNvPr id="2" name="Suora nuoliyhdysviiva 1"/>
        <cdr:cNvCxnSpPr/>
      </cdr:nvCxnSpPr>
      <cdr:spPr>
        <a:xfrm xmlns:a="http://schemas.openxmlformats.org/drawingml/2006/main" flipH="1" flipV="1">
          <a:off x="2232248" y="2376264"/>
          <a:ext cx="5904687" cy="2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oval" w="med" len="med"/>
        </a:ln>
      </cdr:spPr>
      <cdr:style>
        <a:lnRef xmlns:a="http://schemas.openxmlformats.org/drawingml/2006/main" idx="3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2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0.25375</cdr:x>
      <cdr:y>0.65231</cdr:y>
    </cdr:from>
    <cdr:to>
      <cdr:x>0.69999</cdr:x>
      <cdr:y>0.93869</cdr:y>
    </cdr:to>
    <cdr:sp macro="" textlink="">
      <cdr:nvSpPr>
        <cdr:cNvPr id="6" name="Tekstiruutu 5"/>
        <cdr:cNvSpPr txBox="1"/>
      </cdr:nvSpPr>
      <cdr:spPr>
        <a:xfrm xmlns:a="http://schemas.openxmlformats.org/drawingml/2006/main">
          <a:off x="2088232" y="2952328"/>
          <a:ext cx="3672408" cy="12961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400" dirty="0" smtClean="0"/>
            <a:t>Arvot ovat suurempia kuin -2 ja -2 kuuluu mukaan </a:t>
          </a:r>
        </a:p>
        <a:p xmlns:a="http://schemas.openxmlformats.org/drawingml/2006/main">
          <a:r>
            <a:rPr lang="fi-FI" sz="2000" b="1" dirty="0" smtClean="0"/>
            <a:t>x≥-2 tai</a:t>
          </a:r>
        </a:p>
        <a:p xmlns:a="http://schemas.openxmlformats.org/drawingml/2006/main">
          <a:r>
            <a:rPr lang="fi-FI" sz="2000" b="1" dirty="0" smtClean="0"/>
            <a:t>[-2, ∞[ </a:t>
          </a:r>
          <a:endParaRPr lang="fi-FI" sz="2000" b="1" dirty="0"/>
        </a:p>
      </cdr:txBody>
    </cdr:sp>
  </cdr:relSizeAnchor>
  <cdr:relSizeAnchor xmlns:cdr="http://schemas.openxmlformats.org/drawingml/2006/chartDrawing">
    <cdr:from>
      <cdr:x>0.75249</cdr:x>
      <cdr:y>0.65231</cdr:y>
    </cdr:from>
    <cdr:to>
      <cdr:x>0.98874</cdr:x>
      <cdr:y>0.87505</cdr:y>
    </cdr:to>
    <cdr:sp macro="" textlink="">
      <cdr:nvSpPr>
        <cdr:cNvPr id="7" name="Tekstiruutu 6"/>
        <cdr:cNvSpPr txBox="1"/>
      </cdr:nvSpPr>
      <cdr:spPr>
        <a:xfrm xmlns:a="http://schemas.openxmlformats.org/drawingml/2006/main">
          <a:off x="6192688" y="2952328"/>
          <a:ext cx="1944216" cy="1008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600" dirty="0" smtClean="0"/>
            <a:t>Äärettömän merkki </a:t>
          </a:r>
        </a:p>
        <a:p xmlns:a="http://schemas.openxmlformats.org/drawingml/2006/main">
          <a:r>
            <a:rPr lang="fi-FI" sz="1600" dirty="0" smtClean="0"/>
            <a:t>Ei voi kuulua joukkoon</a:t>
          </a:r>
          <a:endParaRPr lang="fi-FI" sz="1600" dirty="0"/>
        </a:p>
      </cdr:txBody>
    </cdr:sp>
  </cdr:relSizeAnchor>
  <cdr:relSizeAnchor xmlns:cdr="http://schemas.openxmlformats.org/drawingml/2006/chartDrawing">
    <cdr:from>
      <cdr:x>0.3325</cdr:x>
      <cdr:y>0.70004</cdr:y>
    </cdr:from>
    <cdr:to>
      <cdr:x>0.76124</cdr:x>
      <cdr:y>0.84323</cdr:y>
    </cdr:to>
    <cdr:cxnSp macro="">
      <cdr:nvCxnSpPr>
        <cdr:cNvPr id="9" name="Suora nuoliyhdysviiva 8"/>
        <cdr:cNvCxnSpPr/>
      </cdr:nvCxnSpPr>
      <cdr:spPr>
        <a:xfrm xmlns:a="http://schemas.openxmlformats.org/drawingml/2006/main" flipH="1">
          <a:off x="2736304" y="3168352"/>
          <a:ext cx="3528392" cy="64807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3881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737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002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4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844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05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613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94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147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239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081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60561-D681-4DA6-B485-6D52186D3E07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869A3-20EC-472D-9BA8-424D8FD9BA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4932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Funktion ominaisuuksia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mikä on </a:t>
            </a:r>
            <a:r>
              <a:rPr lang="fi-FI" b="1" dirty="0" smtClean="0"/>
              <a:t>funktion nollakohta</a:t>
            </a:r>
            <a:r>
              <a:rPr lang="fi-FI" dirty="0" smtClean="0"/>
              <a:t>, </a:t>
            </a:r>
          </a:p>
          <a:p>
            <a:r>
              <a:rPr lang="fi-FI" dirty="0" smtClean="0"/>
              <a:t>Milloin funktio on </a:t>
            </a:r>
            <a:r>
              <a:rPr lang="fi-FI" b="1" dirty="0" smtClean="0"/>
              <a:t>negatiivinen/positiivinen</a:t>
            </a:r>
            <a:r>
              <a:rPr lang="fi-FI" dirty="0" smtClean="0"/>
              <a:t>, </a:t>
            </a:r>
          </a:p>
          <a:p>
            <a:r>
              <a:rPr lang="fi-FI" dirty="0" smtClean="0"/>
              <a:t>Milloin on </a:t>
            </a:r>
            <a:r>
              <a:rPr lang="fi-FI" b="1" dirty="0" smtClean="0"/>
              <a:t>funktio kasvava/vähenevä</a:t>
            </a:r>
          </a:p>
          <a:p>
            <a:r>
              <a:rPr lang="fi-FI" dirty="0" smtClean="0"/>
              <a:t>Milloin funktio saa </a:t>
            </a:r>
            <a:r>
              <a:rPr lang="fi-FI" b="1" dirty="0" smtClean="0"/>
              <a:t>suurimman / pienimmän arvonsa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93242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Pätkä x akselilla (eli useita vierivieressä olevia pisteitä)</a:t>
            </a:r>
            <a:endParaRPr lang="fi-FI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064353"/>
              </p:ext>
            </p:extLst>
          </p:nvPr>
        </p:nvGraphicFramePr>
        <p:xfrm>
          <a:off x="457200" y="1600200"/>
          <a:ext cx="8229600" cy="470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uora nuoliyhdysviiva 3"/>
          <p:cNvCxnSpPr/>
          <p:nvPr/>
        </p:nvCxnSpPr>
        <p:spPr>
          <a:xfrm>
            <a:off x="3030235" y="3356992"/>
            <a:ext cx="3024336" cy="0"/>
          </a:xfrm>
          <a:prstGeom prst="straightConnector1">
            <a:avLst/>
          </a:prstGeom>
          <a:ln>
            <a:headEnd type="none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Ellipsi 4"/>
          <p:cNvSpPr/>
          <p:nvPr/>
        </p:nvSpPr>
        <p:spPr>
          <a:xfrm>
            <a:off x="1619672" y="1484784"/>
            <a:ext cx="108012" cy="10801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5508104" y="5157192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Hakasulku auki </a:t>
            </a:r>
            <a:r>
              <a:rPr lang="fi-FI" dirty="0"/>
              <a:t>]</a:t>
            </a:r>
            <a:r>
              <a:rPr lang="fi-FI" dirty="0" smtClean="0"/>
              <a:t>-2, =&gt;</a:t>
            </a:r>
          </a:p>
          <a:p>
            <a:r>
              <a:rPr lang="fi-FI" dirty="0" smtClean="0"/>
              <a:t> -2 </a:t>
            </a:r>
            <a:r>
              <a:rPr lang="fi-FI" b="1" dirty="0" smtClean="0"/>
              <a:t>ei kuuluu</a:t>
            </a:r>
            <a:r>
              <a:rPr lang="fi-FI" dirty="0" smtClean="0"/>
              <a:t> joukkoon</a:t>
            </a:r>
            <a:endParaRPr lang="fi-FI" dirty="0"/>
          </a:p>
        </p:txBody>
      </p:sp>
      <p:cxnSp>
        <p:nvCxnSpPr>
          <p:cNvPr id="8" name="Suora nuoliyhdysviiva 7"/>
          <p:cNvCxnSpPr/>
          <p:nvPr/>
        </p:nvCxnSpPr>
        <p:spPr>
          <a:xfrm flipH="1">
            <a:off x="2627784" y="5425915"/>
            <a:ext cx="2736304" cy="1088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77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498178"/>
          </a:xfrm>
        </p:spPr>
        <p:txBody>
          <a:bodyPr>
            <a:normAutofit fontScale="90000"/>
          </a:bodyPr>
          <a:lstStyle/>
          <a:p>
            <a:r>
              <a:rPr lang="fi-FI" dirty="0"/>
              <a:t>Pätkä x </a:t>
            </a:r>
            <a:r>
              <a:rPr lang="fi-FI" dirty="0" smtClean="0"/>
              <a:t>akselilla. joka jatkuu toisessa päässä vaikka kuinka kauas (äärettömään )</a:t>
            </a:r>
            <a:endParaRPr lang="fi-FI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727389"/>
              </p:ext>
            </p:extLst>
          </p:nvPr>
        </p:nvGraphicFramePr>
        <p:xfrm>
          <a:off x="539552" y="191683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504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Vastaus merkitään ilmoittamalla x: n arvot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Jos et ole varma osaatko, </a:t>
            </a:r>
            <a:r>
              <a:rPr lang="fi-FI" dirty="0" smtClean="0"/>
              <a:t>lopussa oleviin dioihin joissa </a:t>
            </a:r>
            <a:r>
              <a:rPr lang="fi-FI" dirty="0" smtClean="0"/>
              <a:t>x: n arvojen merkitsemisestä on esimerkkejä.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29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772802"/>
              </p:ext>
            </p:extLst>
          </p:nvPr>
        </p:nvGraphicFramePr>
        <p:xfrm>
          <a:off x="0" y="404664"/>
          <a:ext cx="8820472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Nilakan yhtenäiskoulu, Keitele</a:t>
            </a:r>
            <a:endParaRPr lang="fi-FI"/>
          </a:p>
        </p:txBody>
      </p:sp>
      <p:sp>
        <p:nvSpPr>
          <p:cNvPr id="4" name="Tekstiruutu 3"/>
          <p:cNvSpPr txBox="1"/>
          <p:nvPr/>
        </p:nvSpPr>
        <p:spPr>
          <a:xfrm>
            <a:off x="1107976" y="40466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Mitkä ovat funktion nollakohdat? </a:t>
            </a:r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5724128" y="548680"/>
            <a:ext cx="2448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Nollakohdat (missä y=0 eli x akselin leikkauspisteet) ovat</a:t>
            </a:r>
          </a:p>
          <a:p>
            <a:r>
              <a:rPr lang="fi-FI" dirty="0" smtClean="0"/>
              <a:t>X= noin -2,2 ja</a:t>
            </a:r>
          </a:p>
          <a:p>
            <a:r>
              <a:rPr lang="fi-FI" dirty="0" smtClean="0"/>
              <a:t>X=noin 2,2</a:t>
            </a:r>
            <a:endParaRPr lang="fi-FI" dirty="0"/>
          </a:p>
        </p:txBody>
      </p:sp>
      <p:cxnSp>
        <p:nvCxnSpPr>
          <p:cNvPr id="8" name="Suora nuoliyhdysviiva 7"/>
          <p:cNvCxnSpPr/>
          <p:nvPr/>
        </p:nvCxnSpPr>
        <p:spPr>
          <a:xfrm flipH="1">
            <a:off x="2483768" y="1628800"/>
            <a:ext cx="3168352" cy="20882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>
            <a:off x="5076056" y="1916832"/>
            <a:ext cx="576064" cy="1728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64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1024030"/>
              </p:ext>
            </p:extLst>
          </p:nvPr>
        </p:nvGraphicFramePr>
        <p:xfrm>
          <a:off x="161764" y="116632"/>
          <a:ext cx="8820472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Nilakan yhtenäiskoulu, Keitele</a:t>
            </a:r>
            <a:endParaRPr lang="fi-FI"/>
          </a:p>
        </p:txBody>
      </p:sp>
      <p:sp>
        <p:nvSpPr>
          <p:cNvPr id="4" name="Tekstiruutu 1"/>
          <p:cNvSpPr txBox="1"/>
          <p:nvPr/>
        </p:nvSpPr>
        <p:spPr>
          <a:xfrm>
            <a:off x="5911416" y="3807856"/>
            <a:ext cx="1944216" cy="100811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 smtClean="0"/>
              <a:t>Funtio</a:t>
            </a:r>
            <a:r>
              <a:rPr lang="fi-FI" sz="1400" dirty="0" smtClean="0"/>
              <a:t> on NEGATIIVINEN kun sen arvo (=y:n arvo ) on pienempää kuin nolla</a:t>
            </a:r>
            <a:endParaRPr lang="fi-FI" sz="1400" dirty="0"/>
          </a:p>
        </p:txBody>
      </p:sp>
      <p:sp>
        <p:nvSpPr>
          <p:cNvPr id="6" name="Tekstiruutu 1"/>
          <p:cNvSpPr txBox="1"/>
          <p:nvPr/>
        </p:nvSpPr>
        <p:spPr>
          <a:xfrm>
            <a:off x="4788024" y="897069"/>
            <a:ext cx="2095500" cy="1007745"/>
          </a:xfrm>
          <a:prstGeom prst="rect">
            <a:avLst/>
          </a:prstGeom>
        </p:spPr>
        <p:txBody>
          <a:bodyPr wrap="square" rtlCol="0"/>
          <a:lstStyle/>
          <a:p>
            <a:pPr>
              <a:spcAft>
                <a:spcPts val="0"/>
              </a:spcAft>
            </a:pPr>
            <a:r>
              <a:rPr lang="fi-FI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Funktio on </a:t>
            </a:r>
            <a:endParaRPr lang="fi-FI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POSITIIVINEN kun sen arvo (=y:n arvo ) on suurempaa kuin nolla</a:t>
            </a:r>
            <a:endParaRPr lang="fi-FI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kstiruutu 1"/>
          <p:cNvSpPr txBox="1"/>
          <p:nvPr/>
        </p:nvSpPr>
        <p:spPr>
          <a:xfrm>
            <a:off x="899592" y="548680"/>
            <a:ext cx="1727835" cy="1151890"/>
          </a:xfrm>
          <a:prstGeom prst="rect">
            <a:avLst/>
          </a:prstGeom>
        </p:spPr>
        <p:txBody>
          <a:bodyPr wrap="square" rtlCol="0"/>
          <a:lstStyle/>
          <a:p>
            <a:pPr>
              <a:spcAft>
                <a:spcPts val="0"/>
              </a:spcAft>
            </a:pPr>
            <a:r>
              <a:rPr lang="fi-FI" sz="16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Milloin funktio on </a:t>
            </a:r>
            <a:endParaRPr lang="fi-FI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16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POSITIIVINEN entä</a:t>
            </a:r>
            <a:endParaRPr lang="fi-FI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16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NEGATIIVINEN ?</a:t>
            </a:r>
            <a:endParaRPr lang="fi-FI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4860032" y="2132856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f</a:t>
            </a:r>
            <a:r>
              <a:rPr lang="fi-FI" dirty="0" smtClean="0"/>
              <a:t>(x)&gt;0 kun</a:t>
            </a:r>
          </a:p>
          <a:p>
            <a:r>
              <a:rPr lang="fi-FI" dirty="0" smtClean="0"/>
              <a:t>X&lt;-3,1 tai</a:t>
            </a:r>
          </a:p>
          <a:p>
            <a:r>
              <a:rPr lang="fi-FI" dirty="0" smtClean="0"/>
              <a:t>X&gt;3,1</a:t>
            </a:r>
            <a:endParaRPr lang="fi-FI" dirty="0"/>
          </a:p>
        </p:txBody>
      </p:sp>
      <p:cxnSp>
        <p:nvCxnSpPr>
          <p:cNvPr id="9" name="Suora nuoliyhdysviiva 8"/>
          <p:cNvCxnSpPr/>
          <p:nvPr/>
        </p:nvCxnSpPr>
        <p:spPr>
          <a:xfrm flipH="1">
            <a:off x="467544" y="3175224"/>
            <a:ext cx="1728192" cy="0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>
            <a:off x="6019800" y="3175224"/>
            <a:ext cx="1576536" cy="0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iruutu 14"/>
          <p:cNvSpPr txBox="1"/>
          <p:nvPr/>
        </p:nvSpPr>
        <p:spPr>
          <a:xfrm>
            <a:off x="4788024" y="481596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F(x)&gt;0 kun</a:t>
            </a:r>
          </a:p>
          <a:p>
            <a:r>
              <a:rPr lang="fi-FI" dirty="0" smtClean="0"/>
              <a:t>-3,1&lt;x&lt;3,1</a:t>
            </a:r>
            <a:endParaRPr lang="fi-FI" dirty="0"/>
          </a:p>
        </p:txBody>
      </p:sp>
      <p:cxnSp>
        <p:nvCxnSpPr>
          <p:cNvPr id="17" name="Suora nuoliyhdysviiva 16"/>
          <p:cNvCxnSpPr/>
          <p:nvPr/>
        </p:nvCxnSpPr>
        <p:spPr>
          <a:xfrm>
            <a:off x="2195736" y="3356992"/>
            <a:ext cx="3888432" cy="0"/>
          </a:xfrm>
          <a:prstGeom prst="straightConnector1">
            <a:avLst/>
          </a:prstGeom>
          <a:ln w="25400" cap="rnd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31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900709"/>
              </p:ext>
            </p:extLst>
          </p:nvPr>
        </p:nvGraphicFramePr>
        <p:xfrm>
          <a:off x="0" y="404664"/>
          <a:ext cx="8820472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Nilakan yhtenäiskoulu, Keitele</a:t>
            </a:r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251520" y="395260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Milloin funktio on KASVAVA entä VÄHENEVÄ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6228184" y="1318590"/>
            <a:ext cx="22060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Funktio on KASVAVA kun sen arvot </a:t>
            </a:r>
            <a:r>
              <a:rPr lang="fi-FI" b="1" dirty="0" smtClean="0"/>
              <a:t>suurenevat</a:t>
            </a:r>
            <a:r>
              <a:rPr lang="fi-FI" dirty="0" smtClean="0"/>
              <a:t> mentäessä x –akselia oikealle =&gt; Vasemmalta oikealle YLÄMÄKI</a:t>
            </a:r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403055" y="4509120"/>
            <a:ext cx="2736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Funktio on VÄHENEVÄ kun sen arvot </a:t>
            </a:r>
            <a:r>
              <a:rPr lang="fi-FI" b="1" dirty="0" smtClean="0"/>
              <a:t>pienenevät</a:t>
            </a:r>
            <a:r>
              <a:rPr lang="fi-FI" dirty="0" smtClean="0"/>
              <a:t> mentäessä x-akselia oikealle</a:t>
            </a:r>
          </a:p>
          <a:p>
            <a:r>
              <a:rPr lang="fi-FI" dirty="0" err="1" smtClean="0"/>
              <a:t>Vasemalta</a:t>
            </a:r>
            <a:r>
              <a:rPr lang="fi-FI" dirty="0" smtClean="0"/>
              <a:t> oikealle ALAMÄKI</a:t>
            </a:r>
            <a:endParaRPr lang="fi-FI" dirty="0"/>
          </a:p>
        </p:txBody>
      </p:sp>
      <p:cxnSp>
        <p:nvCxnSpPr>
          <p:cNvPr id="8" name="Suora nuoliyhdysviiva 7"/>
          <p:cNvCxnSpPr/>
          <p:nvPr/>
        </p:nvCxnSpPr>
        <p:spPr>
          <a:xfrm flipV="1">
            <a:off x="4067944" y="1318590"/>
            <a:ext cx="1296144" cy="2614466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nuoliyhdysviiva 9"/>
          <p:cNvCxnSpPr/>
          <p:nvPr/>
        </p:nvCxnSpPr>
        <p:spPr>
          <a:xfrm>
            <a:off x="1331640" y="1628800"/>
            <a:ext cx="1080120" cy="2088232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629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223847"/>
              </p:ext>
            </p:extLst>
          </p:nvPr>
        </p:nvGraphicFramePr>
        <p:xfrm>
          <a:off x="0" y="404664"/>
          <a:ext cx="8820472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Nilakan yhtenäiskoulu, Keitele</a:t>
            </a:r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755576" y="126876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Tämän funktion SUURIN ARVO on 3</a:t>
            </a:r>
          </a:p>
          <a:p>
            <a:r>
              <a:rPr lang="fi-FI" dirty="0" smtClean="0"/>
              <a:t>Pienintä arvoa ei voida määrittää</a:t>
            </a:r>
            <a:endParaRPr lang="fi-FI" dirty="0"/>
          </a:p>
        </p:txBody>
      </p:sp>
      <p:sp>
        <p:nvSpPr>
          <p:cNvPr id="4" name="Ellipsi 3"/>
          <p:cNvSpPr/>
          <p:nvPr/>
        </p:nvSpPr>
        <p:spPr>
          <a:xfrm>
            <a:off x="3563888" y="3140968"/>
            <a:ext cx="288032" cy="324036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572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052603"/>
              </p:ext>
            </p:extLst>
          </p:nvPr>
        </p:nvGraphicFramePr>
        <p:xfrm>
          <a:off x="0" y="404664"/>
          <a:ext cx="8820472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Nilakan yhtenäiskoulu, Keitele</a:t>
            </a:r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683568" y="1052736"/>
            <a:ext cx="20162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Tämän funktion PIENIN ARVO on f(x)= -5</a:t>
            </a:r>
          </a:p>
          <a:p>
            <a:r>
              <a:rPr lang="fi-FI" dirty="0" smtClean="0"/>
              <a:t>Suurinta arvoa ei voida määrittää</a:t>
            </a:r>
            <a:endParaRPr lang="fi-FI" dirty="0"/>
          </a:p>
        </p:txBody>
      </p:sp>
      <p:sp>
        <p:nvSpPr>
          <p:cNvPr id="4" name="Ellipsi 3"/>
          <p:cNvSpPr/>
          <p:nvPr/>
        </p:nvSpPr>
        <p:spPr>
          <a:xfrm>
            <a:off x="3563888" y="4221088"/>
            <a:ext cx="288032" cy="288032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71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X :n arvojen merkitseminen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024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68952" cy="1426170"/>
          </a:xfrm>
        </p:spPr>
        <p:txBody>
          <a:bodyPr>
            <a:normAutofit fontScale="90000"/>
          </a:bodyPr>
          <a:lstStyle/>
          <a:p>
            <a:r>
              <a:rPr lang="fi-FI" dirty="0"/>
              <a:t>Pätkä x akselilla (eli useita vierivieressä olevia pisteitä</a:t>
            </a:r>
            <a:r>
              <a:rPr lang="fi-FI" dirty="0" smtClean="0"/>
              <a:t>) </a:t>
            </a:r>
            <a:r>
              <a:rPr lang="fi-FI" sz="3600" dirty="0" smtClean="0"/>
              <a:t>esim. funktio on kasvava tai positiivinen  </a:t>
            </a:r>
            <a:endParaRPr lang="fi-FI" sz="3600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155067"/>
              </p:ext>
            </p:extLst>
          </p:nvPr>
        </p:nvGraphicFramePr>
        <p:xfrm>
          <a:off x="457200" y="1600200"/>
          <a:ext cx="8229600" cy="470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uora nuoliyhdysviiva 3"/>
          <p:cNvCxnSpPr/>
          <p:nvPr/>
        </p:nvCxnSpPr>
        <p:spPr>
          <a:xfrm>
            <a:off x="2987824" y="3356992"/>
            <a:ext cx="3240360" cy="0"/>
          </a:xfrm>
          <a:prstGeom prst="straightConnector1">
            <a:avLst/>
          </a:prstGeom>
          <a:ln>
            <a:headEnd type="oval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kstiruutu 4"/>
          <p:cNvSpPr txBox="1"/>
          <p:nvPr/>
        </p:nvSpPr>
        <p:spPr>
          <a:xfrm>
            <a:off x="5508104" y="5157192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Hakasulku kiinni [-2, =&gt;</a:t>
            </a:r>
          </a:p>
          <a:p>
            <a:r>
              <a:rPr lang="fi-FI" dirty="0" smtClean="0"/>
              <a:t> -2 </a:t>
            </a:r>
            <a:r>
              <a:rPr lang="fi-FI" b="1" dirty="0" smtClean="0"/>
              <a:t>kuuluu</a:t>
            </a:r>
            <a:r>
              <a:rPr lang="fi-FI" dirty="0" smtClean="0"/>
              <a:t> joukkoon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357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4397</TotalTime>
  <Words>389</Words>
  <Application>Microsoft Office PowerPoint</Application>
  <PresentationFormat>Näytössä katseltava diaesitys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Office-teema</vt:lpstr>
      <vt:lpstr>Funktion ominaisuuksia</vt:lpstr>
      <vt:lpstr>Vastaus merkitään ilmoittamalla x: n arvot</vt:lpstr>
      <vt:lpstr>PowerPoint-esitys</vt:lpstr>
      <vt:lpstr>PowerPoint-esitys</vt:lpstr>
      <vt:lpstr>PowerPoint-esitys</vt:lpstr>
      <vt:lpstr>PowerPoint-esitys</vt:lpstr>
      <vt:lpstr>PowerPoint-esitys</vt:lpstr>
      <vt:lpstr>X :n arvojen merkitseminen</vt:lpstr>
      <vt:lpstr>Pätkä x akselilla (eli useita vierivieressä olevia pisteitä) esim. funktio on kasvava tai positiivinen  </vt:lpstr>
      <vt:lpstr>Pätkä x akselilla (eli useita vierivieressä olevia pisteitä)</vt:lpstr>
      <vt:lpstr>Pätkä x akselilla. joka jatkuu toisessa päässä vaikka kuinka kauas (äärettömään )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Muuttujan x arvon merkitseminen</dc:title>
  <dc:creator>Ahonen Ville</dc:creator>
  <cp:lastModifiedBy>Ahonen Ville</cp:lastModifiedBy>
  <cp:revision>40</cp:revision>
  <dcterms:created xsi:type="dcterms:W3CDTF">2012-11-23T09:22:55Z</dcterms:created>
  <dcterms:modified xsi:type="dcterms:W3CDTF">2018-11-05T13:24:41Z</dcterms:modified>
</cp:coreProperties>
</file>