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1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YmQ+gTuW/AfqbRn9N4HrPf4vMR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Hongisto-Mäenpää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923"/>
    <a:srgbClr val="FFD97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d6090dba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d6090dba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d6090db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g5d6090db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e9b3224b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e9b3224b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Dokumentti löytyy opettajan aineistosta, kohdasta lisämateriaalit: 14. dokumenttitehtävä A: Liikkalan nootti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Kuvan lähde: https://www.finna.fi/Record/musketti.M012:HK10001:230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i-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Dokumentti löytyy opettajan aineistosta, kohdasta lisämateriaalit: 14. dokumenttitehtävä B: Anjalan liittokirje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i-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Kuvan lähde: https://fi.wikipedia.org/wiki/Johan_Henrik_H%C3%A4stesko#/media/Tiedosto:Johan_Henrik_Hastesko.jpg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e9b3224b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e9b3224b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e9b3224b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e9b3224b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e9b3224b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e9b3224b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i-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Kuvan lähde: https://en.wikipedia.org/wiki/Gustav_III_of_Sweden#/media/File:Gustav_III_by_Alexander_Roslin_-_torso_(Nationalmuseum,_15330).png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d6090dbab_0_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5d6090dbab_0_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5d6090dbab_0_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5d6090dbab_0_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5d6090dbab_0_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d6090dbab_0_2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5d6090dbab_0_2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g5d6090dbab_0_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5d6090dbab_0_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5d6090dbab_0_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d6090dbab_0_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5d6090dbab_0_2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g5d6090dbab_0_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5d6090dbab_0_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5d6090dbab_0_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d6090dbab_0_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5d6090dbab_0_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g5d6090dbab_0_3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5d6090dbab_0_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5d6090dbab_0_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5d6090dbab_0_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d6090dbab_0_4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5d6090dbab_0_4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g5d6090dbab_0_4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5d6090dbab_0_4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g5d6090dbab_0_4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5d6090dbab_0_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5d6090dbab_0_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5d6090dbab_0_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d6090dbab_0_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5d6090dbab_0_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5d6090dbab_0_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5d6090dbab_0_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d6090dbab_0_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5d6090dbab_0_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5d6090dbab_0_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d6090dbab_0_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5d6090dbab_0_5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5d6090dbab_0_5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g5d6090dbab_0_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5d6090dbab_0_5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5d6090dbab_0_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d6090dbab_0_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5d6090dbab_0_6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g5d6090dbab_0_6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g5d6090dbab_0_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5d6090dbab_0_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5d6090dbab_0_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d6090dbab_0_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5d6090dbab_0_73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5d6090dbab_0_7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5d6090dbab_0_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5d6090dbab_0_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d6090dbab_0_79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5d6090dbab_0_79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5d6090dbab_0_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5d6090dbab_0_7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5d6090dbab_0_7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d6090dbab_0_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g5d6090dbab_0_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5d6090dbab_0_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5d6090dbab_0_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5d6090dbab_0_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EzvZQuqKh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ruoho, taivas&#10;&#10;Kuvaus luotu automaattisesti">
            <a:extLst>
              <a:ext uri="{FF2B5EF4-FFF2-40B4-BE49-F238E27FC236}">
                <a16:creationId xmlns:a16="http://schemas.microsoft.com/office/drawing/2014/main" id="{A9B32C31-4773-4F50-ADAE-D1960C5D1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1664"/>
            <a:ext cx="9144000" cy="5736336"/>
          </a:xfrm>
          <a:prstGeom prst="rect">
            <a:avLst/>
          </a:prstGeom>
        </p:spPr>
      </p:pic>
      <p:sp>
        <p:nvSpPr>
          <p:cNvPr id="159" name="Google Shape;159;p1"/>
          <p:cNvSpPr txBox="1"/>
          <p:nvPr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0">
                <a:srgbClr val="898E2A"/>
              </a:gs>
              <a:gs pos="36000">
                <a:srgbClr val="898E2A"/>
              </a:gs>
              <a:gs pos="100000">
                <a:srgbClr val="A8D0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 txBox="1">
            <a:spLocks noGrp="1"/>
          </p:cNvSpPr>
          <p:nvPr>
            <p:ph type="title"/>
          </p:nvPr>
        </p:nvSpPr>
        <p:spPr>
          <a:xfrm>
            <a:off x="523875" y="4167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rPr lang="fi-FI" sz="6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14. Kustavilainen aika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0" y="1979613"/>
            <a:ext cx="9144000" cy="368300"/>
          </a:xfrm>
          <a:prstGeom prst="rect">
            <a:avLst/>
          </a:prstGeom>
          <a:solidFill>
            <a:srgbClr val="FFBA0D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fi-FI" sz="1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i-FI" sz="1400" b="1" i="1" u="none" strike="noStrike" cap="none" dirty="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Sivut 184-203 </a:t>
            </a:r>
            <a:endParaRPr sz="1400" b="0" i="0" u="none" strike="noStrike" cap="none" dirty="0">
              <a:solidFill>
                <a:srgbClr val="FFFFCC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d6090dbab_0_85"/>
          <p:cNvSpPr txBox="1">
            <a:spLocks noGrp="1"/>
          </p:cNvSpPr>
          <p:nvPr>
            <p:ph type="title"/>
          </p:nvPr>
        </p:nvSpPr>
        <p:spPr>
          <a:xfrm>
            <a:off x="628650" y="355889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b="1" dirty="0"/>
              <a:t>Kustaa II kahmii vallan </a:t>
            </a:r>
            <a:endParaRPr sz="3600" b="1" dirty="0"/>
          </a:p>
        </p:txBody>
      </p:sp>
      <p:sp>
        <p:nvSpPr>
          <p:cNvPr id="168" name="Google Shape;168;g5d6090dbab_0_85"/>
          <p:cNvSpPr txBox="1">
            <a:spLocks noGrp="1"/>
          </p:cNvSpPr>
          <p:nvPr>
            <p:ph type="body" idx="1"/>
          </p:nvPr>
        </p:nvSpPr>
        <p:spPr>
          <a:xfrm>
            <a:off x="332509" y="1816388"/>
            <a:ext cx="3398982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sz="2400" dirty="0"/>
              <a:t>Kustaa III kaappasi vallan takaisin säädyiltä 1772. </a:t>
            </a:r>
            <a:endParaRPr sz="2400" dirty="0"/>
          </a:p>
          <a:p>
            <a:pPr>
              <a:spcBef>
                <a:spcPts val="0"/>
              </a:spcBef>
            </a:pPr>
            <a:r>
              <a:rPr lang="fi-FI" sz="2400" dirty="0"/>
              <a:t>Vuoden 1772 hallitusmuoto antoi kuninkaalle yksinvaltiaan oikeudet</a:t>
            </a:r>
            <a:endParaRPr sz="2400" dirty="0"/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fi-FI" dirty="0"/>
              <a:t>voimassa vuoteen 1919 saakka. </a:t>
            </a:r>
            <a:endParaRPr dirty="0"/>
          </a:p>
        </p:txBody>
      </p:sp>
      <p:pic>
        <p:nvPicPr>
          <p:cNvPr id="7" name="Kuva 6" descr="Kuva, joka sisältää kohteen henkilö, istuminen, nainen, rakennus&#10;&#10;Kuvaus luotu automaattisesti">
            <a:extLst>
              <a:ext uri="{FF2B5EF4-FFF2-40B4-BE49-F238E27FC236}">
                <a16:creationId xmlns:a16="http://schemas.microsoft.com/office/drawing/2014/main" id="{EB77DF93-B785-4E1A-81E0-3963EFAB8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356"/>
          <a:stretch/>
        </p:blipFill>
        <p:spPr>
          <a:xfrm>
            <a:off x="4111873" y="1825625"/>
            <a:ext cx="5032127" cy="40209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d6090dbab_0_0"/>
          <p:cNvSpPr/>
          <p:nvPr/>
        </p:nvSpPr>
        <p:spPr>
          <a:xfrm>
            <a:off x="2949800" y="1861932"/>
            <a:ext cx="3135300" cy="999300"/>
          </a:xfrm>
          <a:prstGeom prst="horizontalScroll">
            <a:avLst>
              <a:gd name="adj" fmla="val 12500"/>
            </a:avLst>
          </a:prstGeom>
          <a:solidFill>
            <a:srgbClr val="84892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Valtaneuvosto (17 jäsentä)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lakkautettiin 1789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Google Shape;175;g5d6090dbab_0_0"/>
          <p:cNvSpPr/>
          <p:nvPr/>
        </p:nvSpPr>
        <p:spPr>
          <a:xfrm>
            <a:off x="372275" y="2681019"/>
            <a:ext cx="8337616" cy="3568800"/>
          </a:xfrm>
          <a:prstGeom prst="horizontalScroll">
            <a:avLst>
              <a:gd name="adj" fmla="val 12500"/>
            </a:avLst>
          </a:prstGeom>
          <a:solidFill>
            <a:srgbClr val="848923">
              <a:alpha val="53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Valtiopäivät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kokoontuivat, jos kuningas kutsui ne koolle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sääti lakeja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hyväksyi uusia veroja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antoi luvan hyökkäyssodalle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säädyt saattoivat liittoutua keskenään vastustaakseen kuninkaan esityksiä.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Google Shape;176;g5d6090dbab_0_0"/>
          <p:cNvSpPr/>
          <p:nvPr/>
        </p:nvSpPr>
        <p:spPr>
          <a:xfrm>
            <a:off x="5588000" y="2390500"/>
            <a:ext cx="3249039" cy="2155356"/>
          </a:xfrm>
          <a:prstGeom prst="irregularSeal2">
            <a:avLst/>
          </a:prstGeom>
          <a:solidFill>
            <a:srgbClr val="FFFF00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Heikko, valta riippuvainen kuninkaasta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g5d6090dbab_0_0"/>
          <p:cNvSpPr/>
          <p:nvPr/>
        </p:nvSpPr>
        <p:spPr>
          <a:xfrm>
            <a:off x="2592500" y="375250"/>
            <a:ext cx="3713017" cy="1254000"/>
          </a:xfrm>
          <a:prstGeom prst="ribbon2">
            <a:avLst>
              <a:gd name="adj1" fmla="val 16667"/>
              <a:gd name="adj2" fmla="val 50000"/>
            </a:avLst>
          </a:prstGeom>
          <a:solidFill>
            <a:srgbClr val="FFC0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Itsevaltias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kuningas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Google Shape;177;g5d6090dbab_0_0"/>
          <p:cNvSpPr/>
          <p:nvPr/>
        </p:nvSpPr>
        <p:spPr>
          <a:xfrm>
            <a:off x="319586" y="215523"/>
            <a:ext cx="2272914" cy="1881036"/>
          </a:xfrm>
          <a:prstGeom prst="irregularSeal1">
            <a:avLst/>
          </a:prstGeom>
          <a:solidFill>
            <a:srgbClr val="FFFF00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Kuninkaalla oli paljon valtaa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 txBox="1">
            <a:spLocks noGrp="1"/>
          </p:cNvSpPr>
          <p:nvPr>
            <p:ph type="title"/>
          </p:nvPr>
        </p:nvSpPr>
        <p:spPr>
          <a:xfrm>
            <a:off x="157025" y="198356"/>
            <a:ext cx="70155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3600" b="1" dirty="0"/>
              <a:t>Kustaa III:n sota 1788-1790</a:t>
            </a:r>
            <a:endParaRPr sz="3600" b="1" dirty="0"/>
          </a:p>
        </p:txBody>
      </p:sp>
      <p:sp>
        <p:nvSpPr>
          <p:cNvPr id="184" name="Google Shape;184;p2"/>
          <p:cNvSpPr txBox="1">
            <a:spLocks noGrp="1"/>
          </p:cNvSpPr>
          <p:nvPr>
            <p:ph type="body" idx="1"/>
          </p:nvPr>
        </p:nvSpPr>
        <p:spPr>
          <a:xfrm>
            <a:off x="628650" y="1465405"/>
            <a:ext cx="7886700" cy="486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i-FI" sz="2400" dirty="0"/>
              <a:t>Kustaa III halusi nostaa kansansuosiotaan aloittamalla sodan Venäjää vastaan 1788:</a:t>
            </a:r>
            <a:endParaRPr sz="2400" dirty="0"/>
          </a:p>
          <a:p>
            <a:pPr lvl="1">
              <a:spcBef>
                <a:spcPts val="0"/>
              </a:spcBef>
            </a:pPr>
            <a:r>
              <a:rPr lang="fi-FI" dirty="0"/>
              <a:t>aloitti hyökkäyssodan käyttäen tekosyynä Ruotsin puolelle eksyneiden venäläisjoukkojen “hyökkäystä”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sota sujui kohtalaisesti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ei uusia aluemenetyksiä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Suomen alue kärsi taas eniten </a:t>
            </a:r>
            <a:endParaRPr dirty="0"/>
          </a:p>
          <a:p>
            <a:pPr lvl="2">
              <a:spcBef>
                <a:spcPts val="0"/>
              </a:spcBef>
            </a:pPr>
            <a:r>
              <a:rPr lang="fi-FI" sz="2400" dirty="0"/>
              <a:t>joukkojen huoltokulut</a:t>
            </a:r>
            <a:endParaRPr sz="2400" dirty="0"/>
          </a:p>
          <a:p>
            <a:pPr lvl="2">
              <a:spcBef>
                <a:spcPts val="0"/>
              </a:spcBef>
            </a:pPr>
            <a:r>
              <a:rPr lang="fi-FI" sz="2400" dirty="0"/>
              <a:t>tautiepidemiat</a:t>
            </a:r>
            <a:endParaRPr sz="2400" dirty="0"/>
          </a:p>
          <a:p>
            <a:pPr lvl="2">
              <a:spcBef>
                <a:spcPts val="0"/>
              </a:spcBef>
            </a:pPr>
            <a:r>
              <a:rPr lang="fi-FI" sz="2400" dirty="0"/>
              <a:t>paljon kuolleita.</a:t>
            </a:r>
            <a:endParaRPr sz="2400" dirty="0"/>
          </a:p>
          <a:p>
            <a:pPr lvl="1">
              <a:spcBef>
                <a:spcPts val="0"/>
              </a:spcBef>
            </a:pPr>
            <a:r>
              <a:rPr lang="fi-FI" dirty="0" err="1"/>
              <a:t>Värälän</a:t>
            </a:r>
            <a:r>
              <a:rPr lang="fi-FI" dirty="0"/>
              <a:t> rauha 1790 </a:t>
            </a:r>
            <a:endParaRPr dirty="0"/>
          </a:p>
          <a:p>
            <a:pPr lvl="2">
              <a:spcBef>
                <a:spcPts val="0"/>
              </a:spcBef>
            </a:pPr>
            <a:r>
              <a:rPr lang="fi-FI" sz="2400" dirty="0"/>
              <a:t>Uudenkaupungin rauhan (1721) seitsemäs pykälä kumottiin -&gt; Venäjä ei voinut enää puuttua Ruotsin sisäisiin asioihin.  </a:t>
            </a: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" name="Google Shape;190;g5e9b3224be_0_52">
            <a:extLst>
              <a:ext uri="{FF2B5EF4-FFF2-40B4-BE49-F238E27FC236}">
                <a16:creationId xmlns:a16="http://schemas.microsoft.com/office/drawing/2014/main" id="{0F3825E6-D4BA-4E7F-B8D3-09EC12F333D0}"/>
              </a:ext>
            </a:extLst>
          </p:cNvPr>
          <p:cNvSpPr txBox="1">
            <a:spLocks/>
          </p:cNvSpPr>
          <p:nvPr/>
        </p:nvSpPr>
        <p:spPr>
          <a:xfrm>
            <a:off x="4359563" y="5086288"/>
            <a:ext cx="4525819" cy="1603374"/>
          </a:xfrm>
          <a:prstGeom prst="rect">
            <a:avLst/>
          </a:prstGeom>
          <a:solidFill>
            <a:srgbClr val="FFD97A"/>
          </a:solidFill>
          <a:ln>
            <a:solidFill>
              <a:srgbClr val="848923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i-FI" sz="2400"/>
              <a:t>Katsokaa Merikeskus Vellamon sivuilta lyhyt </a:t>
            </a:r>
            <a:r>
              <a:rPr lang="fi-FI" sz="2400">
                <a:hlinkClick r:id="rId3"/>
              </a:rPr>
              <a:t>video</a:t>
            </a:r>
            <a:r>
              <a:rPr lang="fi-FI" sz="2400"/>
              <a:t>, jossa kerrotaan Ruotsinsalmen toisesta meritaistelusta vuonna 1790</a:t>
            </a:r>
            <a:r>
              <a:rPr lang="fi-FI"/>
              <a:t>.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e9b3224be_0_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Liikkalan nootti 1788 </a:t>
            </a:r>
            <a:endParaRPr dirty="0"/>
          </a:p>
        </p:txBody>
      </p:sp>
      <p:sp>
        <p:nvSpPr>
          <p:cNvPr id="196" name="Google Shape;196;g5e9b3224be_0_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351491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i-FI" dirty="0"/>
              <a:t>Osa upseeristosta lähetti Katariina II:lle ns. </a:t>
            </a:r>
            <a:r>
              <a:rPr lang="fi-FI" i="1" dirty="0"/>
              <a:t>Liikkalan nootin</a:t>
            </a:r>
            <a:r>
              <a:rPr lang="fi-FI" dirty="0"/>
              <a:t>, jossa he tuomitsivat sodan laittomaksi, toivovat rauhaa ja 1743 menetettyjen alueiden palauttamista. </a:t>
            </a:r>
            <a:endParaRPr dirty="0"/>
          </a:p>
          <a:p>
            <a:pPr marL="914400"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198" name="Google Shape;198;g5e9b3224be_0_5"/>
          <p:cNvPicPr preferRelativeResize="0"/>
          <p:nvPr/>
        </p:nvPicPr>
        <p:blipFill rotWithShape="1">
          <a:blip r:embed="rId3">
            <a:alphaModFix/>
          </a:blip>
          <a:srcRect l="11757" t="7945" r="10512" b="15480"/>
          <a:stretch/>
        </p:blipFill>
        <p:spPr>
          <a:xfrm>
            <a:off x="4163641" y="1910048"/>
            <a:ext cx="4783859" cy="343780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5e9b3224be_0_5"/>
          <p:cNvSpPr txBox="1"/>
          <p:nvPr/>
        </p:nvSpPr>
        <p:spPr>
          <a:xfrm>
            <a:off x="4572000" y="5347855"/>
            <a:ext cx="4192000" cy="73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latin typeface="Calibri"/>
                <a:ea typeface="Calibri"/>
                <a:cs typeface="Calibri"/>
                <a:sym typeface="Calibri"/>
              </a:rPr>
              <a:t>Kustaa III ja Katariina II tapasivat Pietarissa 1777. Hallitsijat olivat keskenään serkuksia.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9A54777-A21D-4882-BCD6-94B58AD35FF5}"/>
              </a:ext>
            </a:extLst>
          </p:cNvPr>
          <p:cNvSpPr/>
          <p:nvPr/>
        </p:nvSpPr>
        <p:spPr>
          <a:xfrm>
            <a:off x="380000" y="4507788"/>
            <a:ext cx="8261847" cy="2266005"/>
          </a:xfrm>
          <a:prstGeom prst="rect">
            <a:avLst/>
          </a:prstGeom>
          <a:solidFill>
            <a:srgbClr val="FFFFCC"/>
          </a:solidFill>
          <a:ln>
            <a:solidFill>
              <a:srgbClr val="828C3F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SzPts val="3600"/>
            </a:pPr>
            <a:r>
              <a:rPr lang="fi-FI" sz="2400" b="1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Dokumenttitehtävä: Liikkalan nootti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Lue dokumentti Liikkalan nootti ja vastaa kysymyksiin: </a:t>
            </a:r>
          </a:p>
          <a:p>
            <a:pPr marL="50800" lvl="0">
              <a:lnSpc>
                <a:spcPct val="115000"/>
              </a:lnSpc>
              <a:buClr>
                <a:srgbClr val="333333"/>
              </a:buClr>
              <a:buSzPts val="2800"/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Miksi upseerit ovat päättäneet luopua valtaamistaan asemista?</a:t>
            </a:r>
          </a:p>
          <a:p>
            <a:pPr marL="50800" lvl="0">
              <a:lnSpc>
                <a:spcPct val="115000"/>
              </a:lnSpc>
              <a:buClr>
                <a:srgbClr val="333333"/>
              </a:buClr>
              <a:buSzPts val="2800"/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Mitä kirjeessä pyydetään keisarinna Katariina II:lta?</a:t>
            </a:r>
          </a:p>
          <a:p>
            <a:pPr marL="268288" lvl="0" indent="-217488">
              <a:lnSpc>
                <a:spcPct val="115000"/>
              </a:lnSpc>
              <a:buClr>
                <a:srgbClr val="333333"/>
              </a:buClr>
              <a:buSzPts val="2800"/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Lue oppikirjan s. 123-124 ja selvitä, miksi Kustaa </a:t>
            </a:r>
            <a:r>
              <a:rPr lang="fi-FI" sz="2000" dirty="0" err="1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III:nen</a:t>
            </a: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sota syttyi, mitä olivat Liikkalan nootti ja  Anjalan liitto sekä mitä niistä seurasi. </a:t>
            </a:r>
          </a:p>
        </p:txBody>
      </p:sp>
      <p:pic>
        <p:nvPicPr>
          <p:cNvPr id="8" name="Kuva 7" descr="Asiakirja">
            <a:extLst>
              <a:ext uri="{FF2B5EF4-FFF2-40B4-BE49-F238E27FC236}">
                <a16:creationId xmlns:a16="http://schemas.microsoft.com/office/drawing/2014/main" id="{35ECB1B8-C754-48CE-A5FC-091AC86B5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9231" y="4649946"/>
            <a:ext cx="856244" cy="786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>
            <a:spLocks noGrp="1"/>
          </p:cNvSpPr>
          <p:nvPr>
            <p:ph type="title"/>
          </p:nvPr>
        </p:nvSpPr>
        <p:spPr>
          <a:xfrm>
            <a:off x="518789" y="215525"/>
            <a:ext cx="6201985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dirty="0"/>
              <a:t>Anjalan liitto 1788</a:t>
            </a:r>
            <a:endParaRPr dirty="0"/>
          </a:p>
        </p:txBody>
      </p:sp>
      <p:sp>
        <p:nvSpPr>
          <p:cNvPr id="212" name="Google Shape;212;p3"/>
          <p:cNvSpPr txBox="1">
            <a:spLocks noGrp="1"/>
          </p:cNvSpPr>
          <p:nvPr>
            <p:ph type="body" idx="2"/>
          </p:nvPr>
        </p:nvSpPr>
        <p:spPr>
          <a:xfrm>
            <a:off x="3599193" y="1270075"/>
            <a:ext cx="5129172" cy="490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sz="2400" dirty="0"/>
              <a:t>Kustaa III vaati upseeristolta uskollisuudenvalaa, mutta nämä vastasivat Anjalan liittokirjeellä, jossa he</a:t>
            </a:r>
            <a:endParaRPr sz="2400" dirty="0"/>
          </a:p>
          <a:p>
            <a:pPr lvl="1">
              <a:spcBef>
                <a:spcPts val="0"/>
              </a:spcBef>
            </a:pPr>
            <a:r>
              <a:rPr lang="fi-FI" dirty="0"/>
              <a:t>tuomitsivat edelleen sodan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vaativat rauhanneuvotteluiden aloittamista.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fi-FI" dirty="0"/>
              <a:t>Avoin kapina kuningasta vastaan! </a:t>
            </a:r>
            <a:endParaRPr dirty="0"/>
          </a:p>
          <a:p>
            <a:pPr>
              <a:spcBef>
                <a:spcPts val="0"/>
              </a:spcBef>
            </a:pPr>
            <a:r>
              <a:rPr lang="fi-FI" sz="2400" dirty="0"/>
              <a:t>Kapinan johtomiehet tuomittiin kuolemaan, mutta vain yksi teloitettiin. Muut pakenivat Venäjälle. </a:t>
            </a:r>
            <a:endParaRPr sz="2400" dirty="0"/>
          </a:p>
        </p:txBody>
      </p:sp>
      <p:sp>
        <p:nvSpPr>
          <p:cNvPr id="215" name="Google Shape;215;p3"/>
          <p:cNvSpPr txBox="1"/>
          <p:nvPr/>
        </p:nvSpPr>
        <p:spPr>
          <a:xfrm>
            <a:off x="518790" y="5444444"/>
            <a:ext cx="3080401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latin typeface="Calibri"/>
                <a:ea typeface="Calibri"/>
                <a:cs typeface="Calibri"/>
                <a:sym typeface="Calibri"/>
              </a:rPr>
              <a:t>Suomalainen Johan Henrik </a:t>
            </a:r>
            <a:r>
              <a:rPr lang="fi-FI" dirty="0" err="1">
                <a:latin typeface="Calibri"/>
                <a:ea typeface="Calibri"/>
                <a:cs typeface="Calibri"/>
                <a:sym typeface="Calibri"/>
              </a:rPr>
              <a:t>Hästesko</a:t>
            </a:r>
            <a:r>
              <a:rPr lang="fi-FI" dirty="0">
                <a:latin typeface="Calibri"/>
                <a:ea typeface="Calibri"/>
                <a:cs typeface="Calibri"/>
                <a:sym typeface="Calibri"/>
              </a:rPr>
              <a:t> af </a:t>
            </a:r>
            <a:r>
              <a:rPr lang="fi-FI" dirty="0" err="1">
                <a:latin typeface="Calibri"/>
                <a:ea typeface="Calibri"/>
                <a:cs typeface="Calibri"/>
                <a:sym typeface="Calibri"/>
              </a:rPr>
              <a:t>Målagård</a:t>
            </a:r>
            <a:r>
              <a:rPr lang="fi-FI" dirty="0">
                <a:latin typeface="Calibri"/>
                <a:ea typeface="Calibri"/>
                <a:cs typeface="Calibri"/>
                <a:sym typeface="Calibri"/>
              </a:rPr>
              <a:t> teloitettiin 1790 ainoana Anjalan liiton johtomiehistä.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793" y="1270075"/>
            <a:ext cx="3080400" cy="41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4141401-08D9-4FA1-AC94-70DFA6D20FBA}"/>
              </a:ext>
            </a:extLst>
          </p:cNvPr>
          <p:cNvSpPr/>
          <p:nvPr/>
        </p:nvSpPr>
        <p:spPr>
          <a:xfrm>
            <a:off x="961892" y="3668584"/>
            <a:ext cx="7482130" cy="2973891"/>
          </a:xfrm>
          <a:prstGeom prst="rect">
            <a:avLst/>
          </a:prstGeom>
          <a:solidFill>
            <a:srgbClr val="FFFFCC"/>
          </a:solidFill>
          <a:ln>
            <a:solidFill>
              <a:srgbClr val="828C3F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SzPts val="3600"/>
            </a:pPr>
            <a:r>
              <a:rPr lang="fi-FI" sz="2400" b="1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Dokumenttitehtävä: Anjalan liittokirje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Lue dokumentti Anjalan liittokirje ja oppikirjan sivut 123-124.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Vastaa kysymyksiin: </a:t>
            </a:r>
          </a:p>
          <a:p>
            <a:pPr marL="50800" lvl="0">
              <a:lnSpc>
                <a:spcPct val="115000"/>
              </a:lnSpc>
              <a:buSzPts val="2800"/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Miksi upseerit katsoivat, että sota on laiton?</a:t>
            </a:r>
          </a:p>
          <a:p>
            <a:pPr marL="50800" lvl="0">
              <a:lnSpc>
                <a:spcPct val="115000"/>
              </a:lnSpc>
              <a:buSzPts val="2800"/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Millä he perustelivat rauhan välttämättömyyttä?</a:t>
            </a:r>
          </a:p>
          <a:p>
            <a:pPr marL="50800" lvl="0">
              <a:lnSpc>
                <a:spcPct val="115000"/>
              </a:lnSpc>
              <a:buSzPts val="2800"/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Millä tavalla he arvelivat, että sota saataisiin parhaiten loppumaan?</a:t>
            </a:r>
          </a:p>
          <a:p>
            <a:pPr marL="268288" lvl="0" indent="-217488">
              <a:lnSpc>
                <a:spcPct val="115000"/>
              </a:lnSpc>
              <a:buSzPts val="2800"/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Selvitä, miten Kustaa III selvisi Liikkalan nootin ja Anjalan liiton kapinahankkeista. </a:t>
            </a:r>
          </a:p>
        </p:txBody>
      </p:sp>
      <p:pic>
        <p:nvPicPr>
          <p:cNvPr id="10" name="Kuva 9" descr="Asiakirja">
            <a:extLst>
              <a:ext uri="{FF2B5EF4-FFF2-40B4-BE49-F238E27FC236}">
                <a16:creationId xmlns:a16="http://schemas.microsoft.com/office/drawing/2014/main" id="{09608CD3-EA28-4378-859A-C686F98B9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7777" y="3771283"/>
            <a:ext cx="856244" cy="786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e9b3224be_0_14"/>
          <p:cNvSpPr txBox="1">
            <a:spLocks noGrp="1"/>
          </p:cNvSpPr>
          <p:nvPr>
            <p:ph type="title"/>
          </p:nvPr>
        </p:nvSpPr>
        <p:spPr>
          <a:xfrm>
            <a:off x="628650" y="68117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b="1" dirty="0"/>
              <a:t>Kuninkaan toinen vallankaappaus</a:t>
            </a:r>
            <a:endParaRPr sz="3600" b="1" dirty="0"/>
          </a:p>
        </p:txBody>
      </p:sp>
      <p:sp>
        <p:nvSpPr>
          <p:cNvPr id="228" name="Google Shape;228;g5e9b3224be_0_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i-FI" dirty="0"/>
              <a:t>Yhdistys- ja vakuuskirja 1789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lisäys vuoden 1772 hallitusmuotoon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papisto, porvaristo ja talonpojat kannattivat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valtaneuvosto lakkautettiin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aateliston asema heikkeni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talonpojat saivat ensimmäisen kerran omat privilegiot ja heidän omistus- ja maanhallintaoikeutensa paranivat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tasoitti säätyjen välisiä erimielisyyksiä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johti lopulta sääty-yhteiskunnan hajoamiseen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voimassa vuoteen 1919 saakka.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e9b3224be_0_20"/>
          <p:cNvSpPr txBox="1">
            <a:spLocks noGrp="1"/>
          </p:cNvSpPr>
          <p:nvPr>
            <p:ph type="title"/>
          </p:nvPr>
        </p:nvSpPr>
        <p:spPr>
          <a:xfrm>
            <a:off x="406400" y="365126"/>
            <a:ext cx="810895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b="1" dirty="0"/>
              <a:t>Kuninkaan kuolema 1792</a:t>
            </a:r>
            <a:endParaRPr sz="3600" b="1" dirty="0"/>
          </a:p>
        </p:txBody>
      </p:sp>
      <p:sp>
        <p:nvSpPr>
          <p:cNvPr id="234" name="Google Shape;234;g5e9b3224be_0_20"/>
          <p:cNvSpPr txBox="1">
            <a:spLocks noGrp="1"/>
          </p:cNvSpPr>
          <p:nvPr>
            <p:ph type="body" idx="1"/>
          </p:nvPr>
        </p:nvSpPr>
        <p:spPr>
          <a:xfrm>
            <a:off x="268431" y="1773953"/>
            <a:ext cx="315764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sz="2400" dirty="0"/>
              <a:t>Aatelisto oli katkera asemansa heikkenemisestä.</a:t>
            </a:r>
            <a:endParaRPr sz="2400" dirty="0"/>
          </a:p>
          <a:p>
            <a:pPr>
              <a:spcBef>
                <a:spcPts val="0"/>
              </a:spcBef>
            </a:pPr>
            <a:r>
              <a:rPr lang="fi-FI" sz="2400" dirty="0"/>
              <a:t>Salaliittoon kuulunut Jakob Johan </a:t>
            </a:r>
            <a:r>
              <a:rPr lang="fi-FI" sz="2400" dirty="0" err="1"/>
              <a:t>Anckarström</a:t>
            </a:r>
            <a:r>
              <a:rPr lang="fi-FI" sz="2400" dirty="0"/>
              <a:t> murhasi Kustaa III:n 1792. </a:t>
            </a:r>
            <a:endParaRPr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49C21CF-899F-4722-A521-F4DDFBFCB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212" y="1690826"/>
            <a:ext cx="5274006" cy="39379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e9b3224be_0_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Kustaa III</a:t>
            </a:r>
            <a:endParaRPr dirty="0"/>
          </a:p>
        </p:txBody>
      </p:sp>
      <p:sp>
        <p:nvSpPr>
          <p:cNvPr id="241" name="Google Shape;241;g5e9b3224be_0_26"/>
          <p:cNvSpPr txBox="1">
            <a:spLocks noGrp="1"/>
          </p:cNvSpPr>
          <p:nvPr>
            <p:ph type="body" idx="1"/>
          </p:nvPr>
        </p:nvSpPr>
        <p:spPr>
          <a:xfrm>
            <a:off x="628650" y="2934961"/>
            <a:ext cx="3886200" cy="3241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sz="2400" dirty="0"/>
              <a:t>Kustaa III oli omana aikanaan hyvin ristiriitainen hahmo. </a:t>
            </a:r>
            <a:endParaRPr sz="2400" dirty="0"/>
          </a:p>
          <a:p>
            <a:pPr>
              <a:spcBef>
                <a:spcPts val="0"/>
              </a:spcBef>
            </a:pPr>
            <a:r>
              <a:rPr lang="fi-FI" sz="2400" dirty="0"/>
              <a:t>Ottakaa selville millainen mies Kustaa III oli ja laatikaa kuninkaan elämästä, avioliitosta ja harrastuksista esitys valitsemallenne alustalle. </a:t>
            </a:r>
            <a:endParaRPr sz="2400" dirty="0"/>
          </a:p>
        </p:txBody>
      </p:sp>
      <p:pic>
        <p:nvPicPr>
          <p:cNvPr id="243" name="Google Shape;243;g5e9b3224be_0_2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782" y="2934961"/>
            <a:ext cx="2863273" cy="35579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4A0DC408-2B78-489E-AFF9-C0F7B1A54DE9}"/>
              </a:ext>
            </a:extLst>
          </p:cNvPr>
          <p:cNvSpPr/>
          <p:nvPr/>
        </p:nvSpPr>
        <p:spPr>
          <a:xfrm>
            <a:off x="-13855" y="1873803"/>
            <a:ext cx="9157855" cy="793541"/>
          </a:xfrm>
          <a:prstGeom prst="rect">
            <a:avLst/>
          </a:prstGeom>
          <a:solidFill>
            <a:srgbClr val="858A2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fi-FI" sz="2800" dirty="0">
                <a:solidFill>
                  <a:srgbClr val="FCB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Ryhmä- tai parityö</a:t>
            </a:r>
          </a:p>
        </p:txBody>
      </p:sp>
      <p:pic>
        <p:nvPicPr>
          <p:cNvPr id="7" name="Kuva 6" descr="Käyttäjät">
            <a:extLst>
              <a:ext uri="{FF2B5EF4-FFF2-40B4-BE49-F238E27FC236}">
                <a16:creationId xmlns:a16="http://schemas.microsoft.com/office/drawing/2014/main" id="{94915427-B44E-402E-AD74-48EE9CD8D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114" y="183654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604</Words>
  <Application>Microsoft Office PowerPoint</Application>
  <PresentationFormat>Näytössä katseltava diaesitys (4:3)</PresentationFormat>
  <Paragraphs>74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Office-teema</vt:lpstr>
      <vt:lpstr>Office-teema</vt:lpstr>
      <vt:lpstr>14. Kustavilainen aika</vt:lpstr>
      <vt:lpstr>Kustaa II kahmii vallan </vt:lpstr>
      <vt:lpstr>PowerPoint-esitys</vt:lpstr>
      <vt:lpstr>Kustaa III:n sota 1788-1790</vt:lpstr>
      <vt:lpstr>Liikkalan nootti 1788 </vt:lpstr>
      <vt:lpstr>Anjalan liitto 1788</vt:lpstr>
      <vt:lpstr>Kuninkaan toinen vallankaappaus</vt:lpstr>
      <vt:lpstr>Kuninkaan kuolema 1792</vt:lpstr>
      <vt:lpstr>Kustaa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Kustavilainen aika</dc:title>
  <dc:creator>Minna Sallanen</dc:creator>
  <cp:lastModifiedBy>Minna Sallanen</cp:lastModifiedBy>
  <cp:revision>9</cp:revision>
  <dcterms:created xsi:type="dcterms:W3CDTF">2019-05-29T10:24:56Z</dcterms:created>
  <dcterms:modified xsi:type="dcterms:W3CDTF">2019-09-02T12:54:46Z</dcterms:modified>
</cp:coreProperties>
</file>