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263" r:id="rId3"/>
    <p:sldId id="262" r:id="rId4"/>
    <p:sldId id="319" r:id="rId5"/>
    <p:sldId id="279" r:id="rId6"/>
    <p:sldId id="280" r:id="rId7"/>
    <p:sldId id="282" r:id="rId8"/>
    <p:sldId id="291" r:id="rId9"/>
    <p:sldId id="306" r:id="rId10"/>
    <p:sldId id="313" r:id="rId11"/>
    <p:sldId id="322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4"/>
    <p:restoredTop sz="94681"/>
  </p:normalViewPr>
  <p:slideViewPr>
    <p:cSldViewPr>
      <p:cViewPr varScale="1">
        <p:scale>
          <a:sx n="87" d="100"/>
          <a:sy n="87" d="100"/>
        </p:scale>
        <p:origin x="200" y="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BF122-061F-4CD6-A076-70B0F7C32C14}" type="datetimeFigureOut">
              <a:rPr lang="fi-FI" smtClean="0"/>
              <a:t>20.10.2017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421E8-2250-4260-9EB2-8AF37C2C56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69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2916238" y="6192838"/>
            <a:ext cx="2895600" cy="33178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DB47D5-9924-43CE-937C-3B6EEDF76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Kuva 12" descr="Pystypalkki_oranssi.jpg"/>
          <p:cNvPicPr>
            <a:picLocks noChangeAspect="1"/>
          </p:cNvPicPr>
          <p:nvPr userDrawn="1"/>
        </p:nvPicPr>
        <p:blipFill rotWithShape="1">
          <a:blip r:embed="rId2" cstate="print"/>
          <a:srcRect r="92095"/>
          <a:stretch/>
        </p:blipFill>
        <p:spPr>
          <a:xfrm>
            <a:off x="0" y="0"/>
            <a:ext cx="722806" cy="6858000"/>
          </a:xfrm>
          <a:prstGeom prst="rect">
            <a:avLst/>
          </a:prstGeom>
        </p:spPr>
      </p:pic>
      <p:pic>
        <p:nvPicPr>
          <p:cNvPr id="14" name="Kuva 13" descr="jyu-logo cmyk_teksti-oikealla_kaksikielinen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72" y="5908535"/>
            <a:ext cx="1564908" cy="748852"/>
          </a:xfrm>
          <a:prstGeom prst="rect">
            <a:avLst/>
          </a:prstGeom>
        </p:spPr>
      </p:pic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493713" y="6192838"/>
            <a:ext cx="2133600" cy="331787"/>
          </a:xfrm>
        </p:spPr>
        <p:txBody>
          <a:bodyPr/>
          <a:lstStyle>
            <a:lvl1pPr>
              <a:defRPr/>
            </a:lvl1pPr>
          </a:lstStyle>
          <a:p>
            <a:fld id="{B0E0A302-E76C-4E9D-8D31-288FEDE579F1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774000" y="2130425"/>
            <a:ext cx="7776863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11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026027" y="4149725"/>
            <a:ext cx="7272808" cy="10080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" y="218749"/>
            <a:ext cx="129275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C361A-EA2B-4A1A-9044-AE5096E09820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0F0B8-DA64-4C69-A87E-8C15A3ED0F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4975" y="269875"/>
            <a:ext cx="1963738" cy="55356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90588" y="269875"/>
            <a:ext cx="5741987" cy="55356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DA966-1E3F-441B-9199-0238BC615874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A846C-4A82-4F5C-8C31-4637B2601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lma_oranss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493713" y="6192838"/>
            <a:ext cx="2133600" cy="331787"/>
          </a:xfrm>
        </p:spPr>
        <p:txBody>
          <a:bodyPr/>
          <a:lstStyle>
            <a:lvl1pPr>
              <a:defRPr/>
            </a:lvl1pPr>
          </a:lstStyle>
          <a:p>
            <a:fld id="{BE6773E9-BD2C-440D-9A9B-83944623D0C3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2916238" y="6192838"/>
            <a:ext cx="2895600" cy="33178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DB47D5-9924-43CE-937C-3B6EEDF76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547813" y="2130425"/>
            <a:ext cx="6911975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149725"/>
            <a:ext cx="6985000" cy="10080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11" name="Kuva 10" descr="kaksikielinensja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0000" y="5346000"/>
            <a:ext cx="1800000" cy="11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542E95-E1E2-4FA1-A704-322BDD6321C9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B0CD8-22CB-4EB1-9BD2-3678B1BC30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5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13DD5-FDBA-495A-8EB0-C70CAF975335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D52C-4A2A-46DF-BD3B-8848596CF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3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0588" y="1643063"/>
            <a:ext cx="3852862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95850" y="1643063"/>
            <a:ext cx="3852863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990CF6-C8F3-441C-BA2D-9239B4ED5F39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9ECBC-5D25-41DB-B863-0DD70FB2FB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9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3568" y="1535112"/>
            <a:ext cx="3813820" cy="1101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3568" y="2708919"/>
            <a:ext cx="3813820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9A838-F0F4-47C7-A1E7-F6971490EE5B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F321D-EC7E-4399-94E1-37EB1B3911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2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54936C-8F8B-4110-93FB-A25EA007E78C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D87B7-899E-480D-AA60-BE15E3FD63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44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C881-B723-4118-85CA-7BC1950274F3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9158A-F357-46E3-A262-D69F7FD82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27819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3568" y="1484784"/>
            <a:ext cx="2781945" cy="46413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5065D-6023-4CA0-9412-B55A56ECDF5A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5C06-90F0-48B5-A8DB-806E392B62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3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F8E65-3B99-45D4-8CF5-C5337EE58604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B0CD8-22CB-4EB1-9BD2-3678B1BC30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71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22D3F-CE34-4769-B9B1-DB2DCD2890C5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8CD22-7E22-48B8-8FA7-E88AD754E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7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000E6-DFE0-4E7D-9B44-5B22A89FB668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0F0B8-DA64-4C69-A87E-8C15A3ED0F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61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4975" y="269875"/>
            <a:ext cx="1963738" cy="55356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90588" y="269875"/>
            <a:ext cx="5741987" cy="55356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2CA265-0F40-4295-88D2-2C91DAA8BBAC}" type="datetime3">
              <a:rPr lang="en-US" smtClean="0">
                <a:solidFill>
                  <a:srgbClr val="000000"/>
                </a:solidFill>
              </a:rPr>
              <a:pPr/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A846C-4A82-4F5C-8C31-4637B2601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4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7DB4A-5CB6-49C6-B77F-F0CC692756F7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D52C-4A2A-46DF-BD3B-8848596CF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4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0588" y="1643063"/>
            <a:ext cx="3852862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95850" y="1643063"/>
            <a:ext cx="3852863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5917B-86D0-4131-AC16-9E50F30EE710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9ECBC-5D25-41DB-B863-0DD70FB2FB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1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3568" y="1535112"/>
            <a:ext cx="3813820" cy="1101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3568" y="2708919"/>
            <a:ext cx="3813820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05BA8F-96ED-41A3-ABCD-115F986C16B9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F321D-EC7E-4399-94E1-37EB1B3911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22B191-ECCE-4601-BB70-FB194FFCC099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D87B7-899E-480D-AA60-BE15E3FD63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0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1357D-99E2-4930-AFE8-E140F1ACFD42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9158A-F357-46E3-A262-D69F7FD82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27819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3568" y="1484784"/>
            <a:ext cx="2781945" cy="46413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1746B-D0D4-4028-9BBA-4807AEA5B0EC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5C06-90F0-48B5-A8DB-806E392B62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5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1D6FF-DDB3-495F-B4BC-04467ED88508}" type="datetime1">
              <a:rPr lang="fi-FI">
                <a:solidFill>
                  <a:srgbClr val="000000"/>
                </a:solidFill>
              </a:rPr>
              <a:pPr/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8CD22-7E22-48B8-8FA7-E88AD754E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0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6.jpe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Pystypalkki_oranssi.jpg"/>
          <p:cNvPicPr>
            <a:picLocks noChangeAspect="1"/>
          </p:cNvPicPr>
          <p:nvPr/>
        </p:nvPicPr>
        <p:blipFill rotWithShape="1">
          <a:blip r:embed="rId13" cstate="print"/>
          <a:srcRect r="92095"/>
          <a:stretch/>
        </p:blipFill>
        <p:spPr>
          <a:xfrm>
            <a:off x="0" y="0"/>
            <a:ext cx="722806" cy="6858000"/>
          </a:xfrm>
          <a:prstGeom prst="rect">
            <a:avLst/>
          </a:prstGeom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237288"/>
            <a:ext cx="2133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E111C9-C060-4F8F-A3B0-71175B883B24}" type="datetime1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20.10.2017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237288"/>
            <a:ext cx="289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2675" y="44450"/>
            <a:ext cx="406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FD273A-8285-4A9F-B12F-0FBCAE29B2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269875"/>
            <a:ext cx="79211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 smtClean="0"/>
          </a:p>
        </p:txBody>
      </p:sp>
      <p:sp>
        <p:nvSpPr>
          <p:cNvPr id="104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643063"/>
            <a:ext cx="7921129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 smtClean="0"/>
          </a:p>
        </p:txBody>
      </p:sp>
      <p:pic>
        <p:nvPicPr>
          <p:cNvPr id="11" name="Kuva 10" descr="jyu-logo cmyk_teksti-oikealla_kaksikielinen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72" y="5908535"/>
            <a:ext cx="1564908" cy="74885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5980319"/>
            <a:ext cx="604845" cy="7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5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5000"/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Pystypalkki_oranss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237288"/>
            <a:ext cx="2133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DCFBF-B27D-4CE4-B8FF-F5FB5AF52603}" type="datetime3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 October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237288"/>
            <a:ext cx="289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2675" y="44450"/>
            <a:ext cx="406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FD273A-8285-4A9F-B12F-0FBCAE29B2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69875"/>
            <a:ext cx="785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 smtClean="0"/>
          </a:p>
        </p:txBody>
      </p:sp>
      <p:pic>
        <p:nvPicPr>
          <p:cNvPr id="13" name="Kuva 12" descr="kaksikielinensja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90000" y="5346000"/>
            <a:ext cx="1800000" cy="1195497"/>
          </a:xfrm>
          <a:prstGeom prst="rect">
            <a:avLst/>
          </a:prstGeom>
        </p:spPr>
      </p:pic>
      <p:sp>
        <p:nvSpPr>
          <p:cNvPr id="104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1643063"/>
            <a:ext cx="78581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5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672" y="2780928"/>
            <a:ext cx="67691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Safety and Health </a:t>
            </a:r>
            <a:r>
              <a:rPr lang="en-US" dirty="0" smtClean="0"/>
              <a:t>in Craft and </a:t>
            </a:r>
            <a:r>
              <a:rPr lang="en-US" dirty="0" smtClean="0"/>
              <a:t>Technology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544616" cy="645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2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governs the regulations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628800"/>
            <a:ext cx="7921129" cy="3973253"/>
          </a:xfrm>
        </p:spPr>
        <p:txBody>
          <a:bodyPr/>
          <a:lstStyle/>
          <a:p>
            <a:r>
              <a:rPr lang="en-US" dirty="0" smtClean="0"/>
              <a:t>Legislation (law of safety at work 738/2002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 smtClean="0"/>
              <a:t>Framework </a:t>
            </a:r>
            <a:r>
              <a:rPr lang="en-US" dirty="0" smtClean="0"/>
              <a:t>Curriculum for Basic Education 2014</a:t>
            </a:r>
          </a:p>
          <a:p>
            <a:endParaRPr lang="en-US" dirty="0"/>
          </a:p>
          <a:p>
            <a:r>
              <a:rPr lang="en-US" dirty="0" smtClean="0"/>
              <a:t>National </a:t>
            </a:r>
            <a:r>
              <a:rPr lang="en-US" dirty="0" smtClean="0"/>
              <a:t>board of education (Safety regulations in craft education, 2011)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0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1129" cy="1143000"/>
          </a:xfrm>
        </p:spPr>
        <p:txBody>
          <a:bodyPr/>
          <a:lstStyle/>
          <a:p>
            <a:r>
              <a:rPr lang="en-US" dirty="0" smtClean="0"/>
              <a:t>To be considered in the TE classroom 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58594" y="2060848"/>
            <a:ext cx="7921129" cy="4162425"/>
          </a:xfrm>
        </p:spPr>
        <p:txBody>
          <a:bodyPr/>
          <a:lstStyle/>
          <a:p>
            <a:r>
              <a:rPr lang="en-US" dirty="0" smtClean="0"/>
              <a:t>Safe environment</a:t>
            </a:r>
          </a:p>
          <a:p>
            <a:r>
              <a:rPr lang="en-US" dirty="0" smtClean="0"/>
              <a:t>Orientation to safe behavior, attitudes</a:t>
            </a:r>
          </a:p>
          <a:p>
            <a:r>
              <a:rPr lang="en-US" dirty="0" smtClean="0"/>
              <a:t>Safe tools and equipment</a:t>
            </a:r>
          </a:p>
          <a:p>
            <a:r>
              <a:rPr lang="en-US" dirty="0" smtClean="0"/>
              <a:t>Learning group and atmosphere</a:t>
            </a:r>
          </a:p>
          <a:p>
            <a:r>
              <a:rPr lang="en-US" dirty="0" smtClean="0"/>
              <a:t>Machines with safety devices/protectors</a:t>
            </a:r>
          </a:p>
          <a:p>
            <a:r>
              <a:rPr lang="en-US" dirty="0" smtClean="0"/>
              <a:t>Personal safety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asinen\Pictures\Abu Dhabi joulu-tammikuu2013, 14\20140108_115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0" y="620688"/>
            <a:ext cx="835718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827584" y="18101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Examples of the safety </a:t>
            </a:r>
            <a:r>
              <a:rPr lang="en-GB" dirty="0" smtClean="0"/>
              <a:t>devices </a:t>
            </a:r>
            <a:endParaRPr lang="en-GB" dirty="0"/>
          </a:p>
        </p:txBody>
      </p:sp>
      <p:cxnSp>
        <p:nvCxnSpPr>
          <p:cNvPr id="5" name="Suora nuoliyhdysviiva 4"/>
          <p:cNvCxnSpPr/>
          <p:nvPr/>
        </p:nvCxnSpPr>
        <p:spPr>
          <a:xfrm flipV="1">
            <a:off x="1115616" y="5373216"/>
            <a:ext cx="2520280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6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asinen\Pictures\Abu Dhabi joulu-tammikuu2013, 14\20140114_1116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3" r="-1104"/>
          <a:stretch/>
        </p:blipFill>
        <p:spPr bwMode="auto">
          <a:xfrm>
            <a:off x="899592" y="1124744"/>
            <a:ext cx="7921129" cy="43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Rasinen\Pictures\Abu Dhabi joulu-tammikuu2013, 14\20140108_115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284512" cy="61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uora nuoliyhdysviiva 3"/>
          <p:cNvCxnSpPr/>
          <p:nvPr/>
        </p:nvCxnSpPr>
        <p:spPr>
          <a:xfrm flipV="1">
            <a:off x="2555776" y="3789040"/>
            <a:ext cx="2376264" cy="2016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7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Rasinen\Pictures\Abu Dhabi joulu-tammikuu2013, 14\20140108_115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2" y="548680"/>
            <a:ext cx="8252766" cy="62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uora nuoliyhdysviiva 3"/>
          <p:cNvCxnSpPr/>
          <p:nvPr/>
        </p:nvCxnSpPr>
        <p:spPr>
          <a:xfrm flipV="1">
            <a:off x="1763688" y="5733256"/>
            <a:ext cx="2952328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7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 descr="C:\Users\Rasinen\Pictures\Abu Dhabi joulu-tammikuu2013, 14\20140114_105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776864" cy="57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asinen\Pictures\Abu Dhabi joulu-tammikuu2013, 14\20140108_115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20688"/>
            <a:ext cx="8393449" cy="61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 Oranssi vaahterapohj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figures_orange_72dp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76</Words>
  <Application>Microsoft Macintosh PowerPoint</Application>
  <PresentationFormat>Näytössä katseltava diaesitys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Calibri</vt:lpstr>
      <vt:lpstr>Helvetica</vt:lpstr>
      <vt:lpstr>Wingdings</vt:lpstr>
      <vt:lpstr>Arial</vt:lpstr>
      <vt:lpstr>JYU Oranssi vaahterapohja</vt:lpstr>
      <vt:lpstr>maplefigures_orange_72dpi</vt:lpstr>
      <vt:lpstr>Safety and Health in Craft and Technology Education</vt:lpstr>
      <vt:lpstr>What governs the regulations</vt:lpstr>
      <vt:lpstr>To be considered in the TE classroom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Rasinen</dc:creator>
  <cp:lastModifiedBy>Samuli Niiranen</cp:lastModifiedBy>
  <cp:revision>27</cp:revision>
  <dcterms:created xsi:type="dcterms:W3CDTF">2014-01-28T05:03:44Z</dcterms:created>
  <dcterms:modified xsi:type="dcterms:W3CDTF">2017-10-22T08:19:00Z</dcterms:modified>
</cp:coreProperties>
</file>