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0" r:id="rId2"/>
  </p:sldMasterIdLst>
  <p:notesMasterIdLst>
    <p:notesMasterId r:id="rId1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Merriweather Sans" pitchFamily="2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7" roundtripDataSignature="AMtx7midzUpHYYvZ4fkQuX8hDrCc4Cg9yQ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enariina Hämäläinen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140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0.fntdata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customschemas.google.com/relationships/presentationmetadata" Target="metadata"/><Relationship Id="rId30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2-08-28T18:06:10.632" idx="1">
    <p:pos x="6000" y="0"/>
    <p:text>Tein nyt Hannelen ehdotuksesta tähän kokonaan uuden tietoiskun.</p:text>
    <p:extLst>
      <p:ext uri="{C676402C-5697-4E1C-873F-D02D1690AC5C}">
        <p15:threadingInfo xmlns:p15="http://schemas.microsoft.com/office/powerpoint/2012/main" timeZoneBias="0"/>
      </p:ext>
      <p:ext uri="http://customooxmlschemas.google.com/">
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commentPostId="AAAAe7dZnd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erriweather Sans"/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620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erriweather Sans"/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erriweather Sans"/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erriweather Sans"/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erriweather Sans"/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erriweather Sans"/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erriweather Sans"/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erriweather Sans"/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Merriweather Sans"/>
              <a:buNone/>
            </a:pPr>
            <a:fld id="{00000000-1234-1234-1234-123412341234}" type="slidenum">
              <a:rPr lang="fi-FI"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1348982fca6_0_8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0" name="Google Shape;160;g1348982fca6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4500" y="1143000"/>
            <a:ext cx="4509000" cy="3085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1487d22d5ce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1487d22d5ce_0_4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g1487d22d5ce_0_48:notes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Merriweather Sans"/>
              <a:buNone/>
            </a:pPr>
            <a:fld id="{00000000-1234-1234-1234-123412341234}" type="slidenum">
              <a:rPr lang="fi-FI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1487d22d5ce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1487d22d5ce_0_2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g1487d22d5ce_0_24:notes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Merriweather Sans"/>
              <a:buNone/>
            </a:pPr>
            <a:fld id="{00000000-1234-1234-1234-123412341234}" type="slidenum">
              <a:rPr lang="fi-FI"/>
              <a:t>11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1487d22d5ce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1487d22d5ce_0_3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g1487d22d5ce_0_36:notes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Merriweather Sans"/>
              <a:buNone/>
            </a:pPr>
            <a:fld id="{00000000-1234-1234-1234-123412341234}" type="slidenum">
              <a:rPr lang="fi-FI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1487d22d5c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1487d22d5ce_0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g1487d22d5ce_0_0:notes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Merriweather Sans"/>
              <a:buNone/>
            </a:pPr>
            <a:fld id="{00000000-1234-1234-1234-123412341234}" type="slidenum">
              <a:rPr lang="fi-FI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1487d22d5ce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1487d22d5ce_0_3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g1487d22d5ce_0_30:notes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Merriweather Sans"/>
              <a:buNone/>
            </a:pPr>
            <a:fld id="{00000000-1234-1234-1234-123412341234}" type="slidenum">
              <a:rPr lang="fi-FI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ff9fce3d24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ff9fce3d24_1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gff9fce3d24_1_0:notes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Merriweather Sans"/>
              <a:buNone/>
            </a:pPr>
            <a:fld id="{00000000-1234-1234-1234-123412341234}" type="slidenum">
              <a:rPr lang="fi-FI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1487d22d5ce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1487d22d5ce_0_4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g1487d22d5ce_0_42:notes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Merriweather Sans"/>
              <a:buNone/>
            </a:pPr>
            <a:fld id="{00000000-1234-1234-1234-123412341234}" type="slidenum">
              <a:rPr lang="fi-FI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1487d22d5ce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1487d22d5ce_0_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g1487d22d5ce_0_6:notes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Merriweather Sans"/>
              <a:buNone/>
            </a:pPr>
            <a:fld id="{00000000-1234-1234-1234-123412341234}" type="slidenum">
              <a:rPr lang="fi-FI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1487d22d5ce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1487d22d5ce_0_1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g1487d22d5ce_0_12:notes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Merriweather Sans"/>
              <a:buNone/>
            </a:pPr>
            <a:fld id="{00000000-1234-1234-1234-123412341234}" type="slidenum">
              <a:rPr lang="fi-FI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1487d22d5ce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1487d22d5ce_0_1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g1487d22d5ce_0_18:notes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Merriweather Sans"/>
              <a:buNone/>
            </a:pPr>
            <a:fld id="{00000000-1234-1234-1234-123412341234}" type="slidenum">
              <a:rPr lang="fi-FI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hjä" type="blank">
  <p:cSld name="BLANK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4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18" name="Google Shape;18;p14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19" name="Google Shape;19;p14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 ja pystysuora teksti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3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75" name="Google Shape;75;p23"/>
          <p:cNvSpPr txBox="1">
            <a:spLocks noGrp="1"/>
          </p:cNvSpPr>
          <p:nvPr>
            <p:ph type="body" idx="1"/>
          </p:nvPr>
        </p:nvSpPr>
        <p:spPr>
          <a:xfrm rot="5400000">
            <a:off x="2396330" y="57943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6" name="Google Shape;76;p23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7" name="Google Shape;77;p23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8" name="Google Shape;78;p23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ystysuora otsikko ja teksti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4"/>
          <p:cNvSpPr txBox="1">
            <a:spLocks noGrp="1"/>
          </p:cNvSpPr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1" name="Google Shape;81;p24"/>
          <p:cNvSpPr txBox="1">
            <a:spLocks noGrp="1"/>
          </p:cNvSpPr>
          <p:nvPr>
            <p:ph type="body" idx="1"/>
          </p:nvPr>
        </p:nvSpPr>
        <p:spPr>
          <a:xfrm rot="5400000">
            <a:off x="604043" y="389731"/>
            <a:ext cx="5811838" cy="5762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82" name="Google Shape;82;p24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83" name="Google Shape;83;p24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84" name="Google Shape;84;p24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Mukautettu asettelu">
  <p:cSld name="9_Mukautettu asettelu">
    <p:bg>
      <p:bgPr>
        <a:solidFill>
          <a:schemeClr val="dk2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1348982fca6_0_94"/>
          <p:cNvSpPr txBox="1">
            <a:spLocks noGrp="1"/>
          </p:cNvSpPr>
          <p:nvPr>
            <p:ph type="title"/>
          </p:nvPr>
        </p:nvSpPr>
        <p:spPr>
          <a:xfrm>
            <a:off x="628650" y="2883449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ctr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 b="1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g1348982fca6_0_94"/>
          <p:cNvSpPr txBox="1">
            <a:spLocks noGrp="1"/>
          </p:cNvSpPr>
          <p:nvPr>
            <p:ph type="body" idx="1"/>
          </p:nvPr>
        </p:nvSpPr>
        <p:spPr>
          <a:xfrm>
            <a:off x="628650" y="885872"/>
            <a:ext cx="7886700" cy="5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ctr" anchorCtr="0">
            <a:norm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Calibri"/>
              <a:buNone/>
              <a:defRPr sz="2700" b="1">
                <a:solidFill>
                  <a:schemeClr val="lt1"/>
                </a:solidFill>
              </a:defRPr>
            </a:lvl1pPr>
            <a:lvl2pPr marL="914400" lvl="1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g1348982fca6_0_94"/>
          <p:cNvSpPr txBox="1">
            <a:spLocks noGrp="1"/>
          </p:cNvSpPr>
          <p:nvPr>
            <p:ph type="body" idx="2"/>
          </p:nvPr>
        </p:nvSpPr>
        <p:spPr>
          <a:xfrm>
            <a:off x="628650" y="1428323"/>
            <a:ext cx="7886700" cy="5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ctr" anchorCtr="0">
            <a:norm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  <a:defRPr sz="2000">
                <a:solidFill>
                  <a:schemeClr val="lt1"/>
                </a:solidFill>
              </a:defRPr>
            </a:lvl1pPr>
            <a:lvl2pPr marL="914400" lvl="1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pic>
        <p:nvPicPr>
          <p:cNvPr id="94" name="Google Shape;94;g1348982fca6_0_9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1670" y="5886039"/>
            <a:ext cx="676581" cy="3724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Image Half Full">
  <p:cSld name="17_Image Half Full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1348982fca6_0_99"/>
          <p:cNvSpPr txBox="1">
            <a:spLocks noGrp="1"/>
          </p:cNvSpPr>
          <p:nvPr>
            <p:ph type="title"/>
          </p:nvPr>
        </p:nvSpPr>
        <p:spPr>
          <a:xfrm>
            <a:off x="312283" y="246914"/>
            <a:ext cx="8546100" cy="9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ctr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3700"/>
              <a:buFont typeface="Calibri"/>
              <a:buNone/>
              <a:defRPr sz="37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g1348982fca6_0_99"/>
          <p:cNvSpPr txBox="1"/>
          <p:nvPr/>
        </p:nvSpPr>
        <p:spPr>
          <a:xfrm>
            <a:off x="8666480" y="44293"/>
            <a:ext cx="413700" cy="2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g1348982fca6_0_99"/>
          <p:cNvSpPr txBox="1">
            <a:spLocks noGrp="1"/>
          </p:cNvSpPr>
          <p:nvPr>
            <p:ph type="body" idx="1"/>
          </p:nvPr>
        </p:nvSpPr>
        <p:spPr>
          <a:xfrm>
            <a:off x="301228" y="3940736"/>
            <a:ext cx="2575200" cy="17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/>
            </a:lvl1pPr>
            <a:lvl2pPr marL="914400" lvl="1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99" name="Google Shape;99;g1348982fca6_0_99"/>
          <p:cNvSpPr>
            <a:spLocks noGrp="1"/>
          </p:cNvSpPr>
          <p:nvPr>
            <p:ph type="pic" idx="2"/>
          </p:nvPr>
        </p:nvSpPr>
        <p:spPr>
          <a:xfrm>
            <a:off x="301397" y="1340213"/>
            <a:ext cx="2575200" cy="2375100"/>
          </a:xfrm>
          <a:prstGeom prst="rect">
            <a:avLst/>
          </a:prstGeom>
          <a:noFill/>
          <a:ln>
            <a:noFill/>
          </a:ln>
        </p:spPr>
      </p:sp>
      <p:sp>
        <p:nvSpPr>
          <p:cNvPr id="100" name="Google Shape;100;g1348982fca6_0_99"/>
          <p:cNvSpPr txBox="1">
            <a:spLocks noGrp="1"/>
          </p:cNvSpPr>
          <p:nvPr>
            <p:ph type="body" idx="3"/>
          </p:nvPr>
        </p:nvSpPr>
        <p:spPr>
          <a:xfrm>
            <a:off x="3292078" y="3953436"/>
            <a:ext cx="2575200" cy="17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/>
            </a:lvl1pPr>
            <a:lvl2pPr marL="914400" lvl="1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g1348982fca6_0_99"/>
          <p:cNvSpPr>
            <a:spLocks noGrp="1"/>
          </p:cNvSpPr>
          <p:nvPr>
            <p:ph type="pic" idx="4"/>
          </p:nvPr>
        </p:nvSpPr>
        <p:spPr>
          <a:xfrm>
            <a:off x="3292247" y="1352913"/>
            <a:ext cx="2575200" cy="2375100"/>
          </a:xfrm>
          <a:prstGeom prst="rect">
            <a:avLst/>
          </a:prstGeom>
          <a:noFill/>
          <a:ln>
            <a:noFill/>
          </a:ln>
        </p:spPr>
      </p:sp>
      <p:sp>
        <p:nvSpPr>
          <p:cNvPr id="102" name="Google Shape;102;g1348982fca6_0_99"/>
          <p:cNvSpPr txBox="1">
            <a:spLocks noGrp="1"/>
          </p:cNvSpPr>
          <p:nvPr>
            <p:ph type="body" idx="5"/>
          </p:nvPr>
        </p:nvSpPr>
        <p:spPr>
          <a:xfrm>
            <a:off x="6282928" y="3953436"/>
            <a:ext cx="2575200" cy="17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/>
            </a:lvl1pPr>
            <a:lvl2pPr marL="914400" lvl="1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03" name="Google Shape;103;g1348982fca6_0_99"/>
          <p:cNvSpPr>
            <a:spLocks noGrp="1"/>
          </p:cNvSpPr>
          <p:nvPr>
            <p:ph type="pic" idx="6"/>
          </p:nvPr>
        </p:nvSpPr>
        <p:spPr>
          <a:xfrm>
            <a:off x="6283097" y="1352913"/>
            <a:ext cx="2575200" cy="2375100"/>
          </a:xfrm>
          <a:prstGeom prst="rect">
            <a:avLst/>
          </a:prstGeom>
          <a:noFill/>
          <a:ln>
            <a:noFill/>
          </a:ln>
        </p:spPr>
      </p:sp>
      <p:sp>
        <p:nvSpPr>
          <p:cNvPr id="104" name="Google Shape;104;g1348982fca6_0_99"/>
          <p:cNvSpPr txBox="1">
            <a:spLocks noGrp="1"/>
          </p:cNvSpPr>
          <p:nvPr>
            <p:ph type="sldNum" idx="12"/>
          </p:nvPr>
        </p:nvSpPr>
        <p:spPr>
          <a:xfrm>
            <a:off x="6778869" y="6165484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105" name="Google Shape;105;g1348982fca6_0_99"/>
          <p:cNvSpPr txBox="1">
            <a:spLocks noGrp="1"/>
          </p:cNvSpPr>
          <p:nvPr>
            <p:ph type="ftr" idx="11"/>
          </p:nvPr>
        </p:nvSpPr>
        <p:spPr>
          <a:xfrm>
            <a:off x="312283" y="6146632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575757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Image Half Full">
  <p:cSld name="18_Image Half Full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1348982fca6_0_110"/>
          <p:cNvSpPr txBox="1"/>
          <p:nvPr/>
        </p:nvSpPr>
        <p:spPr>
          <a:xfrm>
            <a:off x="8666480" y="44293"/>
            <a:ext cx="413700" cy="2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g1348982fca6_0_110"/>
          <p:cNvSpPr txBox="1">
            <a:spLocks noGrp="1"/>
          </p:cNvSpPr>
          <p:nvPr>
            <p:ph type="body" idx="1"/>
          </p:nvPr>
        </p:nvSpPr>
        <p:spPr>
          <a:xfrm>
            <a:off x="608229" y="1580369"/>
            <a:ext cx="4103700" cy="4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/>
            </a:lvl1pPr>
            <a:lvl2pPr marL="914400" lvl="1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09" name="Google Shape;109;g1348982fca6_0_110"/>
          <p:cNvSpPr>
            <a:spLocks noGrp="1"/>
          </p:cNvSpPr>
          <p:nvPr>
            <p:ph type="pic" idx="2"/>
          </p:nvPr>
        </p:nvSpPr>
        <p:spPr>
          <a:xfrm>
            <a:off x="5047570" y="0"/>
            <a:ext cx="40965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10" name="Google Shape;110;g1348982fca6_0_110"/>
          <p:cNvSpPr txBox="1">
            <a:spLocks noGrp="1"/>
          </p:cNvSpPr>
          <p:nvPr>
            <p:ph type="sldNum" idx="12"/>
          </p:nvPr>
        </p:nvSpPr>
        <p:spPr>
          <a:xfrm>
            <a:off x="6609080" y="6165484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111" name="Google Shape;111;g1348982fca6_0_110"/>
          <p:cNvSpPr txBox="1">
            <a:spLocks noGrp="1"/>
          </p:cNvSpPr>
          <p:nvPr>
            <p:ph type="ftr" idx="11"/>
          </p:nvPr>
        </p:nvSpPr>
        <p:spPr>
          <a:xfrm>
            <a:off x="608229" y="61277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g1348982fca6_0_110"/>
          <p:cNvSpPr txBox="1">
            <a:spLocks noGrp="1"/>
          </p:cNvSpPr>
          <p:nvPr>
            <p:ph type="title"/>
          </p:nvPr>
        </p:nvSpPr>
        <p:spPr>
          <a:xfrm>
            <a:off x="608229" y="365125"/>
            <a:ext cx="4124100" cy="10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ctr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7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Mukautettu asettelu">
  <p:cSld name="7_Mukautettu asettelu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1348982fca6_0_117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ctr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3700"/>
              <a:buFont typeface="Calibri"/>
              <a:buNone/>
              <a:defRPr sz="37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g1348982fca6_0_117"/>
          <p:cNvSpPr txBox="1">
            <a:spLocks noGrp="1"/>
          </p:cNvSpPr>
          <p:nvPr>
            <p:ph type="body" idx="1"/>
          </p:nvPr>
        </p:nvSpPr>
        <p:spPr>
          <a:xfrm>
            <a:off x="628650" y="1865256"/>
            <a:ext cx="7886700" cy="407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  <a:defRPr sz="2500"/>
            </a:lvl1pPr>
            <a:lvl2pPr marL="914400" lvl="1" indent="-3683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/>
            </a:lvl2pPr>
            <a:lvl3pPr marL="137160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g1348982fca6_0_117"/>
          <p:cNvSpPr txBox="1">
            <a:spLocks noGrp="1"/>
          </p:cNvSpPr>
          <p:nvPr>
            <p:ph type="sldNum" idx="12"/>
          </p:nvPr>
        </p:nvSpPr>
        <p:spPr>
          <a:xfrm>
            <a:off x="6457950" y="6165484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117" name="Google Shape;117;g1348982fca6_0_117"/>
          <p:cNvSpPr txBox="1">
            <a:spLocks noGrp="1"/>
          </p:cNvSpPr>
          <p:nvPr>
            <p:ph type="ftr" idx="11"/>
          </p:nvPr>
        </p:nvSpPr>
        <p:spPr>
          <a:xfrm>
            <a:off x="608229" y="61277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575757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g1348982fca6_0_117"/>
          <p:cNvSpPr txBox="1"/>
          <p:nvPr/>
        </p:nvSpPr>
        <p:spPr>
          <a:xfrm>
            <a:off x="361475" y="6034650"/>
            <a:ext cx="5924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>
                <a:latin typeface="Calibri"/>
                <a:ea typeface="Calibri"/>
                <a:cs typeface="Calibri"/>
                <a:sym typeface="Calibri"/>
              </a:rPr>
              <a:t>Forum Historia 6, Luku 19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Image Half Full">
  <p:cSld name="4_Image Half Full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1348982fca6_0_122"/>
          <p:cNvSpPr txBox="1">
            <a:spLocks noGrp="1"/>
          </p:cNvSpPr>
          <p:nvPr>
            <p:ph type="title"/>
          </p:nvPr>
        </p:nvSpPr>
        <p:spPr>
          <a:xfrm>
            <a:off x="618445" y="365125"/>
            <a:ext cx="8049000" cy="8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ctr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3700"/>
              <a:buFont typeface="Calibri"/>
              <a:buNone/>
              <a:defRPr sz="37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g1348982fca6_0_122"/>
          <p:cNvSpPr txBox="1"/>
          <p:nvPr/>
        </p:nvSpPr>
        <p:spPr>
          <a:xfrm>
            <a:off x="8666480" y="44293"/>
            <a:ext cx="413700" cy="2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g1348982fca6_0_122"/>
          <p:cNvSpPr/>
          <p:nvPr/>
        </p:nvSpPr>
        <p:spPr>
          <a:xfrm>
            <a:off x="3151764" y="2040043"/>
            <a:ext cx="1478100" cy="3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g1348982fca6_0_122"/>
          <p:cNvSpPr txBox="1">
            <a:spLocks noGrp="1"/>
          </p:cNvSpPr>
          <p:nvPr>
            <p:ph type="body" idx="1"/>
          </p:nvPr>
        </p:nvSpPr>
        <p:spPr>
          <a:xfrm>
            <a:off x="628650" y="1530526"/>
            <a:ext cx="3776100" cy="41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  <a:defRPr sz="2500"/>
            </a:lvl1pPr>
            <a:lvl2pPr marL="914400" lvl="1" indent="-3683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/>
            </a:lvl2pPr>
            <a:lvl3pPr marL="137160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g1348982fca6_0_122"/>
          <p:cNvSpPr txBox="1">
            <a:spLocks noGrp="1"/>
          </p:cNvSpPr>
          <p:nvPr>
            <p:ph type="body" idx="2"/>
          </p:nvPr>
        </p:nvSpPr>
        <p:spPr>
          <a:xfrm>
            <a:off x="4890431" y="1530526"/>
            <a:ext cx="3776100" cy="41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  <a:defRPr sz="2500"/>
            </a:lvl1pPr>
            <a:lvl2pPr marL="914400" lvl="1" indent="-3683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/>
            </a:lvl2pPr>
            <a:lvl3pPr marL="137160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25" name="Google Shape;125;g1348982fca6_0_122"/>
          <p:cNvSpPr txBox="1">
            <a:spLocks noGrp="1"/>
          </p:cNvSpPr>
          <p:nvPr>
            <p:ph type="sldNum" idx="12"/>
          </p:nvPr>
        </p:nvSpPr>
        <p:spPr>
          <a:xfrm>
            <a:off x="6609080" y="61277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126" name="Google Shape;126;g1348982fca6_0_122"/>
          <p:cNvSpPr txBox="1">
            <a:spLocks noGrp="1"/>
          </p:cNvSpPr>
          <p:nvPr>
            <p:ph type="ftr" idx="11"/>
          </p:nvPr>
        </p:nvSpPr>
        <p:spPr>
          <a:xfrm>
            <a:off x="608229" y="61277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575757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Image Half Full">
  <p:cSld name="8_Image Half Full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1348982fca6_0_130"/>
          <p:cNvSpPr>
            <a:spLocks noGrp="1"/>
          </p:cNvSpPr>
          <p:nvPr>
            <p:ph type="pic" idx="2"/>
          </p:nvPr>
        </p:nvSpPr>
        <p:spPr>
          <a:xfrm>
            <a:off x="0" y="0"/>
            <a:ext cx="40965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29" name="Google Shape;129;g1348982fca6_0_130"/>
          <p:cNvSpPr txBox="1">
            <a:spLocks noGrp="1"/>
          </p:cNvSpPr>
          <p:nvPr>
            <p:ph type="title"/>
          </p:nvPr>
        </p:nvSpPr>
        <p:spPr>
          <a:xfrm>
            <a:off x="4267880" y="365125"/>
            <a:ext cx="4399500" cy="109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ctr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3700"/>
              <a:buFont typeface="Calibri"/>
              <a:buNone/>
              <a:defRPr sz="37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g1348982fca6_0_130"/>
          <p:cNvSpPr txBox="1"/>
          <p:nvPr/>
        </p:nvSpPr>
        <p:spPr>
          <a:xfrm>
            <a:off x="8666480" y="44293"/>
            <a:ext cx="413700" cy="2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g1348982fca6_0_130"/>
          <p:cNvSpPr txBox="1">
            <a:spLocks noGrp="1"/>
          </p:cNvSpPr>
          <p:nvPr>
            <p:ph type="body" idx="1"/>
          </p:nvPr>
        </p:nvSpPr>
        <p:spPr>
          <a:xfrm>
            <a:off x="4267881" y="1768147"/>
            <a:ext cx="4399500" cy="43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/>
            </a:lvl1pPr>
            <a:lvl2pPr marL="914400" lvl="1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32" name="Google Shape;132;g1348982fca6_0_130"/>
          <p:cNvSpPr txBox="1">
            <a:spLocks noGrp="1"/>
          </p:cNvSpPr>
          <p:nvPr>
            <p:ph type="sldNum" idx="12"/>
          </p:nvPr>
        </p:nvSpPr>
        <p:spPr>
          <a:xfrm>
            <a:off x="6609080" y="616083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133" name="Google Shape;133;g1348982fca6_0_130"/>
          <p:cNvSpPr txBox="1">
            <a:spLocks noGrp="1"/>
          </p:cNvSpPr>
          <p:nvPr>
            <p:ph type="ftr" idx="11"/>
          </p:nvPr>
        </p:nvSpPr>
        <p:spPr>
          <a:xfrm>
            <a:off x="608229" y="61277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575757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Image Half Full">
  <p:cSld name="14_Image Half Full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1348982fca6_0_137"/>
          <p:cNvSpPr txBox="1">
            <a:spLocks noGrp="1"/>
          </p:cNvSpPr>
          <p:nvPr>
            <p:ph type="title"/>
          </p:nvPr>
        </p:nvSpPr>
        <p:spPr>
          <a:xfrm>
            <a:off x="312283" y="246914"/>
            <a:ext cx="8546100" cy="9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ctr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3700"/>
              <a:buFont typeface="Calibri"/>
              <a:buNone/>
              <a:defRPr sz="37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g1348982fca6_0_137"/>
          <p:cNvSpPr txBox="1"/>
          <p:nvPr/>
        </p:nvSpPr>
        <p:spPr>
          <a:xfrm>
            <a:off x="8666480" y="44293"/>
            <a:ext cx="413700" cy="2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g1348982fca6_0_137"/>
          <p:cNvSpPr txBox="1">
            <a:spLocks noGrp="1"/>
          </p:cNvSpPr>
          <p:nvPr>
            <p:ph type="body" idx="1"/>
          </p:nvPr>
        </p:nvSpPr>
        <p:spPr>
          <a:xfrm>
            <a:off x="310075" y="3838884"/>
            <a:ext cx="1961700" cy="188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/>
            </a:lvl1pPr>
            <a:lvl2pPr marL="914400" lvl="1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38" name="Google Shape;138;g1348982fca6_0_137"/>
          <p:cNvSpPr>
            <a:spLocks noGrp="1"/>
          </p:cNvSpPr>
          <p:nvPr>
            <p:ph type="pic" idx="2"/>
          </p:nvPr>
        </p:nvSpPr>
        <p:spPr>
          <a:xfrm>
            <a:off x="310245" y="1340213"/>
            <a:ext cx="1961700" cy="2375100"/>
          </a:xfrm>
          <a:prstGeom prst="rect">
            <a:avLst/>
          </a:prstGeom>
          <a:noFill/>
          <a:ln>
            <a:noFill/>
          </a:ln>
        </p:spPr>
      </p:sp>
      <p:sp>
        <p:nvSpPr>
          <p:cNvPr id="139" name="Google Shape;139;g1348982fca6_0_137"/>
          <p:cNvSpPr txBox="1">
            <a:spLocks noGrp="1"/>
          </p:cNvSpPr>
          <p:nvPr>
            <p:ph type="body" idx="3"/>
          </p:nvPr>
        </p:nvSpPr>
        <p:spPr>
          <a:xfrm>
            <a:off x="2494515" y="3838884"/>
            <a:ext cx="1961700" cy="188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/>
            </a:lvl1pPr>
            <a:lvl2pPr marL="914400" lvl="1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g1348982fca6_0_137"/>
          <p:cNvSpPr>
            <a:spLocks noGrp="1"/>
          </p:cNvSpPr>
          <p:nvPr>
            <p:ph type="pic" idx="4"/>
          </p:nvPr>
        </p:nvSpPr>
        <p:spPr>
          <a:xfrm>
            <a:off x="2494685" y="1340213"/>
            <a:ext cx="1961700" cy="2375100"/>
          </a:xfrm>
          <a:prstGeom prst="rect">
            <a:avLst/>
          </a:prstGeom>
          <a:noFill/>
          <a:ln>
            <a:noFill/>
          </a:ln>
        </p:spPr>
      </p:sp>
      <p:sp>
        <p:nvSpPr>
          <p:cNvPr id="141" name="Google Shape;141;g1348982fca6_0_137"/>
          <p:cNvSpPr txBox="1">
            <a:spLocks noGrp="1"/>
          </p:cNvSpPr>
          <p:nvPr>
            <p:ph type="body" idx="5"/>
          </p:nvPr>
        </p:nvSpPr>
        <p:spPr>
          <a:xfrm>
            <a:off x="4691898" y="3838884"/>
            <a:ext cx="1961700" cy="188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/>
            </a:lvl1pPr>
            <a:lvl2pPr marL="914400" lvl="1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42" name="Google Shape;142;g1348982fca6_0_137"/>
          <p:cNvSpPr>
            <a:spLocks noGrp="1"/>
          </p:cNvSpPr>
          <p:nvPr>
            <p:ph type="pic" idx="6"/>
          </p:nvPr>
        </p:nvSpPr>
        <p:spPr>
          <a:xfrm>
            <a:off x="4692067" y="1340213"/>
            <a:ext cx="1961700" cy="2375100"/>
          </a:xfrm>
          <a:prstGeom prst="rect">
            <a:avLst/>
          </a:prstGeom>
          <a:noFill/>
          <a:ln>
            <a:noFill/>
          </a:ln>
        </p:spPr>
      </p:sp>
      <p:sp>
        <p:nvSpPr>
          <p:cNvPr id="143" name="Google Shape;143;g1348982fca6_0_137"/>
          <p:cNvSpPr txBox="1">
            <a:spLocks noGrp="1"/>
          </p:cNvSpPr>
          <p:nvPr>
            <p:ph type="body" idx="7"/>
          </p:nvPr>
        </p:nvSpPr>
        <p:spPr>
          <a:xfrm>
            <a:off x="6896389" y="3838884"/>
            <a:ext cx="1961700" cy="188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/>
            </a:lvl1pPr>
            <a:lvl2pPr marL="914400" lvl="1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44" name="Google Shape;144;g1348982fca6_0_137"/>
          <p:cNvSpPr>
            <a:spLocks noGrp="1"/>
          </p:cNvSpPr>
          <p:nvPr>
            <p:ph type="pic" idx="8"/>
          </p:nvPr>
        </p:nvSpPr>
        <p:spPr>
          <a:xfrm>
            <a:off x="6896559" y="1340213"/>
            <a:ext cx="1961700" cy="2375100"/>
          </a:xfrm>
          <a:prstGeom prst="rect">
            <a:avLst/>
          </a:prstGeom>
          <a:noFill/>
          <a:ln>
            <a:noFill/>
          </a:ln>
        </p:spPr>
      </p:sp>
      <p:sp>
        <p:nvSpPr>
          <p:cNvPr id="145" name="Google Shape;145;g1348982fca6_0_137"/>
          <p:cNvSpPr txBox="1">
            <a:spLocks noGrp="1"/>
          </p:cNvSpPr>
          <p:nvPr>
            <p:ph type="sldNum" idx="12"/>
          </p:nvPr>
        </p:nvSpPr>
        <p:spPr>
          <a:xfrm>
            <a:off x="6778869" y="6165484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146" name="Google Shape;146;g1348982fca6_0_137"/>
          <p:cNvSpPr txBox="1">
            <a:spLocks noGrp="1"/>
          </p:cNvSpPr>
          <p:nvPr>
            <p:ph type="ftr" idx="11"/>
          </p:nvPr>
        </p:nvSpPr>
        <p:spPr>
          <a:xfrm>
            <a:off x="307731" y="61277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575757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_Image Half Full">
  <p:cSld name="22_Image Half Full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1348982fca6_0_150"/>
          <p:cNvSpPr txBox="1">
            <a:spLocks noGrp="1"/>
          </p:cNvSpPr>
          <p:nvPr>
            <p:ph type="title"/>
          </p:nvPr>
        </p:nvSpPr>
        <p:spPr>
          <a:xfrm>
            <a:off x="312283" y="246914"/>
            <a:ext cx="8546100" cy="9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ctr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3700"/>
              <a:buFont typeface="Calibri"/>
              <a:buNone/>
              <a:defRPr sz="37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g1348982fca6_0_150"/>
          <p:cNvSpPr txBox="1"/>
          <p:nvPr/>
        </p:nvSpPr>
        <p:spPr>
          <a:xfrm>
            <a:off x="8666480" y="44293"/>
            <a:ext cx="413700" cy="2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g1348982fca6_0_150"/>
          <p:cNvSpPr txBox="1">
            <a:spLocks noGrp="1"/>
          </p:cNvSpPr>
          <p:nvPr>
            <p:ph type="body" idx="1"/>
          </p:nvPr>
        </p:nvSpPr>
        <p:spPr>
          <a:xfrm>
            <a:off x="289864" y="2218944"/>
            <a:ext cx="4110000" cy="32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/>
            </a:lvl1pPr>
            <a:lvl2pPr marL="914400" lvl="1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51" name="Google Shape;151;g1348982fca6_0_150"/>
          <p:cNvSpPr txBox="1">
            <a:spLocks noGrp="1"/>
          </p:cNvSpPr>
          <p:nvPr>
            <p:ph type="body" idx="2"/>
          </p:nvPr>
        </p:nvSpPr>
        <p:spPr>
          <a:xfrm>
            <a:off x="4723346" y="2231644"/>
            <a:ext cx="4110000" cy="32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/>
            </a:lvl1pPr>
            <a:lvl2pPr marL="914400" lvl="1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52" name="Google Shape;152;g1348982fca6_0_150"/>
          <p:cNvSpPr txBox="1">
            <a:spLocks noGrp="1"/>
          </p:cNvSpPr>
          <p:nvPr>
            <p:ph type="body" idx="3"/>
          </p:nvPr>
        </p:nvSpPr>
        <p:spPr>
          <a:xfrm>
            <a:off x="289845" y="1592457"/>
            <a:ext cx="4110300" cy="49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ctr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575757"/>
              </a:buClr>
              <a:buSzPts val="2000"/>
              <a:buFont typeface="Calibri"/>
              <a:buNone/>
              <a:defRPr sz="2000" b="1">
                <a:solidFill>
                  <a:srgbClr val="575757"/>
                </a:solidFill>
              </a:defRPr>
            </a:lvl1pPr>
            <a:lvl2pPr marL="914400" lvl="1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marL="1371600" lvl="2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53" name="Google Shape;153;g1348982fca6_0_150"/>
          <p:cNvSpPr txBox="1">
            <a:spLocks noGrp="1"/>
          </p:cNvSpPr>
          <p:nvPr>
            <p:ph type="body" idx="4"/>
          </p:nvPr>
        </p:nvSpPr>
        <p:spPr>
          <a:xfrm>
            <a:off x="4721517" y="1610813"/>
            <a:ext cx="4132500" cy="49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ctr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575757"/>
              </a:buClr>
              <a:buSzPts val="2000"/>
              <a:buFont typeface="Calibri"/>
              <a:buNone/>
              <a:defRPr sz="2000" b="1">
                <a:solidFill>
                  <a:srgbClr val="575757"/>
                </a:solidFill>
              </a:defRPr>
            </a:lvl1pPr>
            <a:lvl2pPr marL="914400" lvl="1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marL="1371600" lvl="2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cxnSp>
        <p:nvCxnSpPr>
          <p:cNvPr id="154" name="Google Shape;154;g1348982fca6_0_150"/>
          <p:cNvCxnSpPr/>
          <p:nvPr/>
        </p:nvCxnSpPr>
        <p:spPr>
          <a:xfrm>
            <a:off x="288220" y="2102054"/>
            <a:ext cx="4111800" cy="0"/>
          </a:xfrm>
          <a:prstGeom prst="straightConnector1">
            <a:avLst/>
          </a:prstGeom>
          <a:noFill/>
          <a:ln w="88900" cap="flat" cmpd="sng">
            <a:solidFill>
              <a:srgbClr val="575757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55" name="Google Shape;155;g1348982fca6_0_150"/>
          <p:cNvCxnSpPr/>
          <p:nvPr/>
        </p:nvCxnSpPr>
        <p:spPr>
          <a:xfrm>
            <a:off x="4721703" y="2102054"/>
            <a:ext cx="4111800" cy="0"/>
          </a:xfrm>
          <a:prstGeom prst="straightConnector1">
            <a:avLst/>
          </a:prstGeom>
          <a:noFill/>
          <a:ln w="88900" cap="flat" cmpd="sng">
            <a:solidFill>
              <a:srgbClr val="575757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56" name="Google Shape;156;g1348982fca6_0_150"/>
          <p:cNvSpPr txBox="1">
            <a:spLocks noGrp="1"/>
          </p:cNvSpPr>
          <p:nvPr>
            <p:ph type="sldNum" idx="12"/>
          </p:nvPr>
        </p:nvSpPr>
        <p:spPr>
          <a:xfrm>
            <a:off x="6778869" y="6165484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157" name="Google Shape;157;g1348982fca6_0_150"/>
          <p:cNvSpPr txBox="1">
            <a:spLocks noGrp="1"/>
          </p:cNvSpPr>
          <p:nvPr>
            <p:ph type="ftr" idx="11"/>
          </p:nvPr>
        </p:nvSpPr>
        <p:spPr>
          <a:xfrm>
            <a:off x="312283" y="61277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575757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 ja sisältö" type="obj">
  <p:cSld name="OBJEC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5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2" name="Google Shape;22;p15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3" name="Google Shape;23;p15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24" name="Google Shape;24;p15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25" name="Google Shape;25;p15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dia" type="title">
  <p:cSld name="TITLE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6"/>
          <p:cNvSpPr txBox="1">
            <a:spLocks noGrp="1"/>
          </p:cNvSpPr>
          <p:nvPr>
            <p:ph type="ctrTitle"/>
          </p:nvPr>
        </p:nvSpPr>
        <p:spPr>
          <a:xfrm>
            <a:off x="1143000" y="1122362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Verdana"/>
              <a:buNone/>
              <a:defRPr sz="6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8" name="Google Shape;28;p16"/>
          <p:cNvSpPr txBox="1"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9" name="Google Shape;29;p16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30" name="Google Shape;30;p16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31" name="Google Shape;31;p16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san ylätunniste" type="secHead">
  <p:cSld name="SECTION_HEAD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7"/>
          <p:cNvSpPr txBox="1"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Verdana"/>
              <a:buNone/>
              <a:defRPr sz="6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4" name="Google Shape;34;p17"/>
          <p:cNvSpPr txBox="1">
            <a:spLocks noGrp="1"/>
          </p:cNvSpPr>
          <p:nvPr>
            <p:ph type="body" idx="1"/>
          </p:nvPr>
        </p:nvSpPr>
        <p:spPr>
          <a:xfrm>
            <a:off x="623887" y="4589462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5" name="Google Shape;35;p17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36" name="Google Shape;36;p17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37" name="Google Shape;37;p17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aksi sisältökohdetta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8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0" name="Google Shape;40;p18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67149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1" name="Google Shape;41;p18"/>
          <p:cNvSpPr txBox="1">
            <a:spLocks noGrp="1"/>
          </p:cNvSpPr>
          <p:nvPr>
            <p:ph type="body" idx="2"/>
          </p:nvPr>
        </p:nvSpPr>
        <p:spPr>
          <a:xfrm>
            <a:off x="4648200" y="1825625"/>
            <a:ext cx="3867149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2" name="Google Shape;42;p18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43" name="Google Shape;43;p18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44" name="Google Shape;44;p18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ailu" type="twoTxTwoObj">
  <p:cSld name="TWO_OBJECTS_WITH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9"/>
          <p:cNvSpPr txBox="1">
            <a:spLocks noGrp="1"/>
          </p:cNvSpPr>
          <p:nvPr>
            <p:ph type="title"/>
          </p:nvPr>
        </p:nvSpPr>
        <p:spPr>
          <a:xfrm>
            <a:off x="630237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7" name="Google Shape;47;p19"/>
          <p:cNvSpPr txBox="1">
            <a:spLocks noGrp="1"/>
          </p:cNvSpPr>
          <p:nvPr>
            <p:ph type="body" idx="1"/>
          </p:nvPr>
        </p:nvSpPr>
        <p:spPr>
          <a:xfrm>
            <a:off x="630237" y="1681163"/>
            <a:ext cx="386873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8" name="Google Shape;48;p19"/>
          <p:cNvSpPr txBox="1">
            <a:spLocks noGrp="1"/>
          </p:cNvSpPr>
          <p:nvPr>
            <p:ph type="body" idx="2"/>
          </p:nvPr>
        </p:nvSpPr>
        <p:spPr>
          <a:xfrm>
            <a:off x="630237" y="2505075"/>
            <a:ext cx="386873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9" name="Google Shape;49;p19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0" name="Google Shape;50;p19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1" name="Google Shape;51;p19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2" name="Google Shape;52;p19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3" name="Google Shape;53;p19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in otsikko" type="titleOnly">
  <p:cSld name="TITLE_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56" name="Google Shape;56;p20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7" name="Google Shape;57;p20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8" name="Google Shape;58;p20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ollinen sisältö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1"/>
          <p:cNvSpPr txBox="1">
            <a:spLocks noGrp="1"/>
          </p:cNvSpPr>
          <p:nvPr>
            <p:ph type="title"/>
          </p:nvPr>
        </p:nvSpPr>
        <p:spPr>
          <a:xfrm>
            <a:off x="630237" y="457200"/>
            <a:ext cx="2949575" cy="1600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Verdana"/>
              <a:buNone/>
              <a:defRPr sz="32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61" name="Google Shape;61;p21"/>
          <p:cNvSpPr txBox="1">
            <a:spLocks noGrp="1"/>
          </p:cNvSpPr>
          <p:nvPr>
            <p:ph type="body" idx="1"/>
          </p:nvPr>
        </p:nvSpPr>
        <p:spPr>
          <a:xfrm>
            <a:off x="3887787" y="987425"/>
            <a:ext cx="4629150" cy="4873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2" name="Google Shape;62;p21"/>
          <p:cNvSpPr txBox="1">
            <a:spLocks noGrp="1"/>
          </p:cNvSpPr>
          <p:nvPr>
            <p:ph type="body" idx="2"/>
          </p:nvPr>
        </p:nvSpPr>
        <p:spPr>
          <a:xfrm>
            <a:off x="630237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3" name="Google Shape;63;p21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64" name="Google Shape;64;p21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65" name="Google Shape;65;p21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ollinen kuva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2"/>
          <p:cNvSpPr txBox="1">
            <a:spLocks noGrp="1"/>
          </p:cNvSpPr>
          <p:nvPr>
            <p:ph type="title"/>
          </p:nvPr>
        </p:nvSpPr>
        <p:spPr>
          <a:xfrm>
            <a:off x="630237" y="457200"/>
            <a:ext cx="2949575" cy="1600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Verdana"/>
              <a:buNone/>
              <a:defRPr sz="32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68" name="Google Shape;68;p22"/>
          <p:cNvSpPr>
            <a:spLocks noGrp="1"/>
          </p:cNvSpPr>
          <p:nvPr>
            <p:ph type="pic" idx="2"/>
          </p:nvPr>
        </p:nvSpPr>
        <p:spPr>
          <a:xfrm>
            <a:off x="3887787" y="987425"/>
            <a:ext cx="4629150" cy="4873624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Google Shape;69;p22"/>
          <p:cNvSpPr txBox="1">
            <a:spLocks noGrp="1"/>
          </p:cNvSpPr>
          <p:nvPr>
            <p:ph type="body" idx="1"/>
          </p:nvPr>
        </p:nvSpPr>
        <p:spPr>
          <a:xfrm>
            <a:off x="630237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0" name="Google Shape;70;p22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1" name="Google Shape;71;p22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2" name="Google Shape;72;p22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3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2" name="Google Shape;12;p13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13" name="Google Shape;13;p13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14" name="Google Shape;14;p13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15" name="Google Shape;15;p13"/>
          <p:cNvSpPr txBox="1"/>
          <p:nvPr/>
        </p:nvSpPr>
        <p:spPr>
          <a:xfrm>
            <a:off x="228600" y="6453335"/>
            <a:ext cx="34290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"/>
              <a:buFont typeface="Verdana"/>
              <a:buNone/>
            </a:pPr>
            <a:r>
              <a:rPr lang="fi-FI"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Forum VI</a:t>
            </a: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348982fca6_0_89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7" name="Google Shape;87;g1348982fca6_0_89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0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8" name="Google Shape;88;g1348982fca6_0_89"/>
          <p:cNvSpPr txBox="1">
            <a:spLocks noGrp="1"/>
          </p:cNvSpPr>
          <p:nvPr>
            <p:ph type="sldNum" idx="12"/>
          </p:nvPr>
        </p:nvSpPr>
        <p:spPr>
          <a:xfrm>
            <a:off x="6478371" y="61277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89" name="Google Shape;89;g1348982fca6_0_89"/>
          <p:cNvSpPr txBox="1">
            <a:spLocks noGrp="1"/>
          </p:cNvSpPr>
          <p:nvPr>
            <p:ph type="ftr" idx="11"/>
          </p:nvPr>
        </p:nvSpPr>
        <p:spPr>
          <a:xfrm>
            <a:off x="608229" y="61277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FAD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1348982fca6_0_83"/>
          <p:cNvSpPr txBox="1">
            <a:spLocks noGrp="1"/>
          </p:cNvSpPr>
          <p:nvPr>
            <p:ph type="title"/>
          </p:nvPr>
        </p:nvSpPr>
        <p:spPr>
          <a:xfrm>
            <a:off x="628650" y="2883449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lang="fi-FI"/>
              <a:t>19. Lähi-itä ja länsimaat</a:t>
            </a:r>
            <a:br>
              <a:rPr lang="fi-FI"/>
            </a:br>
            <a:br>
              <a:rPr lang="fi-FI"/>
            </a:br>
            <a:r>
              <a:rPr lang="fi-FI"/>
              <a:t>Tietoisku: Islamilaisen maailman ja länsimaiden kohtaamisia</a:t>
            </a:r>
            <a:endParaRPr/>
          </a:p>
        </p:txBody>
      </p:sp>
      <p:sp>
        <p:nvSpPr>
          <p:cNvPr id="163" name="Google Shape;163;g1348982fca6_0_83"/>
          <p:cNvSpPr txBox="1">
            <a:spLocks noGrp="1"/>
          </p:cNvSpPr>
          <p:nvPr>
            <p:ph type="body" idx="2"/>
          </p:nvPr>
        </p:nvSpPr>
        <p:spPr>
          <a:xfrm>
            <a:off x="628650" y="1428323"/>
            <a:ext cx="7886700" cy="5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</a:pPr>
            <a:r>
              <a:rPr lang="fi-FI"/>
              <a:t>6</a:t>
            </a:r>
            <a:endParaRPr/>
          </a:p>
        </p:txBody>
      </p:sp>
      <p:sp>
        <p:nvSpPr>
          <p:cNvPr id="164" name="Google Shape;164;g1348982fca6_0_83"/>
          <p:cNvSpPr txBox="1">
            <a:spLocks noGrp="1"/>
          </p:cNvSpPr>
          <p:nvPr>
            <p:ph type="body" idx="1"/>
          </p:nvPr>
        </p:nvSpPr>
        <p:spPr>
          <a:xfrm>
            <a:off x="628650" y="885872"/>
            <a:ext cx="7886700" cy="5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Calibri"/>
              <a:buNone/>
            </a:pPr>
            <a:r>
              <a:rPr lang="fi-FI"/>
              <a:t>Forum Historia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1487d22d5ce_0_48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</p:spPr>
        <p:txBody>
          <a:bodyPr spcFirstLastPara="1" wrap="square" lIns="38100" tIns="19050" rIns="38100" bIns="190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/>
              <a:t>1900-luku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/>
              <a:t>Fundamentalismi</a:t>
            </a:r>
            <a:endParaRPr/>
          </a:p>
        </p:txBody>
      </p:sp>
      <p:sp>
        <p:nvSpPr>
          <p:cNvPr id="227" name="Google Shape;227;g1487d22d5ce_0_48"/>
          <p:cNvSpPr txBox="1">
            <a:spLocks noGrp="1"/>
          </p:cNvSpPr>
          <p:nvPr>
            <p:ph type="body" idx="1"/>
          </p:nvPr>
        </p:nvSpPr>
        <p:spPr>
          <a:xfrm>
            <a:off x="628650" y="1865256"/>
            <a:ext cx="7886700" cy="4073100"/>
          </a:xfrm>
          <a:prstGeom prst="rect">
            <a:avLst/>
          </a:prstGeom>
        </p:spPr>
        <p:txBody>
          <a:bodyPr spcFirstLastPara="1" wrap="square" lIns="38100" tIns="19050" rIns="38100" bIns="19050" anchor="t" anchorCtr="0">
            <a:normAutofit fontScale="77500" lnSpcReduction="20000"/>
          </a:bodyPr>
          <a:lstStyle/>
          <a:p>
            <a:pPr marL="457200" lvl="0" indent="-351631" algn="just" rtl="0">
              <a:lnSpc>
                <a:spcPct val="118181"/>
              </a:lnSpc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fi-FI" dirty="0"/>
              <a:t>Islamilainen </a:t>
            </a:r>
            <a:r>
              <a:rPr lang="fi-FI" b="1" dirty="0"/>
              <a:t>fundamentalismi syntyi modernismin vastaliikkeeksi 1900-luvun alussa. </a:t>
            </a:r>
            <a:endParaRPr b="1" dirty="0"/>
          </a:p>
          <a:p>
            <a:pPr marL="457200" lvl="0" indent="-351631" algn="just" rtl="0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fi-FI" dirty="0"/>
              <a:t>Fundamentalismi vaatii tiukempaa Koraanin noudattamista ja </a:t>
            </a:r>
            <a:r>
              <a:rPr lang="fi-FI" b="1" dirty="0"/>
              <a:t>yhteiskunnan rakentamista islamin oppien mukaan</a:t>
            </a:r>
            <a:r>
              <a:rPr lang="fi-FI" dirty="0"/>
              <a:t>.</a:t>
            </a:r>
            <a:endParaRPr dirty="0"/>
          </a:p>
          <a:p>
            <a:pPr marL="457200" lvl="0" indent="-351631" algn="just" rtl="0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fi-FI" dirty="0"/>
              <a:t>Fundamentalistit vastustavat länsimaista, maallistunutta ja yksilökeskeistä elämäntapaa ja länsimaisen kulttuurin hegemoniaa maailmassa.</a:t>
            </a:r>
            <a:endParaRPr dirty="0"/>
          </a:p>
          <a:p>
            <a:pPr marL="457200" lvl="0" indent="-351631" algn="just" rtl="0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fi-FI" dirty="0"/>
              <a:t>Fundamentalismin suosio kasvoi </a:t>
            </a:r>
            <a:r>
              <a:rPr lang="fi-FI" b="1" dirty="0"/>
              <a:t>merkittäväksi 1970-luvulla.</a:t>
            </a:r>
            <a:endParaRPr b="1" dirty="0"/>
          </a:p>
          <a:p>
            <a:pPr marL="914400" lvl="1" indent="-336867" algn="just" rtl="0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fi-FI" dirty="0"/>
              <a:t>Monet islamilaisten maiden kaupungit olivat vielä 1950-luvulla varsin moderneja ja liberaaleja: ihmiset kävivät elokuvissa ja naiset pääsivät opiskelemaan.</a:t>
            </a:r>
            <a:endParaRPr dirty="0"/>
          </a:p>
          <a:p>
            <a:pPr marL="914400" lvl="1" indent="-336867" algn="just" rtl="0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fi-FI" dirty="0"/>
              <a:t>Fundamentalismin myötä länsimaisena pidettyä elämäntapaa alettiin rajoittaa ja esimerkiksi vaatimus naisten </a:t>
            </a:r>
            <a:r>
              <a:rPr lang="fi-FI" dirty="0" err="1"/>
              <a:t>hijabin</a:t>
            </a:r>
            <a:r>
              <a:rPr lang="fi-FI" dirty="0"/>
              <a:t> eli huivin käytöstä yleistyi.</a:t>
            </a:r>
            <a:endParaRPr dirty="0"/>
          </a:p>
          <a:p>
            <a:pPr marL="0" lvl="0" indent="0" algn="just" rtl="0">
              <a:lnSpc>
                <a:spcPct val="118181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1487d22d5ce_0_24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</p:spPr>
        <p:txBody>
          <a:bodyPr spcFirstLastPara="1" wrap="square" lIns="38100" tIns="19050" rIns="38100" bIns="190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/>
              <a:t>2000-luku</a:t>
            </a:r>
            <a:endParaRPr/>
          </a:p>
        </p:txBody>
      </p:sp>
      <p:sp>
        <p:nvSpPr>
          <p:cNvPr id="234" name="Google Shape;234;g1487d22d5ce_0_24"/>
          <p:cNvSpPr txBox="1">
            <a:spLocks noGrp="1"/>
          </p:cNvSpPr>
          <p:nvPr>
            <p:ph type="body" idx="1"/>
          </p:nvPr>
        </p:nvSpPr>
        <p:spPr>
          <a:xfrm>
            <a:off x="628650" y="1865256"/>
            <a:ext cx="7886700" cy="4073100"/>
          </a:xfrm>
          <a:prstGeom prst="rect">
            <a:avLst/>
          </a:prstGeom>
        </p:spPr>
        <p:txBody>
          <a:bodyPr spcFirstLastPara="1" wrap="square" lIns="38100" tIns="19050" rIns="38100" bIns="19050" anchor="t" anchorCtr="0">
            <a:normAutofit fontScale="92500"/>
          </a:bodyPr>
          <a:lstStyle/>
          <a:p>
            <a:pPr marL="457200" lvl="0" indent="-387350" algn="l" rtl="0">
              <a:spcBef>
                <a:spcPts val="800"/>
              </a:spcBef>
              <a:spcAft>
                <a:spcPts val="0"/>
              </a:spcAft>
              <a:buSzPts val="2500"/>
              <a:buChar char="●"/>
            </a:pPr>
            <a:r>
              <a:rPr lang="fi-FI" dirty="0"/>
              <a:t>Isku New Yorkiin 11.9.2001 ja muut </a:t>
            </a:r>
            <a:r>
              <a:rPr lang="fi-FI" b="1" dirty="0"/>
              <a:t>terrori-iskut </a:t>
            </a:r>
            <a:r>
              <a:rPr lang="fi-FI" dirty="0"/>
              <a:t>länsimaihin ovat kiristäneet islamilaisen maailman ja lännen suhteita.</a:t>
            </a:r>
            <a:endParaRPr dirty="0"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fi-FI" dirty="0"/>
              <a:t>Suhteita ovat kiristäneet myös </a:t>
            </a:r>
            <a:r>
              <a:rPr lang="fi-FI" b="1" dirty="0"/>
              <a:t>länsimaiden osallistuminen Irakin ja Afganistanin sotiin</a:t>
            </a:r>
            <a:r>
              <a:rPr lang="fi-FI" dirty="0"/>
              <a:t> ja esimerkiksi </a:t>
            </a:r>
            <a:r>
              <a:rPr lang="fi-FI" b="1" dirty="0"/>
              <a:t>Isisin hirmuteot </a:t>
            </a:r>
            <a:r>
              <a:rPr lang="fi-FI" dirty="0"/>
              <a:t>Syyriassa ja muualla Lähi-idässä.</a:t>
            </a:r>
            <a:endParaRPr dirty="0"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fi-FI" dirty="0"/>
              <a:t>Länsimaisen median mielikuvia islamilaisesta maailmasta ovat hallinneet sotaisuus, ahdasmielisyys ja naisen alistettu asema. Osin mielikuvat pitävät paikkansa, mutta lännessä on myös avointa rasismia ja epäluuloa muslimeja kohtaan.</a:t>
            </a:r>
            <a:endParaRPr dirty="0"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fi-FI" dirty="0"/>
              <a:t>Islamilaiset fundamentalistit puolestaan pitävät yllä ja lietsovat ajatusta lännen vihamielisyydestä ja pyhän sodan oikeutuksesta.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1487d22d5ce_0_36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</p:spPr>
        <p:txBody>
          <a:bodyPr spcFirstLastPara="1" wrap="square" lIns="38100" tIns="19050" rIns="38100" bIns="190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/>
              <a:t>Islamin leviäminen</a:t>
            </a:r>
            <a:endParaRPr/>
          </a:p>
        </p:txBody>
      </p:sp>
      <p:sp>
        <p:nvSpPr>
          <p:cNvPr id="171" name="Google Shape;171;g1487d22d5ce_0_36"/>
          <p:cNvSpPr txBox="1">
            <a:spLocks noGrp="1"/>
          </p:cNvSpPr>
          <p:nvPr>
            <p:ph type="body" idx="1"/>
          </p:nvPr>
        </p:nvSpPr>
        <p:spPr>
          <a:xfrm>
            <a:off x="628650" y="1865256"/>
            <a:ext cx="7886700" cy="4073100"/>
          </a:xfrm>
          <a:prstGeom prst="rect">
            <a:avLst/>
          </a:prstGeom>
        </p:spPr>
        <p:txBody>
          <a:bodyPr spcFirstLastPara="1" wrap="square" lIns="38100" tIns="19050" rIns="38100" bIns="19050" anchor="t" anchorCtr="0">
            <a:normAutofit/>
          </a:bodyPr>
          <a:lstStyle/>
          <a:p>
            <a:pPr marL="457200" lvl="0" indent="-387350" algn="l" rtl="0">
              <a:spcBef>
                <a:spcPts val="800"/>
              </a:spcBef>
              <a:spcAft>
                <a:spcPts val="0"/>
              </a:spcAft>
              <a:buSzPts val="2500"/>
              <a:buChar char="●"/>
            </a:pPr>
            <a:r>
              <a:rPr lang="fi-FI" dirty="0"/>
              <a:t>Islam levisi nopeasti 600-luvulta lähtien Arabian niemimaan ulkopuolelle, Pohjois-Afrikkaan, Iberian niemimaalle ja itään aina Indus-joelle saakka.</a:t>
            </a:r>
            <a:endParaRPr dirty="0"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fi-FI" dirty="0"/>
              <a:t>Valloitettujen alueiden ihmiset saivat pitää uskonsa, mutta heidän piti </a:t>
            </a:r>
            <a:r>
              <a:rPr lang="fi-FI" b="1" dirty="0"/>
              <a:t>maksaa korkeampia veroja </a:t>
            </a:r>
            <a:r>
              <a:rPr lang="fi-FI" dirty="0"/>
              <a:t>kuin muslimien. </a:t>
            </a:r>
            <a:endParaRPr dirty="0"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fi-FI" dirty="0"/>
              <a:t>Islamiin kääntymiseen houkutteli veroedun lisäksi </a:t>
            </a:r>
            <a:r>
              <a:rPr lang="fi-FI" b="1" dirty="0"/>
              <a:t>yhteisöstä huolta pitämisen kulttuuri</a:t>
            </a:r>
            <a:r>
              <a:rPr lang="fi-FI" dirty="0"/>
              <a:t>.</a:t>
            </a:r>
            <a:endParaRPr dirty="0"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fi-FI" dirty="0"/>
              <a:t>Muslimit </a:t>
            </a:r>
            <a:r>
              <a:rPr lang="fi-FI" b="1" dirty="0"/>
              <a:t>ottivat vaikutteita </a:t>
            </a:r>
            <a:r>
              <a:rPr lang="fi-FI" dirty="0"/>
              <a:t>valloittamiensa alueiden kulttuurista: antiikin hellenistisestä sekä persialaisesta, juutalaisesta ja kristillisestä kulttuurista.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1487d22d5ce_0_0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</p:spPr>
        <p:txBody>
          <a:bodyPr spcFirstLastPara="1" wrap="square" lIns="38100" tIns="19050" rIns="38100" bIns="190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/>
              <a:t>Keskiaika</a:t>
            </a:r>
            <a:br>
              <a:rPr lang="fi-FI"/>
            </a:br>
            <a:r>
              <a:rPr lang="fi-FI"/>
              <a:t>Valloitussotia puolin ja toisin</a:t>
            </a:r>
            <a:endParaRPr/>
          </a:p>
        </p:txBody>
      </p:sp>
      <p:sp>
        <p:nvSpPr>
          <p:cNvPr id="178" name="Google Shape;178;g1487d22d5ce_0_0"/>
          <p:cNvSpPr txBox="1">
            <a:spLocks noGrp="1"/>
          </p:cNvSpPr>
          <p:nvPr>
            <p:ph type="body" idx="1"/>
          </p:nvPr>
        </p:nvSpPr>
        <p:spPr>
          <a:xfrm>
            <a:off x="628650" y="1865256"/>
            <a:ext cx="7886700" cy="4073100"/>
          </a:xfrm>
          <a:prstGeom prst="rect">
            <a:avLst/>
          </a:prstGeom>
        </p:spPr>
        <p:txBody>
          <a:bodyPr spcFirstLastPara="1" wrap="square" lIns="38100" tIns="19050" rIns="38100" bIns="19050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-375443" algn="l" rtl="0">
              <a:spcBef>
                <a:spcPts val="800"/>
              </a:spcBef>
              <a:spcAft>
                <a:spcPts val="0"/>
              </a:spcAft>
              <a:buSzPct val="100000"/>
              <a:buChar char="●"/>
            </a:pPr>
            <a:r>
              <a:rPr lang="fi-FI" b="1" dirty="0"/>
              <a:t>Eurooppalaisten kohtaaminen Iberian niemimaalla 700-luvulla: muslimit valtasivat lähes koko nykyisen Espanjan alueen </a:t>
            </a:r>
            <a:r>
              <a:rPr lang="fi-FI" dirty="0"/>
              <a:t>.</a:t>
            </a:r>
            <a:endParaRPr dirty="0"/>
          </a:p>
          <a:p>
            <a:pPr marL="457200" lvl="0" indent="-375443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fi-FI" dirty="0" err="1"/>
              <a:t>Eurosentrisen</a:t>
            </a:r>
            <a:r>
              <a:rPr lang="fi-FI" dirty="0"/>
              <a:t> historiankirjoituksen mukaan kristityt pysäyttivät islamin etenemisen </a:t>
            </a:r>
            <a:r>
              <a:rPr lang="fi-FI" dirty="0" err="1"/>
              <a:t>Poitiers’n</a:t>
            </a:r>
            <a:r>
              <a:rPr lang="fi-FI" dirty="0"/>
              <a:t> taistelussa Etelä-Ranskassa 732. Ilmeisesti muslimit eivät pyrkineet pohjoisemmaksi.</a:t>
            </a:r>
            <a:endParaRPr dirty="0"/>
          </a:p>
          <a:p>
            <a:pPr marL="457200" lvl="0" indent="-375443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fi-FI" b="1" dirty="0"/>
              <a:t>Ristiretket: </a:t>
            </a:r>
            <a:r>
              <a:rPr lang="fi-FI" dirty="0"/>
              <a:t>eurooppalaiset oikeuttivat sotaretket muslimien alueelle ajatuksella Palestiinasta pyhänä maana. </a:t>
            </a:r>
            <a:endParaRPr dirty="0"/>
          </a:p>
          <a:p>
            <a:pPr marL="914400" lvl="1" indent="-357822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fi-FI" dirty="0"/>
              <a:t>Kristityt onnistuivat perustamaan Palestiinaan vain lyhytikäisiä kuningaskuntia.</a:t>
            </a:r>
            <a:endParaRPr dirty="0"/>
          </a:p>
          <a:p>
            <a:pPr marL="914400" lvl="1" indent="-357822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fi-FI" dirty="0"/>
              <a:t>Muslimeille ristiretket olivat vain ohimenevä vaihe, sisäiset valtakamppailut ja idästä tulevien valloittajien uhka oli muslimeille paljon suurempi kysymys.</a:t>
            </a:r>
            <a:endParaRPr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1487d22d5ce_0_30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</p:spPr>
        <p:txBody>
          <a:bodyPr spcFirstLastPara="1" wrap="square" lIns="38100" tIns="19050" rIns="38100" bIns="190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/>
              <a:t>Keskiaika</a:t>
            </a:r>
            <a:br>
              <a:rPr lang="fi-FI"/>
            </a:br>
            <a:r>
              <a:rPr lang="fi-FI"/>
              <a:t>Kulttuurin kukoistusta ja etnosentrismiä</a:t>
            </a:r>
            <a:endParaRPr/>
          </a:p>
        </p:txBody>
      </p:sp>
      <p:sp>
        <p:nvSpPr>
          <p:cNvPr id="185" name="Google Shape;185;g1487d22d5ce_0_30"/>
          <p:cNvSpPr txBox="1">
            <a:spLocks noGrp="1"/>
          </p:cNvSpPr>
          <p:nvPr>
            <p:ph type="body" idx="1"/>
          </p:nvPr>
        </p:nvSpPr>
        <p:spPr>
          <a:xfrm>
            <a:off x="628650" y="1865256"/>
            <a:ext cx="7886700" cy="4073100"/>
          </a:xfrm>
          <a:prstGeom prst="rect">
            <a:avLst/>
          </a:prstGeom>
        </p:spPr>
        <p:txBody>
          <a:bodyPr spcFirstLastPara="1" wrap="square" lIns="38100" tIns="19050" rIns="38100" bIns="19050" anchor="t" anchorCtr="0">
            <a:normAutofit/>
          </a:bodyPr>
          <a:lstStyle/>
          <a:p>
            <a:pPr marL="457200" lvl="0" indent="-387350" algn="l" rtl="0">
              <a:spcBef>
                <a:spcPts val="800"/>
              </a:spcBef>
              <a:spcAft>
                <a:spcPts val="0"/>
              </a:spcAft>
              <a:buSzPts val="2500"/>
              <a:buChar char="●"/>
            </a:pPr>
            <a:r>
              <a:rPr lang="fi-FI" b="1" dirty="0"/>
              <a:t>Islamilaisen maailman kulttuuri kukoisti varhaiskeskiajalla</a:t>
            </a:r>
            <a:r>
              <a:rPr lang="fi-FI" dirty="0"/>
              <a:t>, kun taas Eurooppa oli Länsi-Rooman tuhon jälkeen hajanainen ja kulttuurisesti heikentynyt.</a:t>
            </a:r>
            <a:endParaRPr dirty="0"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fi-FI" dirty="0"/>
              <a:t>Islaminuskoinen arabiyläluokka </a:t>
            </a:r>
            <a:r>
              <a:rPr lang="fi-FI" b="1" dirty="0"/>
              <a:t>vaali antiikin perintöä </a:t>
            </a:r>
            <a:r>
              <a:rPr lang="fi-FI" dirty="0"/>
              <a:t>ja esimerkiksi käänsi filosofien tekstejä arabiaksi.</a:t>
            </a:r>
            <a:endParaRPr dirty="0"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fi-FI" dirty="0"/>
              <a:t>Arabien (eli Espanjassa maurien) valtakausi Espanjassa oli </a:t>
            </a:r>
            <a:r>
              <a:rPr lang="fi-FI" b="1" dirty="0"/>
              <a:t>suvaitsevaisuuden ja monikulttuurisuuden aikaa</a:t>
            </a:r>
            <a:r>
              <a:rPr lang="fi-FI" dirty="0"/>
              <a:t>. Esimerkiksi Córdoba oli kukoistava kulttuurikaupunki kirjastoineen, puutarhoineen, tieteentekijöineen ja juutalaisine kauppiaineen.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ff9fce3d24_1_0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</p:spPr>
        <p:txBody>
          <a:bodyPr spcFirstLastPara="1" wrap="square" lIns="38100" tIns="19050" rIns="38100" bIns="190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/>
              <a:t>Keskiaika</a:t>
            </a:r>
            <a:br>
              <a:rPr lang="fi-FI"/>
            </a:br>
            <a:r>
              <a:rPr lang="fi-FI"/>
              <a:t>Kulttuurin kukoistusta ja etnosentrismiä</a:t>
            </a:r>
            <a:endParaRPr/>
          </a:p>
        </p:txBody>
      </p:sp>
      <p:sp>
        <p:nvSpPr>
          <p:cNvPr id="192" name="Google Shape;192;gff9fce3d24_1_0"/>
          <p:cNvSpPr txBox="1">
            <a:spLocks noGrp="1"/>
          </p:cNvSpPr>
          <p:nvPr>
            <p:ph type="body" idx="1"/>
          </p:nvPr>
        </p:nvSpPr>
        <p:spPr>
          <a:xfrm>
            <a:off x="628650" y="1865256"/>
            <a:ext cx="7886700" cy="4073100"/>
          </a:xfrm>
          <a:prstGeom prst="rect">
            <a:avLst/>
          </a:prstGeom>
        </p:spPr>
        <p:txBody>
          <a:bodyPr spcFirstLastPara="1" wrap="square" lIns="38100" tIns="19050" rIns="38100" bIns="19050" anchor="t" anchorCtr="0">
            <a:normAutofit/>
          </a:bodyPr>
          <a:lstStyle/>
          <a:p>
            <a:pPr marL="457200" lvl="0" indent="-406400" algn="l" rtl="0">
              <a:spcBef>
                <a:spcPts val="800"/>
              </a:spcBef>
              <a:spcAft>
                <a:spcPts val="0"/>
              </a:spcAft>
              <a:buSzPts val="2800"/>
              <a:buChar char="●"/>
            </a:pPr>
            <a:r>
              <a:rPr lang="fi-FI" sz="2800" b="1" dirty="0" err="1"/>
              <a:t>Etnosentrinen</a:t>
            </a:r>
            <a:r>
              <a:rPr lang="fi-FI" sz="2800" b="1" dirty="0"/>
              <a:t> asenne</a:t>
            </a:r>
            <a:r>
              <a:rPr lang="fi-FI" sz="2800" dirty="0"/>
              <a:t>: arabit kuvasivat eurooppalaiset sivistymättömiksi barbaareiksi.</a:t>
            </a:r>
            <a:endParaRPr sz="2800" dirty="0"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fi-FI" sz="2800" dirty="0"/>
              <a:t>Islamilainen maailma toimi </a:t>
            </a:r>
            <a:r>
              <a:rPr lang="fi-FI" sz="2800" b="1" dirty="0"/>
              <a:t>kulttuurivaikutteiden välittäjänä</a:t>
            </a:r>
            <a:r>
              <a:rPr lang="fi-FI" sz="2800" dirty="0"/>
              <a:t>: sen kautta eurooppalaiset omaksuivat muun muassa</a:t>
            </a:r>
            <a:r>
              <a:rPr lang="fi-FI" sz="2800" b="1" dirty="0"/>
              <a:t> numerot </a:t>
            </a:r>
            <a:r>
              <a:rPr lang="fi-FI" sz="2800" dirty="0"/>
              <a:t>Intiasta, </a:t>
            </a:r>
            <a:r>
              <a:rPr lang="fi-FI" sz="2800" b="1" dirty="0"/>
              <a:t>paperin</a:t>
            </a:r>
            <a:r>
              <a:rPr lang="fi-FI" sz="2800" dirty="0"/>
              <a:t> Kiinasta sekä arabeilta </a:t>
            </a:r>
            <a:r>
              <a:rPr lang="fi-FI" sz="2800" b="1" dirty="0"/>
              <a:t>järjestelmällisen tieteenteon ja yliopiston mallin.</a:t>
            </a:r>
            <a:endParaRPr sz="2800" b="1" dirty="0"/>
          </a:p>
          <a:p>
            <a:pPr marL="914400" lvl="1" indent="-387350" algn="l" rtl="0">
              <a:spcBef>
                <a:spcPts val="0"/>
              </a:spcBef>
              <a:spcAft>
                <a:spcPts val="0"/>
              </a:spcAft>
              <a:buSzPts val="2500"/>
              <a:buChar char="○"/>
            </a:pPr>
            <a:r>
              <a:rPr lang="fi-FI" sz="2500" dirty="0"/>
              <a:t>Vaikutteet ja kauppatavarat kulkivat </a:t>
            </a:r>
            <a:r>
              <a:rPr lang="fi-FI" sz="2500" b="1" i="1" dirty="0"/>
              <a:t>silkkitien </a:t>
            </a:r>
            <a:r>
              <a:rPr lang="fi-FI" sz="2500" b="1" dirty="0"/>
              <a:t>kautta</a:t>
            </a:r>
            <a:r>
              <a:rPr lang="fi-FI" sz="2500" dirty="0"/>
              <a:t>.</a:t>
            </a:r>
            <a:endParaRPr sz="25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1487d22d5ce_0_42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</p:spPr>
        <p:txBody>
          <a:bodyPr spcFirstLastPara="1" wrap="square" lIns="38100" tIns="19050" rIns="38100" bIns="190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/>
              <a:t>Uuden ajan alku</a:t>
            </a:r>
            <a:br>
              <a:rPr lang="fi-FI"/>
            </a:br>
            <a:r>
              <a:rPr lang="fi-FI"/>
              <a:t>Isku islamilaiselle maailmalle</a:t>
            </a:r>
            <a:endParaRPr/>
          </a:p>
        </p:txBody>
      </p:sp>
      <p:sp>
        <p:nvSpPr>
          <p:cNvPr id="199" name="Google Shape;199;g1487d22d5ce_0_42"/>
          <p:cNvSpPr txBox="1">
            <a:spLocks noGrp="1"/>
          </p:cNvSpPr>
          <p:nvPr>
            <p:ph type="body" idx="1"/>
          </p:nvPr>
        </p:nvSpPr>
        <p:spPr>
          <a:xfrm>
            <a:off x="628650" y="1865256"/>
            <a:ext cx="7886700" cy="4073100"/>
          </a:xfrm>
          <a:prstGeom prst="rect">
            <a:avLst/>
          </a:prstGeom>
        </p:spPr>
        <p:txBody>
          <a:bodyPr spcFirstLastPara="1" wrap="square" lIns="38100" tIns="19050" rIns="38100" bIns="19050" anchor="t" anchorCtr="0">
            <a:normAutofit/>
          </a:bodyPr>
          <a:lstStyle/>
          <a:p>
            <a:pPr marL="457200" lvl="0" indent="-387350" algn="l" rtl="0">
              <a:spcBef>
                <a:spcPts val="800"/>
              </a:spcBef>
              <a:spcAft>
                <a:spcPts val="0"/>
              </a:spcAft>
              <a:buSzPts val="2500"/>
              <a:buChar char="●"/>
            </a:pPr>
            <a:r>
              <a:rPr lang="fi-FI" b="1" i="1" dirty="0" err="1"/>
              <a:t>Reconquista</a:t>
            </a:r>
            <a:r>
              <a:rPr lang="fi-FI" b="1" i="1" dirty="0"/>
              <a:t> </a:t>
            </a:r>
            <a:r>
              <a:rPr lang="fi-FI" b="1" dirty="0"/>
              <a:t>eli takaisinvalloitus 1492</a:t>
            </a:r>
            <a:r>
              <a:rPr lang="fi-FI" dirty="0"/>
              <a:t>: muslimien karkottaminen Espanjasta ja Portugalista.</a:t>
            </a:r>
            <a:endParaRPr dirty="0"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fi-FI" dirty="0"/>
              <a:t>Eurooppalaiset löysivät </a:t>
            </a:r>
            <a:r>
              <a:rPr lang="fi-FI" b="1" dirty="0"/>
              <a:t>meritien Intiaan</a:t>
            </a:r>
            <a:r>
              <a:rPr lang="fi-FI" dirty="0"/>
              <a:t>, mikä syrjäytti maakauppaa hallinneet arabit kaupankännistä Intian kanssa. 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1487d22d5ce_0_6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</p:spPr>
        <p:txBody>
          <a:bodyPr spcFirstLastPara="1" wrap="square" lIns="38100" tIns="19050" rIns="38100" bIns="190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/>
              <a:t>Uuden ajan alku</a:t>
            </a:r>
            <a:br>
              <a:rPr lang="fi-FI"/>
            </a:br>
            <a:r>
              <a:rPr lang="fi-FI"/>
              <a:t>Osmanien uhka</a:t>
            </a:r>
            <a:endParaRPr/>
          </a:p>
        </p:txBody>
      </p:sp>
      <p:sp>
        <p:nvSpPr>
          <p:cNvPr id="206" name="Google Shape;206;g1487d22d5ce_0_6"/>
          <p:cNvSpPr txBox="1">
            <a:spLocks noGrp="1"/>
          </p:cNvSpPr>
          <p:nvPr>
            <p:ph type="body" idx="1"/>
          </p:nvPr>
        </p:nvSpPr>
        <p:spPr>
          <a:xfrm>
            <a:off x="628650" y="1865256"/>
            <a:ext cx="7886700" cy="4073100"/>
          </a:xfrm>
          <a:prstGeom prst="rect">
            <a:avLst/>
          </a:prstGeom>
        </p:spPr>
        <p:txBody>
          <a:bodyPr spcFirstLastPara="1" wrap="square" lIns="38100" tIns="19050" rIns="38100" bIns="19050" anchor="t" anchorCtr="0">
            <a:normAutofit fontScale="92500" lnSpcReduction="10000"/>
          </a:bodyPr>
          <a:lstStyle/>
          <a:p>
            <a:pPr marL="457200" lvl="0" indent="-387350" algn="l" rtl="0">
              <a:spcBef>
                <a:spcPts val="800"/>
              </a:spcBef>
              <a:spcAft>
                <a:spcPts val="0"/>
              </a:spcAft>
              <a:buSzPts val="2500"/>
              <a:buChar char="●"/>
            </a:pPr>
            <a:r>
              <a:rPr lang="fi-FI" b="1" dirty="0"/>
              <a:t>Islamilaisen maailman valtakeskukseksi nousi Osmanien valtakunta (Turkki). </a:t>
            </a:r>
            <a:r>
              <a:rPr lang="fi-FI" dirty="0"/>
              <a:t>Osmanit valtasivat Konstantinopolin 1523 ja päättivät Bysantin tuhatvuotisen valtakauden.</a:t>
            </a:r>
            <a:endParaRPr dirty="0"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fi-FI" dirty="0"/>
              <a:t>1500-luvulla osmanit valtasivat alueita Pohjois-Afrikasta ja Lähi-idästä sekä Itä-Euroopasta, esimerkiksi Unkarin.</a:t>
            </a:r>
            <a:endParaRPr dirty="0"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fi-FI" dirty="0"/>
              <a:t>Voimakasta osmanivaltiota pidettiin Euroopassa uhkana kristikunnalle, joka kamppaili reformaation ja sisäisten ristiriitojen kanssa.</a:t>
            </a:r>
            <a:endParaRPr dirty="0"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fi-FI" dirty="0"/>
              <a:t>Osmanien eteneminen Eurooppaan pysäytettiin Wienin piirityksessä 1529, minkä jälkeen </a:t>
            </a:r>
            <a:r>
              <a:rPr lang="fi-FI" dirty="0" err="1"/>
              <a:t>Habsburgien</a:t>
            </a:r>
            <a:r>
              <a:rPr lang="fi-FI" dirty="0"/>
              <a:t> valtakunnan ja osmanien suhteet olivat kireät noin 150 vuoden ajan.</a:t>
            </a:r>
            <a:endParaRPr dirty="0"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fi-FI" dirty="0"/>
              <a:t>Toinen Wienin piiritys 1683 ja sitä seuranneet taistelut olivat osmaneille tappiollisia, ja </a:t>
            </a:r>
            <a:r>
              <a:rPr lang="fi-FI" b="1" dirty="0"/>
              <a:t>Itävalta valtasi takaisin Unkarin ja Transilvanian alueet.</a:t>
            </a:r>
            <a:endParaRPr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1487d22d5ce_0_12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</p:spPr>
        <p:txBody>
          <a:bodyPr spcFirstLastPara="1" wrap="square" lIns="38100" tIns="19050" rIns="38100" bIns="190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/>
              <a:t>Imperialismin aika</a:t>
            </a:r>
            <a:endParaRPr/>
          </a:p>
        </p:txBody>
      </p:sp>
      <p:sp>
        <p:nvSpPr>
          <p:cNvPr id="213" name="Google Shape;213;g1487d22d5ce_0_12"/>
          <p:cNvSpPr txBox="1">
            <a:spLocks noGrp="1"/>
          </p:cNvSpPr>
          <p:nvPr>
            <p:ph type="body" idx="1"/>
          </p:nvPr>
        </p:nvSpPr>
        <p:spPr>
          <a:xfrm>
            <a:off x="628650" y="1865256"/>
            <a:ext cx="7886700" cy="4073100"/>
          </a:xfrm>
          <a:prstGeom prst="rect">
            <a:avLst/>
          </a:prstGeom>
        </p:spPr>
        <p:txBody>
          <a:bodyPr spcFirstLastPara="1" wrap="square" lIns="38100" tIns="19050" rIns="38100" bIns="19050" anchor="t" anchorCtr="0">
            <a:normAutofit fontScale="92500" lnSpcReduction="10000"/>
          </a:bodyPr>
          <a:lstStyle/>
          <a:p>
            <a:pPr marL="457200" lvl="0" indent="-375443" algn="l" rtl="0">
              <a:spcBef>
                <a:spcPts val="800"/>
              </a:spcBef>
              <a:spcAft>
                <a:spcPts val="0"/>
              </a:spcAft>
              <a:buSzPct val="100000"/>
              <a:buChar char="●"/>
            </a:pPr>
            <a:r>
              <a:rPr lang="fi-FI" dirty="0"/>
              <a:t>Eurooppalaisten valloitusretket islamilaisen maailman alueille alkoivat </a:t>
            </a:r>
            <a:r>
              <a:rPr lang="fi-FI" b="1" dirty="0"/>
              <a:t>1700-luvun lopulla </a:t>
            </a:r>
            <a:r>
              <a:rPr lang="fi-FI" dirty="0"/>
              <a:t>Napoleonin Egyptin-retkestä.</a:t>
            </a:r>
            <a:endParaRPr dirty="0"/>
          </a:p>
          <a:p>
            <a:pPr marL="457200" lvl="0" indent="-375443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fi-FI" dirty="0"/>
              <a:t>Eurooppa teollistui ja modernisoitui, kun taas islamilainen maailma taantui, mikä vauhditti eurooppalaisten valloituksia.</a:t>
            </a:r>
            <a:endParaRPr dirty="0"/>
          </a:p>
          <a:p>
            <a:pPr marL="457200" lvl="0" indent="-375443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fi-FI" b="1" dirty="0"/>
              <a:t>1800-luvulla valtaosa islamilaista maailmaa joutui eurooppalaisten alaisuuteen </a:t>
            </a:r>
            <a:r>
              <a:rPr lang="fi-FI" dirty="0"/>
              <a:t>(lukuun ottamatta Turkkia ja Arabian niemimaata, joka sekin kuului Euroopan taloudelliseen vaikutuspiiriin)</a:t>
            </a:r>
            <a:endParaRPr dirty="0"/>
          </a:p>
          <a:p>
            <a:pPr marL="457200" lvl="0" indent="-375443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fi-FI" dirty="0"/>
              <a:t>Eurooppalaisessa kulttuurissa yleistyi </a:t>
            </a:r>
            <a:r>
              <a:rPr lang="fi-FI" b="1" dirty="0" err="1"/>
              <a:t>orientalismi</a:t>
            </a:r>
            <a:r>
              <a:rPr lang="fi-FI" b="1" dirty="0"/>
              <a:t>, eli </a:t>
            </a:r>
            <a:r>
              <a:rPr lang="fi-FI" b="1" dirty="0" err="1"/>
              <a:t>eurosentrinen</a:t>
            </a:r>
            <a:r>
              <a:rPr lang="fi-FI" b="1" dirty="0"/>
              <a:t> ja romantisoiva Lähi-idän kuvaus</a:t>
            </a:r>
            <a:r>
              <a:rPr lang="fi-FI" dirty="0"/>
              <a:t>.</a:t>
            </a:r>
            <a:endParaRPr dirty="0"/>
          </a:p>
          <a:p>
            <a:pPr marL="457200" lvl="0" indent="-375443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fi-FI" b="1" dirty="0"/>
              <a:t>Islamilainen modernismi oli reaktio Euroopan etumatkaan tieteessä ja taloudessa</a:t>
            </a:r>
            <a:r>
              <a:rPr lang="fi-FI" dirty="0"/>
              <a:t>. Modernistit halusivat rajata uskonnon vaikutuksen vain yksityiselämään ja uudistaa yhteiskuntaa voimakkaasti.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1487d22d5ce_0_18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</p:spPr>
        <p:txBody>
          <a:bodyPr spcFirstLastPara="1" wrap="square" lIns="38100" tIns="19050" rIns="38100" bIns="190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/>
              <a:t>1900-luku</a:t>
            </a:r>
            <a:br>
              <a:rPr lang="fi-FI"/>
            </a:br>
            <a:r>
              <a:rPr lang="fi-FI"/>
              <a:t>Tulehtunut tilanne Lähi-idässä</a:t>
            </a:r>
            <a:endParaRPr/>
          </a:p>
        </p:txBody>
      </p:sp>
      <p:sp>
        <p:nvSpPr>
          <p:cNvPr id="220" name="Google Shape;220;g1487d22d5ce_0_18"/>
          <p:cNvSpPr txBox="1">
            <a:spLocks noGrp="1"/>
          </p:cNvSpPr>
          <p:nvPr>
            <p:ph type="body" idx="1"/>
          </p:nvPr>
        </p:nvSpPr>
        <p:spPr>
          <a:xfrm>
            <a:off x="628650" y="1865256"/>
            <a:ext cx="7886700" cy="4073100"/>
          </a:xfrm>
          <a:prstGeom prst="rect">
            <a:avLst/>
          </a:prstGeom>
        </p:spPr>
        <p:txBody>
          <a:bodyPr spcFirstLastPara="1" wrap="square" lIns="38100" tIns="19050" rIns="38100" bIns="19050" anchor="t" anchorCtr="0">
            <a:normAutofit fontScale="92500" lnSpcReduction="20000"/>
          </a:bodyPr>
          <a:lstStyle/>
          <a:p>
            <a:pPr marL="457200" lvl="0" indent="-387350" algn="l" rtl="0">
              <a:spcBef>
                <a:spcPts val="800"/>
              </a:spcBef>
              <a:spcAft>
                <a:spcPts val="0"/>
              </a:spcAft>
              <a:buSzPts val="2500"/>
              <a:buChar char="●"/>
            </a:pPr>
            <a:r>
              <a:rPr lang="fi-FI" dirty="0"/>
              <a:t>I maailmansodan päättyminen lisäsi eurooppalaisten valtaa Lähi-idässä.</a:t>
            </a:r>
            <a:endParaRPr dirty="0"/>
          </a:p>
          <a:p>
            <a:pPr marL="914400" lvl="1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fi-FI" dirty="0"/>
              <a:t>Osmanien valtakunnan miehitys johti modernin </a:t>
            </a:r>
            <a:r>
              <a:rPr lang="fi-FI" b="1" dirty="0"/>
              <a:t>Turkin perustuslaillisen tasavallan syntyyn vuonna 1923.</a:t>
            </a:r>
            <a:endParaRPr b="1" dirty="0"/>
          </a:p>
          <a:p>
            <a:pPr marL="914400" lvl="1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fi-FI" dirty="0"/>
              <a:t>Osmanien alueiden jako Lähi-idässä Kansainliiton eurooppalaisten jäsenten mandaattialueiksi, esimerkiksi:</a:t>
            </a:r>
            <a:endParaRPr dirty="0"/>
          </a:p>
          <a:p>
            <a:pPr marL="1371600" lvl="2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■"/>
            </a:pPr>
            <a:r>
              <a:rPr lang="fi-FI" dirty="0"/>
              <a:t>Mesopotamian alue Iso-Britannian mandaattialueena (itsenäistyi Irakiksi 1932)</a:t>
            </a:r>
            <a:endParaRPr dirty="0"/>
          </a:p>
          <a:p>
            <a:pPr marL="1371600" lvl="2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■"/>
            </a:pPr>
            <a:r>
              <a:rPr lang="fi-FI" dirty="0"/>
              <a:t>Syyria Ranskan mandaattialueena (itsenäistyi 1946 Syyriaksi ja Libanoniksi 1946)</a:t>
            </a:r>
            <a:endParaRPr dirty="0"/>
          </a:p>
          <a:p>
            <a:pPr marL="1371600" lvl="2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■"/>
            </a:pPr>
            <a:r>
              <a:rPr lang="fi-FI" dirty="0"/>
              <a:t>Palestiina Iso-Britannian mandaattialueena (itsenäistyi 1946 Jordaniaksi ja 1948 Israeliksi, islaminuskoiset palestiinalaiset jäivät ilman omaa valtiota)</a:t>
            </a:r>
            <a:endParaRPr dirty="0"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fi-FI" b="1" dirty="0"/>
              <a:t>Israelin ja Palestiinan sodat ja konfliktitilanne</a:t>
            </a:r>
            <a:r>
              <a:rPr lang="fi-FI" dirty="0"/>
              <a:t>: länsimaat olivat kylmän sodan aikana Israelin, Neuvostoliitto Palestiinan puolella.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" grpId="0" build="p"/>
    </p:bldLst>
  </p:timing>
</p:sld>
</file>

<file path=ppt/theme/theme1.xml><?xml version="1.0" encoding="utf-8"?>
<a:theme xmlns:a="http://schemas.openxmlformats.org/drawingml/2006/main" name="Mukautettu suunnittelumalli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Opeaineisto">
      <a:dk1>
        <a:srgbClr val="202020"/>
      </a:dk1>
      <a:lt1>
        <a:srgbClr val="FFFFFF"/>
      </a:lt1>
      <a:dk2>
        <a:srgbClr val="006BB3"/>
      </a:dk2>
      <a:lt2>
        <a:srgbClr val="E7E6E6"/>
      </a:lt2>
      <a:accent1>
        <a:srgbClr val="0096DB"/>
      </a:accent1>
      <a:accent2>
        <a:srgbClr val="009FAD"/>
      </a:accent2>
      <a:accent3>
        <a:srgbClr val="51A300"/>
      </a:accent3>
      <a:accent4>
        <a:srgbClr val="8E7BD3"/>
      </a:accent4>
      <a:accent5>
        <a:srgbClr val="E00000"/>
      </a:accent5>
      <a:accent6>
        <a:srgbClr val="FA6400"/>
      </a:accent6>
      <a:hlink>
        <a:srgbClr val="006BB3"/>
      </a:hlink>
      <a:folHlink>
        <a:srgbClr val="2092C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746</Words>
  <Application>Microsoft Office PowerPoint</Application>
  <PresentationFormat>Näytössä katseltava diaesitys (4:3)</PresentationFormat>
  <Paragraphs>69</Paragraphs>
  <Slides>11</Slides>
  <Notes>11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11</vt:i4>
      </vt:variant>
    </vt:vector>
  </HeadingPairs>
  <TitlesOfParts>
    <vt:vector size="17" baseType="lpstr">
      <vt:lpstr>Calibri</vt:lpstr>
      <vt:lpstr>Verdana</vt:lpstr>
      <vt:lpstr>Arial</vt:lpstr>
      <vt:lpstr>Merriweather Sans</vt:lpstr>
      <vt:lpstr>Mukautettu suunnittelumalli</vt:lpstr>
      <vt:lpstr>Office-teema</vt:lpstr>
      <vt:lpstr>19. Lähi-itä ja länsimaat  Tietoisku: Islamilaisen maailman ja länsimaiden kohtaamisia</vt:lpstr>
      <vt:lpstr>Islamin leviäminen</vt:lpstr>
      <vt:lpstr>Keskiaika Valloitussotia puolin ja toisin</vt:lpstr>
      <vt:lpstr>Keskiaika Kulttuurin kukoistusta ja etnosentrismiä</vt:lpstr>
      <vt:lpstr>Keskiaika Kulttuurin kukoistusta ja etnosentrismiä</vt:lpstr>
      <vt:lpstr>Uuden ajan alku Isku islamilaiselle maailmalle</vt:lpstr>
      <vt:lpstr>Uuden ajan alku Osmanien uhka</vt:lpstr>
      <vt:lpstr>Imperialismin aika</vt:lpstr>
      <vt:lpstr>1900-luku Tulehtunut tilanne Lähi-idässä</vt:lpstr>
      <vt:lpstr>1900-luku Fundamentalismi</vt:lpstr>
      <vt:lpstr>2000-luku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19. Lähi-itä ja länsimaat  Tietoisku: Islamilaisen maailman ja länsimaiden kohtaamisia</dc:title>
  <dc:creator>Katrimaija Lehtinen-Itälä</dc:creator>
  <cp:lastModifiedBy>Katrimaija Lehtinen-Itälä</cp:lastModifiedBy>
  <cp:revision>4</cp:revision>
  <dcterms:modified xsi:type="dcterms:W3CDTF">2025-04-14T09:22:51Z</dcterms:modified>
</cp:coreProperties>
</file>