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6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4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6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4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9/23/2025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0412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D2FD795-8DF5-44F0-8664-4D8F626DD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7557" y="1838472"/>
            <a:ext cx="4554821" cy="2186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 err="1"/>
              <a:t>Tutkimusten</a:t>
            </a:r>
            <a:r>
              <a:rPr lang="en-US" sz="6000" dirty="0"/>
              <a:t> </a:t>
            </a:r>
            <a:r>
              <a:rPr lang="en-US" sz="6000" dirty="0" err="1"/>
              <a:t>arviointi</a:t>
            </a:r>
            <a:endParaRPr lang="en-US" sz="6000" dirty="0"/>
          </a:p>
        </p:txBody>
      </p:sp>
      <p:pic>
        <p:nvPicPr>
          <p:cNvPr id="8" name="Kuva 7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1448C69F-18BB-4065-A948-AFCC672F7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0" y="540000"/>
            <a:ext cx="5977953" cy="5768725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520" y="6398864"/>
            <a:ext cx="4537073" cy="3562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7200" lvl="1" algn="l"/>
            <a:r>
              <a:rPr lang="en-US" sz="1400" dirty="0"/>
              <a:t>Kuva: </a:t>
            </a:r>
            <a:r>
              <a:rPr lang="en-US" sz="1400" dirty="0" err="1"/>
              <a:t>Unsplash.com</a:t>
            </a:r>
            <a:r>
              <a:rPr lang="en-US" sz="1400" dirty="0"/>
              <a:t> / </a:t>
            </a:r>
            <a:r>
              <a:rPr lang="en-US" sz="1400" dirty="0" err="1"/>
              <a:t>Adeolu</a:t>
            </a:r>
            <a:r>
              <a:rPr lang="en-US" sz="1400" dirty="0"/>
              <a:t> </a:t>
            </a:r>
            <a:r>
              <a:rPr lang="en-US" sz="1400" dirty="0" err="1"/>
              <a:t>Eletu</a:t>
            </a:r>
            <a:endParaRPr lang="en-US" sz="1400" dirty="0"/>
          </a:p>
        </p:txBody>
      </p:sp>
      <p:pic>
        <p:nvPicPr>
          <p:cNvPr id="3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2D97523-18FE-45EC-AD16-B786B446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45" y="202802"/>
            <a:ext cx="1861424" cy="428937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976B796C-301C-4DBF-A9E7-1013EF572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829" y="6185906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32124-8BE0-4CD3-9E92-FAB8F5AB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602442"/>
            <a:ext cx="6076950" cy="868218"/>
          </a:xfrm>
        </p:spPr>
        <p:txBody>
          <a:bodyPr>
            <a:noAutofit/>
          </a:bodyPr>
          <a:lstStyle/>
          <a:p>
            <a:r>
              <a:rPr lang="fi-FI" sz="2800" b="1" dirty="0"/>
              <a:t>Arviointi on oleellinen osa tiedettä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65C76B-2807-46D3-8474-B0F3450B4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1564782"/>
            <a:ext cx="5772149" cy="51354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600" dirty="0"/>
              <a:t>Arviointia tutkimuksen aikana</a:t>
            </a:r>
          </a:p>
          <a:p>
            <a:pPr lvl="1"/>
            <a:r>
              <a:rPr lang="fi-FI" sz="2400" dirty="0"/>
              <a:t>Tutkija/tutkimusryhmä, muut saman alan asiantuntijat yhteistyössä</a:t>
            </a:r>
          </a:p>
          <a:p>
            <a:pPr marL="450000" lvl="1" indent="0">
              <a:buNone/>
            </a:pPr>
            <a:endParaRPr lang="fi-FI" sz="800" dirty="0"/>
          </a:p>
          <a:p>
            <a:pPr marL="0" indent="0">
              <a:buNone/>
            </a:pPr>
            <a:r>
              <a:rPr lang="fi-FI" sz="2600" dirty="0"/>
              <a:t>Vertaisarviointi ennen julkaisua</a:t>
            </a:r>
          </a:p>
          <a:p>
            <a:pPr lvl="1"/>
            <a:r>
              <a:rPr lang="fi-FI" sz="2400" dirty="0"/>
              <a:t>Vähintään kaksi kokenutta tutkijaa arvioi itsenäisesti uuden tutkimusraportin</a:t>
            </a:r>
          </a:p>
          <a:p>
            <a:pPr lvl="1"/>
            <a:r>
              <a:rPr lang="fi-FI" sz="2400" dirty="0"/>
              <a:t>Arvioinnin kohteena on koko tutkimusprosessi</a:t>
            </a:r>
          </a:p>
          <a:p>
            <a:endParaRPr lang="fi-FI" dirty="0"/>
          </a:p>
        </p:txBody>
      </p: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F30E2FB-02D7-4F4D-A371-4107999D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45" y="202802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99B37C1-0F26-4F24-8A3E-070D64400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245" y="6255558"/>
            <a:ext cx="1900834" cy="422596"/>
          </a:xfrm>
          <a:prstGeom prst="rect">
            <a:avLst/>
          </a:prstGeom>
        </p:spPr>
      </p:pic>
      <p:pic>
        <p:nvPicPr>
          <p:cNvPr id="12" name="Sisällön paikkamerkki 11" descr="Kuva, joka sisältää kohteen henkilö, seisominen, henkilöt&#10;&#10;Kuvaus luotu automaattisesti">
            <a:extLst>
              <a:ext uri="{FF2B5EF4-FFF2-40B4-BE49-F238E27FC236}">
                <a16:creationId xmlns:a16="http://schemas.microsoft.com/office/drawing/2014/main" id="{183A1849-2A97-461E-9170-328887BA8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64782"/>
            <a:ext cx="5656279" cy="4317858"/>
          </a:xfr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19549051-091C-4CD7-9D87-D87F86F1EB77}"/>
              </a:ext>
            </a:extLst>
          </p:cNvPr>
          <p:cNvSpPr txBox="1"/>
          <p:nvPr/>
        </p:nvSpPr>
        <p:spPr>
          <a:xfrm>
            <a:off x="6115050" y="5947781"/>
            <a:ext cx="607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lvl="1" algn="l"/>
            <a:r>
              <a:rPr lang="en-US" sz="1400" dirty="0"/>
              <a:t>Kuva: </a:t>
            </a:r>
            <a:r>
              <a:rPr lang="en-US" sz="1400" dirty="0" err="1"/>
              <a:t>Unsplash.com</a:t>
            </a:r>
            <a:r>
              <a:rPr lang="en-US" sz="1400" dirty="0"/>
              <a:t> / 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115255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C528B-B0F5-459E-B69B-8B86C9CD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0025"/>
            <a:ext cx="11090275" cy="837525"/>
          </a:xfrm>
        </p:spPr>
        <p:txBody>
          <a:bodyPr>
            <a:normAutofit/>
          </a:bodyPr>
          <a:lstStyle/>
          <a:p>
            <a:r>
              <a:rPr lang="fi-FI" sz="3600" b="1" dirty="0"/>
              <a:t>Määrällisen tutkimuksen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AF1B53-8D5B-4A96-B839-600F757A0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381125"/>
            <a:ext cx="5051175" cy="5276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b="1" dirty="0"/>
              <a:t>Validiteetti eli pätevyys</a:t>
            </a:r>
          </a:p>
          <a:p>
            <a:pPr marL="0" indent="0" algn="ctr">
              <a:buNone/>
            </a:pPr>
            <a:endParaRPr lang="fi-FI" sz="800" b="1" dirty="0"/>
          </a:p>
          <a:p>
            <a:r>
              <a:rPr lang="fi-FI" sz="2000" dirty="0"/>
              <a:t>Tutkiiko tutkimus sitä, mitä sen on tarkoitus tutkia?</a:t>
            </a:r>
          </a:p>
          <a:p>
            <a:r>
              <a:rPr lang="fi-FI" sz="2000" dirty="0"/>
              <a:t>Kuvaavatko tutkimuksen käsitteet tutkittavaa asiaa?</a:t>
            </a:r>
          </a:p>
          <a:p>
            <a:r>
              <a:rPr lang="fi-FI" sz="2000" dirty="0"/>
              <a:t>Onko tieto tuotettu pätevästi?</a:t>
            </a:r>
          </a:p>
          <a:p>
            <a:r>
              <a:rPr lang="fi-FI" sz="2000" dirty="0"/>
              <a:t>Onko tutkimus johdonmukainen?</a:t>
            </a:r>
          </a:p>
          <a:p>
            <a:r>
              <a:rPr lang="fi-FI" sz="2000" dirty="0"/>
              <a:t>Miten hyvin tutkimustulokset on siirrettävissä toiseen samankaltaiseen tilanteeseen?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313F70-F433-412A-8EC9-2EEAC74B4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1" y="1381125"/>
            <a:ext cx="5200649" cy="4933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b="1" dirty="0"/>
              <a:t>Reliabiliteetti eli toistettavuus</a:t>
            </a:r>
          </a:p>
          <a:p>
            <a:pPr marL="0" indent="0" algn="ctr">
              <a:buNone/>
            </a:pPr>
            <a:endParaRPr lang="fi-FI" sz="800" b="1" dirty="0"/>
          </a:p>
          <a:p>
            <a:r>
              <a:rPr lang="fi-FI" sz="2000" dirty="0"/>
              <a:t>Mittauksen tarkkuus ja luotettavuus</a:t>
            </a:r>
          </a:p>
          <a:p>
            <a:r>
              <a:rPr lang="fi-FI" sz="2000" dirty="0"/>
              <a:t>Saadaanko eri mittauskerroilla  samankaltaisia tuloksia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79EC051-F2B5-4F16-BBDF-DF6EFD586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40" y="3605857"/>
            <a:ext cx="5662650" cy="2569943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8C0D6A-0BBA-48D8-BEA6-BFBEEA1CB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45" y="202802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0A693C9-2915-4844-B7D6-46ABD9BF4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658" y="6179323"/>
            <a:ext cx="1861424" cy="4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1933B-5B2E-4444-B710-717A681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9" y="308234"/>
            <a:ext cx="6166495" cy="640609"/>
          </a:xfrm>
        </p:spPr>
        <p:txBody>
          <a:bodyPr>
            <a:normAutofit/>
          </a:bodyPr>
          <a:lstStyle/>
          <a:p>
            <a:r>
              <a:rPr lang="fi-FI" sz="3200" dirty="0"/>
              <a:t>Laadullisen tutkimuksen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2A2A06-9526-4409-B411-81DF3D7EC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819" y="1039530"/>
            <a:ext cx="6169416" cy="56506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000" b="1" dirty="0"/>
              <a:t>Siirrettävyys</a:t>
            </a:r>
          </a:p>
          <a:p>
            <a:pPr marL="269875" indent="-269875"/>
            <a:r>
              <a:rPr lang="fi-FI" sz="2000" dirty="0"/>
              <a:t>Miten hyvin tutkimustuloksia voidaan soveltaa muihin vastaaviin tutkimuksiin tai tilanteisiin?</a:t>
            </a:r>
          </a:p>
          <a:p>
            <a:pPr marL="0" indent="0">
              <a:buNone/>
            </a:pPr>
            <a:r>
              <a:rPr lang="fi-FI" sz="2000" b="1" dirty="0"/>
              <a:t>Totuudellisuus</a:t>
            </a:r>
          </a:p>
          <a:p>
            <a:pPr marL="269875" indent="-269875"/>
            <a:r>
              <a:rPr lang="fi-FI" sz="2000" dirty="0"/>
              <a:t>Kuinka hyvin johtopäätökset kuvaavat ilmiön todellista tilaa?</a:t>
            </a:r>
          </a:p>
          <a:p>
            <a:pPr marL="0" indent="0">
              <a:buNone/>
            </a:pPr>
            <a:r>
              <a:rPr lang="fi-FI" sz="2000" b="1" dirty="0"/>
              <a:t>Vahvistettavuus</a:t>
            </a:r>
          </a:p>
          <a:p>
            <a:pPr marL="269875" indent="-269875"/>
            <a:r>
              <a:rPr lang="fi-FI" sz="2000" dirty="0"/>
              <a:t>Tukevatko muut tutkimukset saatuja tuloksia?</a:t>
            </a:r>
          </a:p>
          <a:p>
            <a:pPr marL="0" indent="0">
              <a:buNone/>
            </a:pPr>
            <a:r>
              <a:rPr lang="fi-FI" sz="2000" b="1" dirty="0"/>
              <a:t>Uskottavuus</a:t>
            </a:r>
          </a:p>
          <a:p>
            <a:pPr marL="269875" indent="-269875"/>
            <a:r>
              <a:rPr lang="fi-FI" sz="2000" dirty="0"/>
              <a:t>Vakuuttuuko lukija tutkimuksen tulosten oikeudellisuudesta?</a:t>
            </a:r>
          </a:p>
          <a:p>
            <a:pPr marL="269875" indent="-269875"/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969762B4-339E-4847-BE93-7F75C91A1D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7398" y="590681"/>
            <a:ext cx="5633790" cy="5675314"/>
          </a:xfrm>
        </p:spPr>
      </p:pic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86E8095-1CBD-48A6-85DB-C5DE1EE0E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87" y="193413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B9DB384-40BD-4F0E-A6F2-2A27F08FF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354" y="6255557"/>
            <a:ext cx="1900834" cy="4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4A1156-C0F0-4BD1-8E34-5CA7AD4B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7" y="235166"/>
            <a:ext cx="11202668" cy="801154"/>
          </a:xfrm>
        </p:spPr>
        <p:txBody>
          <a:bodyPr>
            <a:normAutofit/>
          </a:bodyPr>
          <a:lstStyle/>
          <a:p>
            <a:r>
              <a:rPr lang="fi-FI" sz="3600" b="1" dirty="0"/>
              <a:t>Tutkimusten eettinen vastuullisuus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421D88-691D-426F-87DE-896B874C5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6" y="1249914"/>
            <a:ext cx="7696200" cy="5372919"/>
          </a:xfrm>
        </p:spPr>
        <p:txBody>
          <a:bodyPr>
            <a:normAutofit/>
          </a:bodyPr>
          <a:lstStyle/>
          <a:p>
            <a:r>
              <a:rPr lang="fi-FI" sz="2400" dirty="0"/>
              <a:t>Lääketieteellisiin tutkimuksiin tarvitaan viranomaisten antama lupa</a:t>
            </a:r>
          </a:p>
          <a:p>
            <a:endParaRPr lang="fi-FI" sz="800" dirty="0"/>
          </a:p>
          <a:p>
            <a:r>
              <a:rPr lang="fi-FI" sz="2400" dirty="0"/>
              <a:t>Ihmisiä ja koe-eläimiä ei saa turhaan tutkia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400" dirty="0"/>
              <a:t>Tutkimuksiin osallistuminen on aina vapaaehtoista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400" dirty="0"/>
              <a:t>Tutkimuksiin osallistuvien on saatava riittävästi tietoa tutkimuksen toteutustavoista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2400" dirty="0"/>
              <a:t>Tietosuoja, tutkittavien nimiä ei saa paljastaa</a:t>
            </a:r>
          </a:p>
          <a:p>
            <a:endParaRPr lang="fi-FI" sz="2000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0242150D-35D8-433A-A762-CC9A6ED97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7" y="1030709"/>
            <a:ext cx="4026098" cy="5000405"/>
          </a:xfr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904EC37-2C40-4F50-B536-BD09DCE04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00" y="233047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1EC77D2-FC46-4C52-A00C-618FDA642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598" y="6155627"/>
            <a:ext cx="1861420" cy="478651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AC31346F-7091-4F3C-927C-FEC2301E4B50}"/>
              </a:ext>
            </a:extLst>
          </p:cNvPr>
          <p:cNvSpPr txBox="1"/>
          <p:nvPr/>
        </p:nvSpPr>
        <p:spPr>
          <a:xfrm rot="5400000">
            <a:off x="8990113" y="443781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lvl="1" algn="l"/>
            <a:r>
              <a:rPr lang="en-US" sz="1400" dirty="0"/>
              <a:t>Kuva: </a:t>
            </a:r>
            <a:r>
              <a:rPr lang="en-US" sz="1400" dirty="0" err="1"/>
              <a:t>Unsplash.com</a:t>
            </a:r>
            <a:r>
              <a:rPr lang="en-US" sz="1400" dirty="0"/>
              <a:t> / 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358296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1670A-28B1-48E0-8D58-6F117A51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00" y="243600"/>
            <a:ext cx="11090275" cy="775575"/>
          </a:xfrm>
        </p:spPr>
        <p:txBody>
          <a:bodyPr>
            <a:normAutofit/>
          </a:bodyPr>
          <a:lstStyle/>
          <a:p>
            <a:r>
              <a:rPr lang="fi-FI" sz="4000" dirty="0"/>
              <a:t>Luotettavuutta heikentäviä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DA753E-F0B3-4528-B857-A0CDC8E68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299" y="1133475"/>
            <a:ext cx="6156075" cy="548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Kato</a:t>
            </a:r>
          </a:p>
          <a:p>
            <a:r>
              <a:rPr lang="fi-FI" sz="2000" dirty="0"/>
              <a:t>Osa tutkimukseen kutsutuista ei halua osallistua tai keskeyttää tutkimuksen</a:t>
            </a:r>
          </a:p>
          <a:p>
            <a:pPr marL="269875" indent="-269875"/>
            <a:r>
              <a:rPr lang="fi-FI" sz="2000" dirty="0"/>
              <a:t>Jos kato on suuri tai se ei ole satunnaista, tulos voi vääristyä</a:t>
            </a: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Harha</a:t>
            </a:r>
          </a:p>
          <a:p>
            <a:r>
              <a:rPr lang="fi-FI" sz="2000" dirty="0"/>
              <a:t>Tutkimusta tehtäessä syntynyt systemaattinen virhe</a:t>
            </a:r>
          </a:p>
          <a:p>
            <a:pPr marL="0" indent="0">
              <a:buNone/>
            </a:pPr>
            <a:r>
              <a:rPr lang="fi-FI" sz="2400" b="1" dirty="0"/>
              <a:t>Sekoittava tekijä</a:t>
            </a:r>
          </a:p>
          <a:p>
            <a:r>
              <a:rPr lang="fi-FI" sz="2000" dirty="0"/>
              <a:t>Tulokseen vaikuttaa jokin tekijä</a:t>
            </a:r>
            <a:r>
              <a:rPr lang="fi-FI" sz="2000"/>
              <a:t>, mitä </a:t>
            </a:r>
            <a:r>
              <a:rPr lang="fi-FI" sz="2000" dirty="0"/>
              <a:t>ei ole huomioitu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39E239C-7ED5-4EBA-BB81-F6C0331A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299" y="1133475"/>
            <a:ext cx="5362575" cy="5480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Sattuma</a:t>
            </a:r>
          </a:p>
          <a:p>
            <a:r>
              <a:rPr lang="fi-FI" sz="2400" dirty="0"/>
              <a:t>Sattuma vaikuttaa aina jollakin tavoin</a:t>
            </a:r>
          </a:p>
          <a:p>
            <a:r>
              <a:rPr lang="fi-FI" sz="2400" dirty="0"/>
              <a:t>Suuri otoskoko vähentää sattuman vaikutusta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BFDAB07-074B-427D-A166-BA1F72CC5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3895724"/>
            <a:ext cx="5200649" cy="282892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471C46D-1FC8-4D1A-A1C0-65A922C8B75E}"/>
              </a:ext>
            </a:extLst>
          </p:cNvPr>
          <p:cNvSpPr txBox="1"/>
          <p:nvPr/>
        </p:nvSpPr>
        <p:spPr>
          <a:xfrm rot="5400000">
            <a:off x="10163174" y="2553060"/>
            <a:ext cx="3581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lvl="1" algn="l"/>
            <a:r>
              <a:rPr lang="en-US" sz="1400" dirty="0"/>
              <a:t>Kuva: </a:t>
            </a:r>
            <a:r>
              <a:rPr lang="en-US" sz="1400" dirty="0" err="1"/>
              <a:t>Unsplash.com</a:t>
            </a:r>
            <a:r>
              <a:rPr lang="en-US" sz="1400"/>
              <a:t> / </a:t>
            </a:r>
            <a:r>
              <a:rPr lang="en-US" sz="1400" dirty="0"/>
              <a:t>Naser Tamimi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69217B1-32AD-437A-AB15-5CE039DA1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54" y="215693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BB6A6F7-C28C-42B5-850E-81A87099D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454" y="6232027"/>
            <a:ext cx="1861420" cy="4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88917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8C6869-C0E5-4619-A70F-E099F3A2A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E55CFB-A459-4AAF-88C1-C26E7F9563A8}">
  <ds:schemaRefs>
    <ds:schemaRef ds:uri="48e8df33-a090-4ce7-a58b-5234ff1e67e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2797A3-DBAF-4CDE-81C6-2DDB9D5E15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249</Words>
  <Application>Microsoft Office PowerPoint</Application>
  <PresentationFormat>Laajakuva</PresentationFormat>
  <Paragraphs>54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Bell MT</vt:lpstr>
      <vt:lpstr>GlowVTI</vt:lpstr>
      <vt:lpstr>Tutkimusten arviointi</vt:lpstr>
      <vt:lpstr>Arviointi on oleellinen osa tiedettä</vt:lpstr>
      <vt:lpstr>Määrällisen tutkimuksen arviointi</vt:lpstr>
      <vt:lpstr>Laadullisen tutkimuksen arviointi</vt:lpstr>
      <vt:lpstr>Tutkimusten eettinen vastuullisuus</vt:lpstr>
      <vt:lpstr>Luotettavuutta heikentäviä tekijöitä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49</cp:revision>
  <dcterms:created xsi:type="dcterms:W3CDTF">2021-10-14T13:44:28Z</dcterms:created>
  <dcterms:modified xsi:type="dcterms:W3CDTF">2025-09-23T05:52:43Z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