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7"/>
  </p:notesMasterIdLst>
  <p:sldIdLst>
    <p:sldId id="256" r:id="rId2"/>
    <p:sldId id="257" r:id="rId3"/>
    <p:sldId id="272" r:id="rId4"/>
    <p:sldId id="273" r:id="rId5"/>
    <p:sldId id="261" r:id="rId6"/>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iIUMBOF0Oz037Mhzv/YcdjG7l2A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lonen, Hilda M" initials="" lastIdx="2" clrIdx="0"/>
  <p:cmAuthor id="1" name="Karri Lehtinen" initials="" lastIdx="1" clrIdx="1"/>
  <p:cmAuthor id="2" name="Kimmo Päivärinta" initials=""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0" d="100"/>
          <a:sy n="30" d="100"/>
        </p:scale>
        <p:origin x="10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 Target="slides/slide4.xml"/><Relationship Id="rId23" Type="http://customschemas.google.com/relationships/presentationmetadata" Target="metadata"/><Relationship Id="rId28" Type="http://schemas.openxmlformats.org/officeDocument/2006/relationships/tableStyles" Target="tableStyles.xml"/><Relationship Id="rId4" Type="http://schemas.openxmlformats.org/officeDocument/2006/relationships/slide" Target="slides/slide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8188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047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7" name="Google Shape;97;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347221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rgbClr val="00A87E"/>
        </a:solidFill>
        <a:effectLst/>
      </p:bgPr>
    </p:bg>
    <p:spTree>
      <p:nvGrpSpPr>
        <p:cNvPr id="1" name="Shape 14"/>
        <p:cNvGrpSpPr/>
        <p:nvPr/>
      </p:nvGrpSpPr>
      <p:grpSpPr>
        <a:xfrm>
          <a:off x="0" y="0"/>
          <a:ext cx="0" cy="0"/>
          <a:chOff x="0" y="0"/>
          <a:chExt cx="0" cy="0"/>
        </a:xfrm>
      </p:grpSpPr>
      <p:sp>
        <p:nvSpPr>
          <p:cNvPr id="15" name="Google Shape;15;p7"/>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7"/>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7"/>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7"/>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19"/>
        <p:cNvGrpSpPr/>
        <p:nvPr/>
      </p:nvGrpSpPr>
      <p:grpSpPr>
        <a:xfrm>
          <a:off x="0" y="0"/>
          <a:ext cx="0" cy="0"/>
          <a:chOff x="0" y="0"/>
          <a:chExt cx="0" cy="0"/>
        </a:xfrm>
      </p:grpSpPr>
      <p:sp>
        <p:nvSpPr>
          <p:cNvPr id="20" name="Google Shape;20;p8"/>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8"/>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2" name="Google Shape;22;p8"/>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23" name="Google Shape;23;p8"/>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fi-FI"/>
              <a:t>Forum Historia 1</a:t>
            </a:r>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39"/>
        <p:cNvGrpSpPr/>
        <p:nvPr/>
      </p:nvGrpSpPr>
      <p:grpSpPr>
        <a:xfrm>
          <a:off x="0" y="0"/>
          <a:ext cx="0" cy="0"/>
          <a:chOff x="0" y="0"/>
          <a:chExt cx="0" cy="0"/>
        </a:xfrm>
      </p:grpSpPr>
      <p:sp>
        <p:nvSpPr>
          <p:cNvPr id="40" name="Google Shape;40;p11"/>
          <p:cNvSpPr>
            <a:spLocks noGrp="1"/>
          </p:cNvSpPr>
          <p:nvPr>
            <p:ph type="pic" idx="2"/>
          </p:nvPr>
        </p:nvSpPr>
        <p:spPr>
          <a:xfrm>
            <a:off x="1" y="0"/>
            <a:ext cx="10923814" cy="137160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41" name="Google Shape;41;p11"/>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1"/>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43" name="Google Shape;43;p11"/>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4" name="Google Shape;44;p11"/>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5" name="Google Shape;45;p1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fi-FI"/>
              <a:t>Forum Historia 1</a:t>
            </a:r>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7_Image Half Full">
  <p:cSld name="17_Image Half Full">
    <p:spTree>
      <p:nvGrpSpPr>
        <p:cNvPr id="1" name="Shape 46"/>
        <p:cNvGrpSpPr/>
        <p:nvPr/>
      </p:nvGrpSpPr>
      <p:grpSpPr>
        <a:xfrm>
          <a:off x="0" y="0"/>
          <a:ext cx="0" cy="0"/>
          <a:chOff x="0" y="0"/>
          <a:chExt cx="0" cy="0"/>
        </a:xfrm>
      </p:grpSpPr>
      <p:sp>
        <p:nvSpPr>
          <p:cNvPr id="47" name="Google Shape;47;p12"/>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12"/>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49" name="Google Shape;49;p12"/>
          <p:cNvSpPr txBox="1">
            <a:spLocks noGrp="1"/>
          </p:cNvSpPr>
          <p:nvPr>
            <p:ph type="body" idx="1"/>
          </p:nvPr>
        </p:nvSpPr>
        <p:spPr>
          <a:xfrm>
            <a:off x="803274" y="78814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0" name="Google Shape;50;p12"/>
          <p:cNvSpPr>
            <a:spLocks noGrp="1"/>
          </p:cNvSpPr>
          <p:nvPr>
            <p:ph type="pic" idx="2"/>
          </p:nvPr>
        </p:nvSpPr>
        <p:spPr>
          <a:xfrm>
            <a:off x="803726" y="2680426"/>
            <a:ext cx="6867074"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51" name="Google Shape;51;p12"/>
          <p:cNvSpPr txBox="1">
            <a:spLocks noGrp="1"/>
          </p:cNvSpPr>
          <p:nvPr>
            <p:ph type="body" idx="3"/>
          </p:nvPr>
        </p:nvSpPr>
        <p:spPr>
          <a:xfrm>
            <a:off x="8778874"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2" name="Google Shape;52;p12"/>
          <p:cNvSpPr>
            <a:spLocks noGrp="1"/>
          </p:cNvSpPr>
          <p:nvPr>
            <p:ph type="pic" idx="4"/>
          </p:nvPr>
        </p:nvSpPr>
        <p:spPr>
          <a:xfrm>
            <a:off x="8779326" y="2705826"/>
            <a:ext cx="6867074"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53" name="Google Shape;53;p12"/>
          <p:cNvSpPr txBox="1">
            <a:spLocks noGrp="1"/>
          </p:cNvSpPr>
          <p:nvPr>
            <p:ph type="body" idx="5"/>
          </p:nvPr>
        </p:nvSpPr>
        <p:spPr>
          <a:xfrm>
            <a:off x="16754473"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4" name="Google Shape;54;p12"/>
          <p:cNvSpPr>
            <a:spLocks noGrp="1"/>
          </p:cNvSpPr>
          <p:nvPr>
            <p:ph type="pic" idx="6"/>
          </p:nvPr>
        </p:nvSpPr>
        <p:spPr>
          <a:xfrm>
            <a:off x="16754927" y="2705826"/>
            <a:ext cx="6867074"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55" name="Google Shape;55;p12"/>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12"/>
          <p:cNvSpPr txBox="1">
            <a:spLocks noGrp="1"/>
          </p:cNvSpPr>
          <p:nvPr>
            <p:ph type="ftr" idx="11"/>
          </p:nvPr>
        </p:nvSpPr>
        <p:spPr>
          <a:xfrm>
            <a:off x="832756" y="12293264"/>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fi-FI"/>
              <a:t>Forum Historia 1</a:t>
            </a:r>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13"/>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3"/>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13"/>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13"/>
          <p:cNvSpPr>
            <a:spLocks noGrp="1"/>
          </p:cNvSpPr>
          <p:nvPr>
            <p:ph type="pic" idx="2"/>
          </p:nvPr>
        </p:nvSpPr>
        <p:spPr>
          <a:xfrm>
            <a:off x="827319"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2" name="Google Shape;62;p13"/>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13"/>
          <p:cNvSpPr>
            <a:spLocks noGrp="1"/>
          </p:cNvSpPr>
          <p:nvPr>
            <p:ph type="pic" idx="4"/>
          </p:nvPr>
        </p:nvSpPr>
        <p:spPr>
          <a:xfrm>
            <a:off x="6652493"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4" name="Google Shape;64;p13"/>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13"/>
          <p:cNvSpPr>
            <a:spLocks noGrp="1"/>
          </p:cNvSpPr>
          <p:nvPr>
            <p:ph type="pic" idx="6"/>
          </p:nvPr>
        </p:nvSpPr>
        <p:spPr>
          <a:xfrm>
            <a:off x="12512179"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6" name="Google Shape;66;p13"/>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13"/>
          <p:cNvSpPr>
            <a:spLocks noGrp="1"/>
          </p:cNvSpPr>
          <p:nvPr>
            <p:ph type="pic" idx="8"/>
          </p:nvPr>
        </p:nvSpPr>
        <p:spPr>
          <a:xfrm>
            <a:off x="18390823"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8" name="Google Shape;68;p13"/>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13"/>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fi-FI"/>
              <a:t>Forum Historia 1</a:t>
            </a:r>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4"/>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14"/>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14"/>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14"/>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14"/>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14"/>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14"/>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14"/>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14"/>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fi-FI"/>
              <a:t>Forum Historia 1</a:t>
            </a:r>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r>
              <a:rPr lang="fi-FI"/>
              <a:t>Forum Historia 1</a:t>
            </a:r>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Lst>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A87E"/>
        </a:solidFill>
        <a:effectLst/>
      </p:bgPr>
    </p:bg>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xfrm>
            <a:off x="1676400" y="5766898"/>
            <a:ext cx="21031199" cy="290161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9600"/>
              <a:buFont typeface="Calibri"/>
              <a:buNone/>
            </a:pPr>
            <a:r>
              <a:rPr lang="fi-FI" dirty="0"/>
              <a:t>6. Rooman valtakunta</a:t>
            </a:r>
            <a:endParaRPr dirty="0"/>
          </a:p>
        </p:txBody>
      </p:sp>
      <p:sp>
        <p:nvSpPr>
          <p:cNvPr id="86" name="Google Shape;86;p1"/>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dirty="0"/>
              <a:t>Forum Historia</a:t>
            </a:r>
            <a:endParaRPr dirty="0"/>
          </a:p>
        </p:txBody>
      </p:sp>
      <p:sp>
        <p:nvSpPr>
          <p:cNvPr id="87" name="Google Shape;87;p1"/>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1</a:t>
            </a:r>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1676400" y="5532437"/>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8800"/>
              <a:buFont typeface="Calibri"/>
              <a:buNone/>
            </a:pPr>
            <a:r>
              <a:rPr lang="fi-FI" dirty="0">
                <a:solidFill>
                  <a:schemeClr val="dk1"/>
                </a:solidFill>
                <a:latin typeface="Calibri" panose="020F0502020204030204" pitchFamily="34" charset="0"/>
                <a:cs typeface="Calibri" panose="020F0502020204030204" pitchFamily="34" charset="0"/>
              </a:rPr>
              <a:t>Tietoisku: </a:t>
            </a:r>
            <a:br>
              <a:rPr lang="fi-FI" dirty="0">
                <a:solidFill>
                  <a:schemeClr val="dk1"/>
                </a:solidFill>
                <a:latin typeface="Calibri" panose="020F0502020204030204" pitchFamily="34" charset="0"/>
                <a:cs typeface="Calibri" panose="020F0502020204030204" pitchFamily="34" charset="0"/>
              </a:rPr>
            </a:br>
            <a:r>
              <a:rPr lang="fi-FI" dirty="0">
                <a:solidFill>
                  <a:schemeClr val="dk1"/>
                </a:solidFill>
                <a:latin typeface="Calibri" panose="020F0502020204030204" pitchFamily="34" charset="0"/>
                <a:cs typeface="Calibri" panose="020F0502020204030204" pitchFamily="34" charset="0"/>
              </a:rPr>
              <a:t>Miksi Roomasta tuli suurvalta?</a:t>
            </a:r>
          </a:p>
        </p:txBody>
      </p:sp>
      <p:sp>
        <p:nvSpPr>
          <p:cNvPr id="94" name="Google Shape;94;p2"/>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a:t>Forum Historia 1</a:t>
            </a:r>
            <a:endParaRPr lang="fi-FI" dirty="0"/>
          </a:p>
        </p:txBody>
      </p:sp>
      <p:sp>
        <p:nvSpPr>
          <p:cNvPr id="2" name="Dian numeron paikkamerkki 1">
            <a:extLst>
              <a:ext uri="{FF2B5EF4-FFF2-40B4-BE49-F238E27FC236}">
                <a16:creationId xmlns:a16="http://schemas.microsoft.com/office/drawing/2014/main" id="{5EAFCAE0-48E7-46A7-A648-6CC5CFD38E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i-FI" smtClean="0"/>
              <a:t>2</a:t>
            </a:fld>
            <a:endParaRPr lang="fi-FI"/>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8800"/>
              <a:buFont typeface="Calibri"/>
              <a:buNone/>
            </a:pPr>
            <a:r>
              <a:rPr lang="fi-FI" dirty="0">
                <a:solidFill>
                  <a:schemeClr val="tx1"/>
                </a:solidFill>
              </a:rPr>
              <a:t>Miksi Roomasta tuli suurvalta?</a:t>
            </a:r>
          </a:p>
        </p:txBody>
      </p:sp>
      <p:sp>
        <p:nvSpPr>
          <p:cNvPr id="101" name="Google Shape;101;p3"/>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02" name="Google Shape;102;p3"/>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a:t>Forum Historia 1</a:t>
            </a:r>
            <a:endParaRPr/>
          </a:p>
        </p:txBody>
      </p:sp>
      <p:sp>
        <p:nvSpPr>
          <p:cNvPr id="3" name="Tekstin paikkamerkki 2">
            <a:extLst>
              <a:ext uri="{FF2B5EF4-FFF2-40B4-BE49-F238E27FC236}">
                <a16:creationId xmlns:a16="http://schemas.microsoft.com/office/drawing/2014/main" id="{81B55755-DC3E-421A-8D6E-6DA4406181CF}"/>
              </a:ext>
            </a:extLst>
          </p:cNvPr>
          <p:cNvSpPr>
            <a:spLocks noGrp="1"/>
          </p:cNvSpPr>
          <p:nvPr>
            <p:ph type="body" idx="1"/>
          </p:nvPr>
        </p:nvSpPr>
        <p:spPr>
          <a:xfrm>
            <a:off x="1676401" y="3152318"/>
            <a:ext cx="19537679" cy="6387921"/>
          </a:xfrm>
        </p:spPr>
        <p:txBody>
          <a:bodyPr>
            <a:noAutofit/>
          </a:bodyPr>
          <a:lstStyle/>
          <a:p>
            <a:pPr marL="857250" lvl="0" indent="-857250" algn="l" rtl="0">
              <a:lnSpc>
                <a:spcPct val="90000"/>
              </a:lnSpc>
              <a:spcAft>
                <a:spcPts val="0"/>
              </a:spcAft>
              <a:buClr>
                <a:schemeClr val="dk1"/>
              </a:buClr>
              <a:buSzPts val="6000"/>
              <a:buFont typeface="Arial" panose="020B0604020202020204" pitchFamily="34" charset="0"/>
              <a:buChar char="•"/>
            </a:pPr>
            <a:r>
              <a:rPr lang="fi-FI" dirty="0"/>
              <a:t>tehokas armeija ja kurinalaiset legioonat</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hyvät sotapäälliköt</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toimiva talous</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yhteinen raha koko Rooman alueella</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Rooman keskeinen sijainti Välimerellä</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hyvät liikenneyhteydet</a:t>
            </a:r>
          </a:p>
        </p:txBody>
      </p:sp>
    </p:spTree>
    <p:extLst>
      <p:ext uri="{BB962C8B-B14F-4D97-AF65-F5344CB8AC3E}">
        <p14:creationId xmlns:p14="http://schemas.microsoft.com/office/powerpoint/2010/main" val="3803223587"/>
      </p:ext>
    </p:extLst>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8800"/>
              <a:buFont typeface="Calibri"/>
              <a:buNone/>
            </a:pPr>
            <a:r>
              <a:rPr lang="fi-FI" dirty="0">
                <a:solidFill>
                  <a:schemeClr val="tx1"/>
                </a:solidFill>
              </a:rPr>
              <a:t>Miksi Roomasta tuli suurvalta?</a:t>
            </a:r>
          </a:p>
        </p:txBody>
      </p:sp>
      <p:sp>
        <p:nvSpPr>
          <p:cNvPr id="101" name="Google Shape;101;p3"/>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02" name="Google Shape;102;p3"/>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a:t>Forum Historia 1</a:t>
            </a:r>
            <a:endParaRPr/>
          </a:p>
        </p:txBody>
      </p:sp>
      <p:sp>
        <p:nvSpPr>
          <p:cNvPr id="3" name="Tekstin paikkamerkki 2">
            <a:extLst>
              <a:ext uri="{FF2B5EF4-FFF2-40B4-BE49-F238E27FC236}">
                <a16:creationId xmlns:a16="http://schemas.microsoft.com/office/drawing/2014/main" id="{81B55755-DC3E-421A-8D6E-6DA4406181CF}"/>
              </a:ext>
            </a:extLst>
          </p:cNvPr>
          <p:cNvSpPr>
            <a:spLocks noGrp="1"/>
          </p:cNvSpPr>
          <p:nvPr>
            <p:ph type="body" idx="1"/>
          </p:nvPr>
        </p:nvSpPr>
        <p:spPr>
          <a:xfrm>
            <a:off x="1676401" y="3152318"/>
            <a:ext cx="19537679" cy="6387921"/>
          </a:xfrm>
        </p:spPr>
        <p:txBody>
          <a:bodyPr>
            <a:noAutofit/>
          </a:bodyPr>
          <a:lstStyle/>
          <a:p>
            <a:pPr marL="857250" lvl="0" indent="-857250" algn="l" rtl="0">
              <a:lnSpc>
                <a:spcPct val="90000"/>
              </a:lnSpc>
              <a:spcAft>
                <a:spcPts val="0"/>
              </a:spcAft>
              <a:buClr>
                <a:schemeClr val="dk1"/>
              </a:buClr>
              <a:buSzPts val="6000"/>
              <a:buFont typeface="Arial" panose="020B0604020202020204" pitchFamily="34" charset="0"/>
              <a:buChar char="•"/>
            </a:pPr>
            <a:r>
              <a:rPr lang="fi-FI" dirty="0"/>
              <a:t>valloitettujen alueiden tehokas valvonta</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rajaseuduille perustettiin provinsseja eli alusmaita, jotka maksoivat veroa Roomaan</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valloitetuilta alueilta saatiin myös työvoimaa</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Rooma keräsi verot ja määräsi ulkopolitiikan, mutta ei puuttunut valloitettujen alueiden paikallishallintoon</a:t>
            </a:r>
          </a:p>
          <a:p>
            <a:pPr marL="857250" lvl="0" indent="-857250" algn="l" rtl="0">
              <a:lnSpc>
                <a:spcPct val="90000"/>
              </a:lnSpc>
              <a:spcAft>
                <a:spcPts val="0"/>
              </a:spcAft>
              <a:buClr>
                <a:schemeClr val="dk1"/>
              </a:buClr>
              <a:buSzPts val="6000"/>
              <a:buFont typeface="Arial" panose="020B0604020202020204" pitchFamily="34" charset="0"/>
              <a:buChar char="•"/>
            </a:pPr>
            <a:r>
              <a:rPr lang="fi-FI" dirty="0"/>
              <a:t>Rooman rakentamat tiet sotilaiden käyttöön</a:t>
            </a:r>
          </a:p>
        </p:txBody>
      </p:sp>
    </p:spTree>
    <p:extLst>
      <p:ext uri="{BB962C8B-B14F-4D97-AF65-F5344CB8AC3E}">
        <p14:creationId xmlns:p14="http://schemas.microsoft.com/office/powerpoint/2010/main" val="4279722969"/>
      </p:ext>
    </p:extLst>
  </p:cSld>
  <p:clrMapOvr>
    <a:masterClrMapping/>
  </p:clrMapOvr>
  <mc:AlternateContent xmlns:mc="http://schemas.openxmlformats.org/markup-compatibility/2006">
    <mc:Choice xmlns:p14="http://schemas.microsoft.com/office/powerpoint/2010/main" Requires="p14">
      <p:transition spd="slow" p14:dur="20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1" name="Google Shape;101;p3"/>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02" name="Google Shape;102;p3"/>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a:t>Forum Historia 1</a:t>
            </a:r>
            <a:endParaRPr/>
          </a:p>
        </p:txBody>
      </p:sp>
      <p:sp>
        <p:nvSpPr>
          <p:cNvPr id="3" name="Tekstin paikkamerkki 2">
            <a:extLst>
              <a:ext uri="{FF2B5EF4-FFF2-40B4-BE49-F238E27FC236}">
                <a16:creationId xmlns:a16="http://schemas.microsoft.com/office/drawing/2014/main" id="{81B55755-DC3E-421A-8D6E-6DA4406181CF}"/>
              </a:ext>
            </a:extLst>
          </p:cNvPr>
          <p:cNvSpPr>
            <a:spLocks noGrp="1"/>
          </p:cNvSpPr>
          <p:nvPr>
            <p:ph type="body" idx="1"/>
          </p:nvPr>
        </p:nvSpPr>
        <p:spPr>
          <a:xfrm>
            <a:off x="1621944" y="2578271"/>
            <a:ext cx="21238056" cy="6182018"/>
          </a:xfrm>
        </p:spPr>
        <p:txBody>
          <a:bodyPr>
            <a:noAutofit/>
          </a:bodyPr>
          <a:lstStyle/>
          <a:p>
            <a:pPr marL="0" lvl="0" indent="0" algn="l" rtl="0">
              <a:lnSpc>
                <a:spcPct val="90000"/>
              </a:lnSpc>
              <a:spcAft>
                <a:spcPts val="0"/>
              </a:spcAft>
              <a:buClr>
                <a:schemeClr val="dk1"/>
              </a:buClr>
              <a:buSzPts val="6000"/>
            </a:pPr>
            <a:r>
              <a:rPr lang="fi-FI" i="1" dirty="0">
                <a:solidFill>
                  <a:schemeClr val="tx1"/>
                </a:solidFill>
              </a:rPr>
              <a:t>Jos ylipäänsä jonkin kansan tulee saada pyhittää oma syntyperänsä ja johtaa se jumalista, niin Rooman kansan. Onhan sen sotainen kunnia niin suuri, että kun se pitää perustajansa isänä ja omana kantaisäntänään nimenomaan Marsia, kaikki kansat mukautuvat tähän yhtä nöyrästi kuin Rooman ylivaltaankin.</a:t>
            </a:r>
            <a:br>
              <a:rPr lang="fi-FI" sz="3400" i="1" dirty="0">
                <a:solidFill>
                  <a:schemeClr val="tx1"/>
                </a:solidFill>
              </a:rPr>
            </a:br>
            <a:endParaRPr lang="fi-FI" sz="3400" i="1" dirty="0">
              <a:solidFill>
                <a:schemeClr val="tx1"/>
              </a:solidFill>
            </a:endParaRPr>
          </a:p>
          <a:p>
            <a:pPr marL="0" lvl="0" indent="0" algn="l" rtl="0">
              <a:lnSpc>
                <a:spcPct val="90000"/>
              </a:lnSpc>
              <a:spcAft>
                <a:spcPts val="0"/>
              </a:spcAft>
              <a:buClr>
                <a:schemeClr val="dk1"/>
              </a:buClr>
              <a:buSzPts val="6000"/>
            </a:pPr>
            <a:r>
              <a:rPr lang="fi-FI" sz="3400" dirty="0">
                <a:solidFill>
                  <a:schemeClr val="tx1"/>
                </a:solidFill>
              </a:rPr>
              <a:t>			Lähde: Rooman vallan aikainen historioitsija </a:t>
            </a:r>
            <a:r>
              <a:rPr lang="fi-FI" sz="3400" dirty="0" err="1">
                <a:solidFill>
                  <a:schemeClr val="tx1"/>
                </a:solidFill>
              </a:rPr>
              <a:t>Livius</a:t>
            </a:r>
            <a:r>
              <a:rPr lang="fi-FI" sz="3400" dirty="0">
                <a:solidFill>
                  <a:schemeClr val="tx1"/>
                </a:solidFill>
              </a:rPr>
              <a:t> (59 eaa. – 17 jaa.) </a:t>
            </a:r>
            <a:r>
              <a:rPr lang="fi-FI" sz="3400" i="1" dirty="0">
                <a:solidFill>
                  <a:schemeClr val="tx1"/>
                </a:solidFill>
              </a:rPr>
              <a:t>Historia</a:t>
            </a:r>
            <a:r>
              <a:rPr lang="fi-FI" sz="3400" dirty="0">
                <a:solidFill>
                  <a:schemeClr val="tx1"/>
                </a:solidFill>
              </a:rPr>
              <a:t>-teoksensa esipuheessa.</a:t>
            </a:r>
          </a:p>
        </p:txBody>
      </p:sp>
    </p:spTree>
    <p:extLst>
      <p:ext uri="{BB962C8B-B14F-4D97-AF65-F5344CB8AC3E}">
        <p14:creationId xmlns:p14="http://schemas.microsoft.com/office/powerpoint/2010/main" val="2066033842"/>
      </p:ext>
    </p:extLst>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167</Words>
  <Application>Microsoft Office PowerPoint</Application>
  <PresentationFormat>Mukautettu</PresentationFormat>
  <Paragraphs>27</Paragraphs>
  <Slides>5</Slides>
  <Notes>5</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5</vt:i4>
      </vt:variant>
    </vt:vector>
  </HeadingPairs>
  <TitlesOfParts>
    <vt:vector size="8" baseType="lpstr">
      <vt:lpstr>Arial</vt:lpstr>
      <vt:lpstr>Calibri</vt:lpstr>
      <vt:lpstr>Office-teema</vt:lpstr>
      <vt:lpstr>6. Rooman valtakunta</vt:lpstr>
      <vt:lpstr>Tietoisku:  Miksi Roomasta tuli suurvalta?</vt:lpstr>
      <vt:lpstr>Miksi Roomasta tuli suurvalta?</vt:lpstr>
      <vt:lpstr>Miksi Roomasta tuli suurvalta?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Keräilijöiden ja metsästäjien elämäntapa</dc:title>
  <dc:creator>karri</dc:creator>
  <cp:lastModifiedBy>karri</cp:lastModifiedBy>
  <cp:revision>22</cp:revision>
  <dcterms:created xsi:type="dcterms:W3CDTF">2020-11-30T15:53:58Z</dcterms:created>
  <dcterms:modified xsi:type="dcterms:W3CDTF">2021-03-30T08:49:10Z</dcterms:modified>
</cp:coreProperties>
</file>