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9144000" cy="6858000" type="screen4x3"/>
  <p:notesSz cx="6735763" cy="98663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40CCCB-0FD7-4BF9-933D-413E573A14FB}" type="datetimeFigureOut">
              <a:rPr lang="fi-FI" smtClean="0"/>
              <a:t>19.11.2015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5A0668-EFDD-4F21-B7D9-3AC4C87F8E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7722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5A0668-EFDD-4F21-B7D9-3AC4C87F8E79}" type="slidenum">
              <a:rPr lang="fi-FI" smtClean="0"/>
              <a:t>1</a:t>
            </a:fld>
            <a:endParaRPr lang="fi-F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3D69A-587B-479F-9049-0CFC6C73DD8B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CD170-798B-4275-8EB3-33322708621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3D69A-587B-479F-9049-0CFC6C73DD8B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CD170-798B-4275-8EB3-33322708621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3D69A-587B-479F-9049-0CFC6C73DD8B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CD170-798B-4275-8EB3-33322708621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3D69A-587B-479F-9049-0CFC6C73DD8B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CD170-798B-4275-8EB3-33322708621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3D69A-587B-479F-9049-0CFC6C73DD8B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CD170-798B-4275-8EB3-33322708621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3D69A-587B-479F-9049-0CFC6C73DD8B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CD170-798B-4275-8EB3-33322708621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3D69A-587B-479F-9049-0CFC6C73DD8B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CD170-798B-4275-8EB3-33322708621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3D69A-587B-479F-9049-0CFC6C73DD8B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CD170-798B-4275-8EB3-33322708621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3D69A-587B-479F-9049-0CFC6C73DD8B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CD170-798B-4275-8EB3-33322708621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3D69A-587B-479F-9049-0CFC6C73DD8B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CD170-798B-4275-8EB3-33322708621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3D69A-587B-479F-9049-0CFC6C73DD8B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CD170-798B-4275-8EB3-33322708621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83D69A-587B-479F-9049-0CFC6C73DD8B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7CD170-798B-4275-8EB3-333227086211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ikehys 5"/>
          <p:cNvSpPr txBox="1"/>
          <p:nvPr/>
        </p:nvSpPr>
        <p:spPr>
          <a:xfrm>
            <a:off x="467544" y="764704"/>
            <a:ext cx="8064895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 dirty="0" smtClean="0"/>
              <a:t>Tieto-, neuvonta- ja ohjauspalvelut elinikäi</a:t>
            </a:r>
            <a:r>
              <a:rPr lang="fi-FI" sz="1200" b="1" dirty="0" smtClean="0">
                <a:solidFill>
                  <a:srgbClr val="7030A0"/>
                </a:solidFill>
              </a:rPr>
              <a:t>s</a:t>
            </a:r>
            <a:r>
              <a:rPr lang="fi-FI" sz="1200" b="1" dirty="0" smtClean="0"/>
              <a:t>en oppimisen ja urasuunnittelun tukena  -  elinikäinen ohjaus </a:t>
            </a:r>
          </a:p>
          <a:p>
            <a:endParaRPr lang="fi-FI" sz="1200" b="1" dirty="0" smtClean="0"/>
          </a:p>
          <a:p>
            <a:pPr>
              <a:buFont typeface="Arial" charset="0"/>
              <a:buChar char="•"/>
            </a:pPr>
            <a:r>
              <a:rPr lang="fi-FI" sz="1200" b="1" dirty="0" smtClean="0"/>
              <a:t> </a:t>
            </a:r>
            <a:r>
              <a:rPr lang="fi-FI" sz="1200" dirty="0" smtClean="0"/>
              <a:t>Työelämän, alojen ja ammattien jatkuva muutos haastaa kansalaiset jatkuvaan oppimiseen, jatkuvaan oman  ammatillisen uran suunnitteluun sekä joustavien oppimisen ja työn polkujen rakentamiseen</a:t>
            </a:r>
          </a:p>
          <a:p>
            <a:endParaRPr lang="fi-FI" sz="1200" dirty="0" smtClean="0"/>
          </a:p>
          <a:p>
            <a:pPr>
              <a:buFont typeface="Arial" charset="0"/>
              <a:buChar char="•"/>
            </a:pPr>
            <a:r>
              <a:rPr lang="fi-FI" sz="1200" dirty="0" smtClean="0"/>
              <a:t> Elinikäiseen oppimiseen liittyvällä ohjauksella – elinikäisellä ohjauksella – tarkoitetaan toimia, joiden avulla kaikenikäiset kansalaiset voivat </a:t>
            </a:r>
          </a:p>
          <a:p>
            <a:pPr lvl="1">
              <a:buFont typeface="Arial" charset="0"/>
              <a:buChar char="•"/>
            </a:pPr>
            <a:r>
              <a:rPr lang="fi-FI" sz="1200" dirty="0" smtClean="0"/>
              <a:t> määritellä valmiutensa, taitonsa ja kiinnostuksensa eri elämänvaiheissa</a:t>
            </a:r>
          </a:p>
          <a:p>
            <a:pPr lvl="1">
              <a:buFont typeface="Arial" charset="0"/>
              <a:buChar char="•"/>
            </a:pPr>
            <a:r>
              <a:rPr lang="fi-FI" sz="1200" dirty="0" smtClean="0"/>
              <a:t> tehdä koulutukseen ja ammattiin liittyviä päätöksiä </a:t>
            </a:r>
          </a:p>
          <a:p>
            <a:pPr lvl="1">
              <a:buFont typeface="Arial" charset="0"/>
              <a:buChar char="•"/>
            </a:pPr>
            <a:r>
              <a:rPr lang="fi-FI" sz="1200" dirty="0" smtClean="0"/>
              <a:t> hallita yksilöllistä suunnitelmaa oppimisessa, työssä ja muussa toiminnassa, jossa valmiuksia ja taitoja opitaan ja käytetään</a:t>
            </a:r>
          </a:p>
          <a:p>
            <a:pPr lvl="1"/>
            <a:endParaRPr lang="fi-FI" sz="1200" dirty="0" smtClean="0"/>
          </a:p>
          <a:p>
            <a:pPr lvl="1"/>
            <a:r>
              <a:rPr lang="fi-FI" sz="1200" dirty="0" smtClean="0"/>
              <a:t>Ohjauspalveluja tuotetaan eri toimintaympäristöissä: koulutuksessa, työ- ja elinkeino-</a:t>
            </a:r>
          </a:p>
          <a:p>
            <a:pPr lvl="1"/>
            <a:r>
              <a:rPr lang="fi-FI" sz="1200" dirty="0" smtClean="0"/>
              <a:t>hallinnossa, työpaikoilla, järjestöissä ja yksityisesti.  </a:t>
            </a:r>
          </a:p>
          <a:p>
            <a:pPr lvl="1"/>
            <a:r>
              <a:rPr lang="fi-FI" sz="1200" dirty="0" smtClean="0"/>
              <a:t>(Euroopan unionin neuvosto 2004)</a:t>
            </a:r>
          </a:p>
          <a:p>
            <a:r>
              <a:rPr lang="fi-FI" dirty="0" smtClean="0"/>
              <a:t> </a:t>
            </a:r>
            <a:endParaRPr lang="fi-FI" sz="1200" dirty="0" smtClean="0"/>
          </a:p>
          <a:p>
            <a:pPr>
              <a:buFont typeface="Arial" charset="0"/>
              <a:buChar char="•"/>
            </a:pPr>
            <a:r>
              <a:rPr lang="fi-FI" sz="1200" dirty="0" smtClean="0"/>
              <a:t> Suomessa on toimiva tieto-, neuvonta- ja ohjauspalvelujen kokonaisuus,  joka perustuu  koulujen</a:t>
            </a:r>
          </a:p>
          <a:p>
            <a:r>
              <a:rPr lang="fi-FI" sz="1200" dirty="0" smtClean="0"/>
              <a:t> ja oppilaitosten opinto- ja uraohjaukseen,  työ- ja elinkeinopalveluiden  uraohjaustoimintaan, </a:t>
            </a:r>
          </a:p>
          <a:p>
            <a:r>
              <a:rPr lang="fi-FI" sz="1200" dirty="0" smtClean="0"/>
              <a:t> työpajojen ja etsivän  nuorisotyön ohjaukseen sekä työpaikkojen ja työmarkkinoilla  </a:t>
            </a:r>
          </a:p>
          <a:p>
            <a:r>
              <a:rPr lang="fi-FI" sz="1200" dirty="0" smtClean="0"/>
              <a:t> toimivien järjestöjen toimintaan</a:t>
            </a:r>
          </a:p>
          <a:p>
            <a:endParaRPr lang="fi-FI" sz="1200" dirty="0" smtClean="0"/>
          </a:p>
          <a:p>
            <a:pPr>
              <a:buFont typeface="Arial" charset="0"/>
              <a:buChar char="•"/>
            </a:pPr>
            <a:r>
              <a:rPr lang="fi-FI" sz="1200" dirty="0" smtClean="0"/>
              <a:t> Elämän eri vaiheissa ja tilanteissa tarjottavilla tieto-, neuvonta- ja ohjauspalveluilla  tuetaan</a:t>
            </a:r>
          </a:p>
          <a:p>
            <a:pPr lvl="1">
              <a:buFont typeface="Arial" pitchFamily="34" charset="0"/>
              <a:buChar char="•"/>
            </a:pPr>
            <a:r>
              <a:rPr lang="fi-FI" sz="1200" dirty="0" smtClean="0"/>
              <a:t> ihmisten urasuunnittelutaitojen kehittymistä</a:t>
            </a:r>
          </a:p>
          <a:p>
            <a:pPr lvl="1">
              <a:buFont typeface="Arial" pitchFamily="34" charset="0"/>
              <a:buChar char="•"/>
            </a:pPr>
            <a:r>
              <a:rPr lang="fi-FI" sz="1200" dirty="0" smtClean="0"/>
              <a:t> osuvia koulutusvalintoja</a:t>
            </a:r>
          </a:p>
          <a:p>
            <a:pPr lvl="1">
              <a:buFont typeface="Arial" pitchFamily="34" charset="0"/>
              <a:buChar char="•"/>
            </a:pPr>
            <a:r>
              <a:rPr lang="fi-FI" sz="1200" dirty="0" smtClean="0"/>
              <a:t> työuran taitekohtien ratkaisuja</a:t>
            </a:r>
          </a:p>
          <a:p>
            <a:pPr lvl="1">
              <a:buFont typeface="Arial" pitchFamily="34" charset="0"/>
              <a:buChar char="•"/>
            </a:pPr>
            <a:r>
              <a:rPr lang="fi-FI" sz="1200" dirty="0" smtClean="0"/>
              <a:t> jatkuvaa osaamisen kehittymistä </a:t>
            </a:r>
          </a:p>
          <a:p>
            <a:pPr lvl="1">
              <a:buFont typeface="Arial" pitchFamily="34" charset="0"/>
              <a:buChar char="•"/>
            </a:pPr>
            <a:r>
              <a:rPr lang="fi-FI" sz="1200" dirty="0" smtClean="0"/>
              <a:t> koulutusten loppuun saattamista</a:t>
            </a:r>
          </a:p>
          <a:p>
            <a:pPr lvl="1">
              <a:buFont typeface="Arial" pitchFamily="34" charset="0"/>
              <a:buChar char="•"/>
            </a:pPr>
            <a:r>
              <a:rPr lang="fi-FI" sz="1200" dirty="0" smtClean="0"/>
              <a:t>työllistymistä</a:t>
            </a:r>
          </a:p>
          <a:p>
            <a:endParaRPr lang="fi-FI" sz="1200" dirty="0" smtClean="0"/>
          </a:p>
          <a:p>
            <a:r>
              <a:rPr lang="fi-FI" sz="1200" dirty="0" smtClean="0"/>
              <a:t>Tuloksena on </a:t>
            </a:r>
            <a:r>
              <a:rPr lang="fi-FI" sz="1200" b="1" dirty="0" smtClean="0"/>
              <a:t>kestäviä ratkaisuja suhteessa  kansalaisten ja työelämän tarpeisiin</a:t>
            </a:r>
          </a:p>
          <a:p>
            <a:endParaRPr lang="fi-FI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6589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Kuva 1" descr="C:\Users\karlsul1\AppData\Local\Microsoft\Windows\Temporary Internet Files\Content.Outlook\5A49VQ0T\OKM_Fi_RGB_LM_logot_ISO (2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13650" y="0"/>
            <a:ext cx="1530350" cy="98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kstikehys 8"/>
          <p:cNvSpPr txBox="1"/>
          <p:nvPr/>
        </p:nvSpPr>
        <p:spPr>
          <a:xfrm>
            <a:off x="2411760" y="116632"/>
            <a:ext cx="43527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800" dirty="0" smtClean="0"/>
              <a:t>Elinikäinen ohjaus Suomessa</a:t>
            </a:r>
            <a:endParaRPr lang="fi-FI" sz="2800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76256" y="3068960"/>
            <a:ext cx="2160240" cy="3375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orakulmio 5"/>
          <p:cNvSpPr/>
          <p:nvPr/>
        </p:nvSpPr>
        <p:spPr>
          <a:xfrm>
            <a:off x="179512" y="692696"/>
            <a:ext cx="849694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200" dirty="0" smtClean="0"/>
              <a:t> </a:t>
            </a:r>
            <a:endParaRPr lang="fi-FI" sz="1400" dirty="0"/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sz="1200" dirty="0" smtClean="0"/>
              <a:t>Suomessa on </a:t>
            </a:r>
            <a:r>
              <a:rPr lang="fi-FI" sz="1200" b="1" dirty="0" smtClean="0"/>
              <a:t>vuosikymmenten yhteistyöperinne </a:t>
            </a:r>
            <a:r>
              <a:rPr lang="fi-FI" sz="1200" dirty="0" smtClean="0"/>
              <a:t>ohjauksen eri hallinnoijien ja toimijoiden kesken. </a:t>
            </a:r>
            <a:endParaRPr lang="fi-FI" sz="1200" dirty="0"/>
          </a:p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endParaRPr lang="fi-FI" sz="1200" dirty="0" smtClean="0"/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sz="1200" dirty="0" smtClean="0"/>
              <a:t>Suomessa </a:t>
            </a:r>
            <a:r>
              <a:rPr lang="fi-FI" sz="1200" dirty="0"/>
              <a:t>on </a:t>
            </a:r>
            <a:r>
              <a:rPr lang="fi-FI" sz="1200" dirty="0" smtClean="0"/>
              <a:t>vuodesta </a:t>
            </a:r>
            <a:r>
              <a:rPr lang="fi-FI" sz="1200" dirty="0"/>
              <a:t>2011 </a:t>
            </a:r>
            <a:r>
              <a:rPr lang="fi-FI" sz="1200" dirty="0" smtClean="0"/>
              <a:t>alkaen toiminut </a:t>
            </a:r>
            <a:r>
              <a:rPr lang="fi-FI" sz="1200" dirty="0" err="1"/>
              <a:t>TEM:n</a:t>
            </a:r>
            <a:r>
              <a:rPr lang="fi-FI" sz="1200" dirty="0"/>
              <a:t> ja </a:t>
            </a:r>
            <a:r>
              <a:rPr lang="fi-FI" sz="1200" dirty="0" err="1"/>
              <a:t>OKM:n</a:t>
            </a:r>
            <a:r>
              <a:rPr lang="fi-FI" sz="1200" dirty="0"/>
              <a:t> </a:t>
            </a:r>
            <a:r>
              <a:rPr lang="fi-FI" sz="1200" dirty="0" smtClean="0"/>
              <a:t> vetämä </a:t>
            </a:r>
            <a:r>
              <a:rPr lang="fi-FI" sz="1200" b="1" dirty="0" smtClean="0"/>
              <a:t>valtakunnallinen  </a:t>
            </a:r>
            <a:r>
              <a:rPr lang="fi-FI" sz="1200" b="1" dirty="0"/>
              <a:t>Elinikäisen ohjauksen </a:t>
            </a:r>
            <a:r>
              <a:rPr lang="fi-FI" sz="1200" b="1" dirty="0" smtClean="0"/>
              <a:t>yhteistyöryhmä</a:t>
            </a:r>
            <a:r>
              <a:rPr lang="fi-FI" sz="1200" dirty="0" smtClean="0"/>
              <a:t>. </a:t>
            </a:r>
            <a:r>
              <a:rPr lang="fi-FI" sz="1200" dirty="0"/>
              <a:t>Ryhmään kuuluu jäseniä ministeriöistä, </a:t>
            </a:r>
            <a:r>
              <a:rPr lang="fi-FI" sz="1200" dirty="0" smtClean="0"/>
              <a:t>kansaneläkelaitoksesta, kunnista</a:t>
            </a:r>
            <a:r>
              <a:rPr lang="fi-FI" sz="1200" dirty="0"/>
              <a:t>, oppilaitoksista, </a:t>
            </a:r>
            <a:r>
              <a:rPr lang="fi-FI" sz="1200" dirty="0" smtClean="0"/>
              <a:t>Työ- ja elinkeinopalveluista</a:t>
            </a:r>
            <a:r>
              <a:rPr lang="fi-FI" sz="1200" dirty="0"/>
              <a:t>,  </a:t>
            </a:r>
            <a:r>
              <a:rPr lang="fi-FI" sz="1200" dirty="0" smtClean="0"/>
              <a:t>aluehallinnosta, </a:t>
            </a:r>
            <a:r>
              <a:rPr lang="fi-FI" sz="1200" dirty="0"/>
              <a:t>työmarkkinajärjestöistä  ja kolmannen sektorin järjestöistä</a:t>
            </a:r>
            <a:r>
              <a:rPr lang="fi-FI" sz="1200" dirty="0" smtClean="0"/>
              <a:t>.  Ryhmän toiminta pohjautuu </a:t>
            </a:r>
            <a:r>
              <a:rPr lang="fi-FI" sz="1200" dirty="0" err="1" smtClean="0"/>
              <a:t>ELGPN:n</a:t>
            </a:r>
            <a:r>
              <a:rPr lang="fi-FI" sz="1200" dirty="0" smtClean="0"/>
              <a:t> strategisiin linjauksiin. Jatkokaudella </a:t>
            </a:r>
            <a:r>
              <a:rPr lang="fi-FI" sz="1200" dirty="0"/>
              <a:t>(2015 – 2020)  yhteistyöryhmän tehtävänä on edistää  kansallista, alueellista ja paikallista  tieto-,  neuvonta- ja ohjauspalveluiden kehittämistyötä,  vahvistaa hallinnonalojen ja eri  toimijoiden yhteistyötä, välttää päällekkäistä työtä sekä edistää poikkihallinnollisen nuorisotakuun  ESR -kokonaisuuden tavoitteiden saavuttamista.</a:t>
            </a:r>
          </a:p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defRPr/>
            </a:pPr>
            <a:endParaRPr lang="fi-FI" sz="1200" dirty="0"/>
          </a:p>
          <a:p>
            <a:pPr marL="444500" lvl="1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sz="1200" b="1" dirty="0"/>
              <a:t> ELY -keskusten ohjauksessa toimii 15 Elinikäisen ohjauksen alueellista  yhteistyöryhmää</a:t>
            </a:r>
            <a:r>
              <a:rPr lang="fi-FI" sz="1200" dirty="0"/>
              <a:t>. Ryhmät on perustettu </a:t>
            </a:r>
            <a:r>
              <a:rPr lang="fi-FI" sz="1200" dirty="0" smtClean="0"/>
              <a:t>vuosien 2012 - 2013 aikana.   </a:t>
            </a:r>
            <a:r>
              <a:rPr lang="fi-FI" sz="1200" dirty="0"/>
              <a:t>Ne ovat edustukseltaan laajapohjaisia </a:t>
            </a:r>
            <a:r>
              <a:rPr lang="fi-FI" sz="1200" dirty="0" smtClean="0"/>
              <a:t>(</a:t>
            </a:r>
            <a:r>
              <a:rPr lang="fi-FI" altLang="fi-FI" sz="1200" dirty="0" smtClean="0"/>
              <a:t>aluehallinto, työ- ja elinkeinopalvelut, oppilaitokset</a:t>
            </a:r>
            <a:r>
              <a:rPr lang="fi-FI" altLang="fi-FI" sz="1200" dirty="0"/>
              <a:t>, kunnat, työmarkkinajärjestöt, kolmas sektori)</a:t>
            </a:r>
            <a:r>
              <a:rPr lang="fi-FI" sz="1200" dirty="0"/>
              <a:t> ja niiden tehtävänä on mm. </a:t>
            </a:r>
            <a:r>
              <a:rPr lang="fi-FI" altLang="fi-FI" sz="1200" dirty="0"/>
              <a:t>on edistää   tieto-, neuvonta- ja ohjauspalveluiden saatavuutta ja laatua </a:t>
            </a:r>
            <a:r>
              <a:rPr lang="fi-FI" altLang="fi-FI" sz="1200" dirty="0" smtClean="0"/>
              <a:t>alueella</a:t>
            </a:r>
          </a:p>
          <a:p>
            <a:pPr marL="444500" lvl="1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fi-FI" altLang="fi-FI" sz="1200" dirty="0"/>
          </a:p>
          <a:p>
            <a:pPr marL="444500" lvl="1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altLang="fi-FI" sz="1200" b="1" dirty="0" smtClean="0"/>
              <a:t>Vuosina 2015 ja 2016 </a:t>
            </a:r>
            <a:r>
              <a:rPr lang="fi-FI" altLang="fi-FI" sz="1200" dirty="0" smtClean="0"/>
              <a:t>elinikäisen ohjauksen yhteistyöryhmien keskeisimpinä tehtävinä on osallistua:</a:t>
            </a:r>
          </a:p>
          <a:p>
            <a:pPr marL="901700" lvl="2">
              <a:buFont typeface="Arial" pitchFamily="34" charset="0"/>
              <a:buChar char="•"/>
              <a:defRPr/>
            </a:pPr>
            <a:r>
              <a:rPr lang="fi-FI" altLang="fi-FI" sz="1200" dirty="0" smtClean="0"/>
              <a:t> Matalan kynnyksen monialaisten palvelujen luomiseen ja kehittämiseen</a:t>
            </a:r>
          </a:p>
          <a:p>
            <a:pPr marL="901700" lvl="2">
              <a:buFont typeface="Arial" pitchFamily="34" charset="0"/>
              <a:buChar char="•"/>
              <a:defRPr/>
            </a:pPr>
            <a:r>
              <a:rPr lang="fi-FI" altLang="fi-FI" sz="1200" dirty="0" smtClean="0"/>
              <a:t>Tieto- ja viestintäteknologian hyödyntämiseen ohjauksessa – integroidun verkko-ohjausjärjestelmän kehittämiseen</a:t>
            </a:r>
            <a:r>
              <a:rPr lang="fi-FI" altLang="fi-FI" sz="1200" dirty="0"/>
              <a:t>	</a:t>
            </a:r>
          </a:p>
          <a:p>
            <a:pPr marL="444500" lvl="1" fontAlgn="auto">
              <a:spcBef>
                <a:spcPts val="0"/>
              </a:spcBef>
              <a:spcAft>
                <a:spcPts val="0"/>
              </a:spcAft>
              <a:defRPr/>
            </a:pPr>
            <a:endParaRPr lang="fi-FI" altLang="fi-FI" sz="1200" dirty="0"/>
          </a:p>
          <a:p>
            <a:pPr marL="444500" lvl="1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altLang="fi-FI" sz="1200" dirty="0"/>
              <a:t>Suomi on  osallistunut  </a:t>
            </a:r>
            <a:r>
              <a:rPr lang="fi-FI" altLang="fi-FI" sz="1200" b="1" dirty="0"/>
              <a:t>aktiivisesti </a:t>
            </a:r>
            <a:r>
              <a:rPr lang="fi-FI" altLang="fi-FI" sz="1200" b="1" dirty="0" smtClean="0"/>
              <a:t>Eurooppalaisen </a:t>
            </a:r>
            <a:r>
              <a:rPr lang="fi-FI" altLang="fi-FI" sz="1200" b="1" dirty="0"/>
              <a:t>elinikäisen ohjauksen politiikkaverkoston  </a:t>
            </a:r>
            <a:r>
              <a:rPr lang="fi-FI" altLang="fi-FI" sz="1200" dirty="0"/>
              <a:t>(ELGPN, vuodet 2007 - 2015) </a:t>
            </a:r>
            <a:r>
              <a:rPr lang="fi-FI" altLang="fi-FI" sz="1200" b="1" dirty="0" smtClean="0"/>
              <a:t>toimintaan</a:t>
            </a:r>
            <a:r>
              <a:rPr lang="fi-FI" altLang="fi-FI" sz="1200" b="1" dirty="0"/>
              <a:t> </a:t>
            </a:r>
            <a:r>
              <a:rPr lang="fi-FI" altLang="fi-FI" sz="1200" b="1" dirty="0" smtClean="0"/>
              <a:t>ja toiminut koordinoijana. </a:t>
            </a:r>
            <a:r>
              <a:rPr lang="fi-FI" altLang="fi-FI" sz="1200" dirty="0" smtClean="0"/>
              <a:t> </a:t>
            </a:r>
            <a:r>
              <a:rPr lang="fi-FI" altLang="fi-FI" sz="1200" dirty="0"/>
              <a:t>Verkosto on laatinut eurooppalaisia linjauksia  elinikäisen ohjauksen toteuttamiseksi, urasuunnittelutaitojen kehittämiseksi sekä  ohjauksen  laadun turvaamiseksi.  Suomessa elinikäinen ohjaus ja ohjausjärjestelmä toimii </a:t>
            </a:r>
            <a:r>
              <a:rPr lang="fi-FI" altLang="fi-FI" sz="1200" dirty="0" smtClean="0"/>
              <a:t>hyvin näiden suositusten </a:t>
            </a:r>
            <a:r>
              <a:rPr lang="fi-FI" altLang="fi-FI" sz="1200" dirty="0"/>
              <a:t>mukaisesti. </a:t>
            </a:r>
            <a:r>
              <a:rPr lang="fi-FI" altLang="fi-FI" sz="1200" dirty="0" smtClean="0"/>
              <a:t> Tästä osoituksena on muun </a:t>
            </a:r>
            <a:r>
              <a:rPr lang="fi-FI" altLang="fi-FI" sz="1200" dirty="0"/>
              <a:t>muassa PISA 2012 </a:t>
            </a:r>
            <a:r>
              <a:rPr lang="fi-FI" altLang="fi-FI" sz="1200" dirty="0" smtClean="0"/>
              <a:t>tutkimus, jonka mukaan suomalaisten </a:t>
            </a:r>
            <a:r>
              <a:rPr lang="fi-FI" altLang="fi-FI" sz="1200" dirty="0"/>
              <a:t>peruskoululaisten urasuunnittelutaidot ovat kansainvälisesti vertailtuna varsin </a:t>
            </a:r>
            <a:r>
              <a:rPr lang="fi-FI" altLang="fi-FI" sz="1200" dirty="0" smtClean="0"/>
              <a:t>hyviä. Tämä </a:t>
            </a:r>
            <a:r>
              <a:rPr lang="fi-FI" altLang="fi-FI" sz="1200" dirty="0"/>
              <a:t>perustuu </a:t>
            </a:r>
            <a:endParaRPr lang="fi-FI" altLang="fi-FI" sz="1200" dirty="0" smtClean="0"/>
          </a:p>
          <a:p>
            <a:pPr marL="444500"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altLang="fi-FI" sz="1200" dirty="0" smtClean="0"/>
              <a:t>suomalaisen </a:t>
            </a:r>
            <a:r>
              <a:rPr lang="fi-FI" altLang="fi-FI" sz="1200" dirty="0"/>
              <a:t>peruskoulun opetussuunnitelmapohjaiseen ammatinvalintaopetukseen ja opintojen ohjaukseen</a:t>
            </a:r>
            <a:endParaRPr lang="fi-FI" altLang="fi-FI" sz="1200" dirty="0" smtClean="0"/>
          </a:p>
          <a:p>
            <a:pPr marL="444500" lvl="1" fontAlgn="auto">
              <a:spcBef>
                <a:spcPts val="0"/>
              </a:spcBef>
              <a:spcAft>
                <a:spcPts val="0"/>
              </a:spcAft>
              <a:defRPr/>
            </a:pPr>
            <a:endParaRPr lang="fi-FI" altLang="fi-FI" sz="1200" dirty="0"/>
          </a:p>
        </p:txBody>
      </p:sp>
      <p:sp>
        <p:nvSpPr>
          <p:cNvPr id="7" name="Tekstikehys 6"/>
          <p:cNvSpPr txBox="1"/>
          <p:nvPr/>
        </p:nvSpPr>
        <p:spPr>
          <a:xfrm>
            <a:off x="1043608" y="116632"/>
            <a:ext cx="60768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800" dirty="0" smtClean="0"/>
              <a:t>Elinikäisen ohjauksen yhteistyöfoorumit:</a:t>
            </a:r>
            <a:endParaRPr lang="fi-FI" sz="2800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85062" y="6210300"/>
            <a:ext cx="16589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Kuva 1" descr="C:\Users\karlsul1\AppData\Local\Microsoft\Windows\Temporary Internet Files\Content.Outlook\5A49VQ0T\OKM_Fi_RGB_LM_logot_ISO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868987"/>
            <a:ext cx="1530350" cy="98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991872" y="4365104"/>
            <a:ext cx="1152128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307</Words>
  <Application>Microsoft Office PowerPoint</Application>
  <PresentationFormat>Näytössä katseltava diaesitys (4:3)</PresentationFormat>
  <Paragraphs>43</Paragraphs>
  <Slides>2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3" baseType="lpstr">
      <vt:lpstr>Office-teema</vt:lpstr>
      <vt:lpstr>PowerPoint-esitys</vt:lpstr>
      <vt:lpstr>PowerPoint-esitys</vt:lpstr>
    </vt:vector>
  </TitlesOfParts>
  <Company>VIP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tempulliha1</dc:creator>
  <cp:lastModifiedBy>Karlsson Ulla-Jill</cp:lastModifiedBy>
  <cp:revision>19</cp:revision>
  <dcterms:created xsi:type="dcterms:W3CDTF">2015-10-28T11:29:29Z</dcterms:created>
  <dcterms:modified xsi:type="dcterms:W3CDTF">2015-11-19T11:19:20Z</dcterms:modified>
</cp:coreProperties>
</file>