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58" r:id="rId6"/>
    <p:sldId id="264" r:id="rId7"/>
    <p:sldId id="267" r:id="rId8"/>
    <p:sldId id="266" r:id="rId9"/>
    <p:sldId id="265" r:id="rId10"/>
    <p:sldId id="262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196" autoAdjust="0"/>
  </p:normalViewPr>
  <p:slideViewPr>
    <p:cSldViewPr snapToGrid="0">
      <p:cViewPr varScale="1">
        <p:scale>
          <a:sx n="76" d="100"/>
          <a:sy n="76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8A2DA-7FDA-415B-8B0B-796F4CB90371}" type="datetimeFigureOut">
              <a:rPr lang="fi-FI" smtClean="0"/>
              <a:t>18.10.2017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FEFB5-EA88-4F75-AC7D-61CD44CDF1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66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fi-FI" dirty="0"/>
              <a:t>Kaasu</a:t>
            </a:r>
          </a:p>
          <a:p>
            <a:pPr marL="228600" indent="-228600">
              <a:buAutoNum type="alphaLcParenR"/>
            </a:pPr>
            <a:r>
              <a:rPr lang="fi-FI" dirty="0"/>
              <a:t>Kiinteä</a:t>
            </a:r>
          </a:p>
          <a:p>
            <a:pPr marL="228600" indent="-228600">
              <a:buAutoNum type="alphaLcParenR"/>
            </a:pPr>
            <a:r>
              <a:rPr lang="fi-FI" dirty="0"/>
              <a:t>Kiinteä</a:t>
            </a:r>
          </a:p>
          <a:p>
            <a:pPr marL="228600" indent="-228600">
              <a:buAutoNum type="alphaLcParenR"/>
            </a:pPr>
            <a:r>
              <a:rPr lang="fi-FI" dirty="0"/>
              <a:t>Neste</a:t>
            </a:r>
          </a:p>
          <a:p>
            <a:pPr marL="228600" indent="-228600">
              <a:buAutoNum type="alphaLcParenR"/>
            </a:pPr>
            <a:r>
              <a:rPr lang="fi-FI" dirty="0"/>
              <a:t>Kaasu</a:t>
            </a:r>
          </a:p>
          <a:p>
            <a:pPr marL="228600" indent="-228600">
              <a:buAutoNum type="alphaLcParenR"/>
            </a:pPr>
            <a:r>
              <a:rPr lang="fi-FI" dirty="0"/>
              <a:t>Neste</a:t>
            </a:r>
          </a:p>
          <a:p>
            <a:pPr marL="228600" indent="-228600">
              <a:buAutoNum type="alphaLcParenR"/>
            </a:pPr>
            <a:r>
              <a:rPr lang="fi-FI" dirty="0"/>
              <a:t>Kaasu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FEFB5-EA88-4F75-AC7D-61CD44CDF10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463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18.10.2017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4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18.10.2017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02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18.10.2017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75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18.10.2017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85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18.10.2017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48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18.10.2017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67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18.10.2017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151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18.10.2017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97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18.10.2017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237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18.10.2017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470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18.10.2017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093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CF7A-0134-4C6C-AA57-55B8DB08F6C1}" type="datetimeFigureOut">
              <a:rPr lang="fi-FI" smtClean="0"/>
              <a:t>18.10.2017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31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lmatieteenlaitos.fi/lampimin-ja-kylmin-paikka-vuosittai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phet.colorado.edu/en/simulation/states-of-matter-basic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en/simulation/states-of-matter-basic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C4B1F9-0E53-4396-9FC3-96F7B86B8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27" y="2701781"/>
            <a:ext cx="6271953" cy="2387600"/>
          </a:xfrm>
          <a:solidFill>
            <a:schemeClr val="bg1">
              <a:alpha val="80000"/>
            </a:schemeClr>
          </a:solidFill>
          <a:ln w="25400">
            <a:solidFill>
              <a:srgbClr val="0070C0"/>
            </a:solidFill>
          </a:ln>
        </p:spPr>
        <p:txBody>
          <a:bodyPr anchor="ctr" anchorCtr="1"/>
          <a:lstStyle/>
          <a:p>
            <a:r>
              <a:rPr lang="fi-FI" dirty="0">
                <a:solidFill>
                  <a:schemeClr val="tx1">
                    <a:alpha val="80000"/>
                  </a:schemeClr>
                </a:solidFill>
              </a:rPr>
              <a:t>Olomuodot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913C470-8CA5-4132-B931-29C4A8ED1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5949" y="6018415"/>
            <a:ext cx="3965170" cy="702425"/>
          </a:xfrm>
          <a:solidFill>
            <a:schemeClr val="bg1">
              <a:alpha val="80000"/>
            </a:schemeClr>
          </a:solidFill>
          <a:ln w="25400">
            <a:solidFill>
              <a:srgbClr val="0070C0"/>
            </a:solidFill>
          </a:ln>
        </p:spPr>
        <p:txBody>
          <a:bodyPr anchor="ctr" anchorCtr="1"/>
          <a:lstStyle/>
          <a:p>
            <a:r>
              <a:rPr lang="fi-FI" dirty="0">
                <a:solidFill>
                  <a:schemeClr val="tx1">
                    <a:alpha val="80000"/>
                  </a:schemeClr>
                </a:solidFill>
              </a:rPr>
              <a:t>Jan Jansson @TYK 2017-18</a:t>
            </a:r>
          </a:p>
        </p:txBody>
      </p:sp>
    </p:spTree>
    <p:extLst>
      <p:ext uri="{BB962C8B-B14F-4D97-AF65-F5344CB8AC3E}">
        <p14:creationId xmlns:p14="http://schemas.microsoft.com/office/powerpoint/2010/main" val="70835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E644A8-29E3-498F-9EC6-02177FD8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 johtuminen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20EE96-2173-43BA-B857-3C6A58B5F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98724"/>
          </a:xfrm>
        </p:spPr>
        <p:txBody>
          <a:bodyPr/>
          <a:lstStyle/>
          <a:p>
            <a:r>
              <a:rPr lang="fi-FI" dirty="0"/>
              <a:t>Lämpö on atomien ja molekyylien liikettä </a:t>
            </a:r>
          </a:p>
          <a:p>
            <a:r>
              <a:rPr lang="fi-FI" dirty="0"/>
              <a:t>Lämmön johtuminen tapahtuu niin, että molekyylit törmäilevät toisiinsa ja saavat viereisen molekyylin värähtelemään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5E9A6F47-EDC8-4031-93DB-228FA75B1CD9}"/>
              </a:ext>
            </a:extLst>
          </p:cNvPr>
          <p:cNvSpPr/>
          <p:nvPr/>
        </p:nvSpPr>
        <p:spPr>
          <a:xfrm>
            <a:off x="518784" y="3727468"/>
            <a:ext cx="7958397" cy="698269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5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6F42E4C7-53F7-4358-AFAB-4BB2A6509BF8}"/>
              </a:ext>
            </a:extLst>
          </p:cNvPr>
          <p:cNvSpPr/>
          <p:nvPr/>
        </p:nvSpPr>
        <p:spPr>
          <a:xfrm>
            <a:off x="518783" y="3727467"/>
            <a:ext cx="7958397" cy="698269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7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7F96112C-2B64-43B5-AE81-7B3A2D5329E7}"/>
              </a:ext>
            </a:extLst>
          </p:cNvPr>
          <p:cNvSpPr/>
          <p:nvPr/>
        </p:nvSpPr>
        <p:spPr>
          <a:xfrm>
            <a:off x="1976755" y="5057502"/>
            <a:ext cx="720000" cy="72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BF949700-40E8-4957-997F-EA9D4B14A4FD}"/>
              </a:ext>
            </a:extLst>
          </p:cNvPr>
          <p:cNvSpPr/>
          <p:nvPr/>
        </p:nvSpPr>
        <p:spPr>
          <a:xfrm>
            <a:off x="3239487" y="5057502"/>
            <a:ext cx="720000" cy="72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E04B9F4E-09EC-4BE8-AB39-0CE89F9C5BF4}"/>
              </a:ext>
            </a:extLst>
          </p:cNvPr>
          <p:cNvSpPr/>
          <p:nvPr/>
        </p:nvSpPr>
        <p:spPr>
          <a:xfrm>
            <a:off x="4502219" y="5057502"/>
            <a:ext cx="720000" cy="72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Ellipsi 54">
            <a:extLst>
              <a:ext uri="{FF2B5EF4-FFF2-40B4-BE49-F238E27FC236}">
                <a16:creationId xmlns:a16="http://schemas.microsoft.com/office/drawing/2014/main" id="{378F39B8-B334-4BFC-B0A3-F01FF44F09DB}"/>
              </a:ext>
            </a:extLst>
          </p:cNvPr>
          <p:cNvSpPr/>
          <p:nvPr/>
        </p:nvSpPr>
        <p:spPr>
          <a:xfrm>
            <a:off x="5764951" y="5057502"/>
            <a:ext cx="720000" cy="72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Ellipsi 55">
            <a:extLst>
              <a:ext uri="{FF2B5EF4-FFF2-40B4-BE49-F238E27FC236}">
                <a16:creationId xmlns:a16="http://schemas.microsoft.com/office/drawing/2014/main" id="{E6345F62-D997-46EA-A554-B7533331C3B4}"/>
              </a:ext>
            </a:extLst>
          </p:cNvPr>
          <p:cNvSpPr/>
          <p:nvPr/>
        </p:nvSpPr>
        <p:spPr>
          <a:xfrm>
            <a:off x="7027683" y="5057502"/>
            <a:ext cx="720000" cy="72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5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-0.00949 L 0.00659 -0.00925 L -0.05243 -0.01967 L -0.02448 -0.07013 L 0.01145 0.08519 L 0.01632 -0.025 L 0.04635 -0.025 L 0.00659 0.01644 L 0.05711 -0.00416 " pathEditMode="relative" rAng="0" ptsTypes="AAAAAA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0416 L 0.04705 -0.01064 L -0.02275 -0.01967 L 0.01892 0.02153 L -0.02466 0.06575 L 0.06562 -0.00416 " pathEditMode="relative" rAng="0" ptsTypes="AAAA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270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4 -0.00162 L 0.05434 -0.00138 L 0.0125 -0.06759 L -0.04775 -0.00046 L -0.01771 0.07732 L 0.02708 0.06945 " pathEditMode="relative" rAng="0" ptsTypes="AAA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8 -0.003 L 0.06458 -0.00277 C 0.06284 -0.00601 0.06145 -0.00925 0.05972 -0.01203 C 0.05885 -0.01342 0.05764 -0.01458 0.05677 -0.01597 C 0.05503 -0.01875 0.05191 -0.025 0.05191 -0.02476 L 0.02968 -0.07013 L 0.02673 0.08635 L -0.01684 0.03704 L 0.00434 -0.00555 " pathEditMode="relative" rAng="0" ptsTypes="AAAAAAA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11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09 0.06945 L 0.04862 0.02917 L -0.01579 0.04352 L -0.03003 0.0007 L -0.00972 -0.07824 C -0.00364 -0.05509 0.01129 -0.04977 0.01737 -0.02662 " pathEditMode="relative" rAng="0" ptsTypes="A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-738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116 L 0.05469 0.08403 L -0.00364 0.08403 L 0.02153 -0.02986 L 0.06441 0.00371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064 L -0.00677 -0.01064 L 0.04358 -0.03773 L 0.07674 0.03218 L 0.03681 0.09051 L 0.07274 -0.00277 " pathEditMode="relative" ptsTypes="AAAA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41 0.00232 L 0.06337 0.06181 L 0.00608 0.11505 L -0.025 0.07477 L -0.01736 -0.04282 " pathEditMode="relative" ptsTypes="A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416 L -0.03143 -0.06759 L 0.01406 -0.06759 L -0.02761 0.06065 L 0.03455 0.09051 L 0.01319 0.04237 " pathEditMode="relative" ptsTypes="AAAA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8 -0.0287 L -0.0566 0.00093 L 0.05312 0.02038 L -0.00417 0.1007 L -0.02952 0.04237 " pathEditMode="relative" ptsTypes="AAA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00023 L 0.04462 -0.0412 L 0.0757 0.02986 L 5E-6 -2.22222E-6 Z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57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96 -0.00416 L 0.02622 0.08403 L 0.02535 0.03473 L -0.03003 0.07084 L -0.00382 0.00093 " pathEditMode="relative" ptsTypes="AAAAA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4189 L 0.05278 -0.04814 L -0.03559 0.01528 L -0.00174 0.00232 " pathEditMode="relative" ptsTypes="AA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04514 L 0.0151 0.04514 L 0.01215 -0.06365 L -0.04115 -0.00555 L 0.00139 -0.00162 " pathEditMode="relative" ptsTypes="AAA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00671 L 0.01527 -0.08171 L -0.06233 0.01922 L 0.00642 -0.00671 Z " pathEditMode="relative" ptsTypes="AA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  <p:bldP spid="7" grpId="2" animBg="1"/>
      <p:bldP spid="7" grpId="3" animBg="1"/>
      <p:bldP spid="7" grpId="4" animBg="1"/>
      <p:bldP spid="10" grpId="0" animBg="1"/>
      <p:bldP spid="10" grpId="1" animBg="1"/>
      <p:bldP spid="10" grpId="2" animBg="1"/>
      <p:bldP spid="10" grpId="3" animBg="1"/>
      <p:bldP spid="13" grpId="0" animBg="1"/>
      <p:bldP spid="13" grpId="1" animBg="1"/>
      <p:bldP spid="13" grpId="2" animBg="1"/>
      <p:bldP spid="55" grpId="0" animBg="1"/>
      <p:bldP spid="55" grpId="1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Ryhmä 66"/>
          <p:cNvGrpSpPr/>
          <p:nvPr/>
        </p:nvGrpSpPr>
        <p:grpSpPr>
          <a:xfrm>
            <a:off x="2301664" y="1520788"/>
            <a:ext cx="1371220" cy="4392488"/>
            <a:chOff x="3059832" y="1484784"/>
            <a:chExt cx="1371220" cy="4392488"/>
          </a:xfrm>
        </p:grpSpPr>
        <p:grpSp>
          <p:nvGrpSpPr>
            <p:cNvPr id="65" name="Ryhmä 64"/>
            <p:cNvGrpSpPr/>
            <p:nvPr/>
          </p:nvGrpSpPr>
          <p:grpSpPr>
            <a:xfrm>
              <a:off x="3059832" y="1484784"/>
              <a:ext cx="1371220" cy="4392488"/>
              <a:chOff x="3059832" y="1484784"/>
              <a:chExt cx="1371220" cy="4392488"/>
            </a:xfrm>
          </p:grpSpPr>
          <p:sp>
            <p:nvSpPr>
              <p:cNvPr id="5" name="Pyöristetty suorakulmio 4"/>
              <p:cNvSpPr/>
              <p:nvPr/>
            </p:nvSpPr>
            <p:spPr>
              <a:xfrm>
                <a:off x="3059832" y="1484784"/>
                <a:ext cx="1368152" cy="439248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Tekstikehys 8"/>
              <p:cNvSpPr txBox="1"/>
              <p:nvPr/>
            </p:nvSpPr>
            <p:spPr>
              <a:xfrm>
                <a:off x="3851920" y="328498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0</a:t>
                </a:r>
              </a:p>
            </p:txBody>
          </p:sp>
          <p:sp>
            <p:nvSpPr>
              <p:cNvPr id="10" name="Tekstikehys 9"/>
              <p:cNvSpPr txBox="1"/>
              <p:nvPr/>
            </p:nvSpPr>
            <p:spPr>
              <a:xfrm>
                <a:off x="3779912" y="3717032"/>
                <a:ext cx="53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−50</a:t>
                </a:r>
              </a:p>
            </p:txBody>
          </p:sp>
          <p:sp>
            <p:nvSpPr>
              <p:cNvPr id="11" name="Tekstikehys 10"/>
              <p:cNvSpPr txBox="1"/>
              <p:nvPr/>
            </p:nvSpPr>
            <p:spPr>
              <a:xfrm>
                <a:off x="3779912" y="4149080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−100</a:t>
                </a:r>
              </a:p>
            </p:txBody>
          </p:sp>
          <p:sp>
            <p:nvSpPr>
              <p:cNvPr id="12" name="Tekstikehys 11"/>
              <p:cNvSpPr txBox="1"/>
              <p:nvPr/>
            </p:nvSpPr>
            <p:spPr>
              <a:xfrm>
                <a:off x="3779912" y="4581128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−150</a:t>
                </a:r>
              </a:p>
            </p:txBody>
          </p:sp>
          <p:sp>
            <p:nvSpPr>
              <p:cNvPr id="13" name="Tekstikehys 12"/>
              <p:cNvSpPr txBox="1"/>
              <p:nvPr/>
            </p:nvSpPr>
            <p:spPr>
              <a:xfrm>
                <a:off x="3779912" y="2852936"/>
                <a:ext cx="53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+50</a:t>
                </a:r>
              </a:p>
            </p:txBody>
          </p:sp>
          <p:sp>
            <p:nvSpPr>
              <p:cNvPr id="14" name="Tekstikehys 13"/>
              <p:cNvSpPr txBox="1"/>
              <p:nvPr/>
            </p:nvSpPr>
            <p:spPr>
              <a:xfrm>
                <a:off x="3779912" y="2348880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+100</a:t>
                </a:r>
              </a:p>
            </p:txBody>
          </p:sp>
          <p:sp>
            <p:nvSpPr>
              <p:cNvPr id="15" name="Tekstikehys 14"/>
              <p:cNvSpPr txBox="1"/>
              <p:nvPr/>
            </p:nvSpPr>
            <p:spPr>
              <a:xfrm>
                <a:off x="3779912" y="1844824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+150</a:t>
                </a:r>
              </a:p>
            </p:txBody>
          </p:sp>
        </p:grpSp>
        <p:sp>
          <p:nvSpPr>
            <p:cNvPr id="23" name="Tekstikehys 22"/>
            <p:cNvSpPr txBox="1"/>
            <p:nvPr/>
          </p:nvSpPr>
          <p:spPr>
            <a:xfrm>
              <a:off x="3707904" y="1484784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°C</a:t>
              </a:r>
            </a:p>
          </p:txBody>
        </p:sp>
      </p:grpSp>
      <p:sp>
        <p:nvSpPr>
          <p:cNvPr id="6" name="Pyöristetty suorakulmio 5"/>
          <p:cNvSpPr/>
          <p:nvPr/>
        </p:nvSpPr>
        <p:spPr>
          <a:xfrm>
            <a:off x="2733712" y="1736812"/>
            <a:ext cx="216024" cy="36724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8" name="Pyöristetty suorakulmio 61"/>
          <p:cNvSpPr/>
          <p:nvPr/>
        </p:nvSpPr>
        <p:spPr>
          <a:xfrm>
            <a:off x="2732808" y="1964515"/>
            <a:ext cx="216927" cy="3466837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9292" cy="1143000"/>
          </a:xfrm>
        </p:spPr>
        <p:txBody>
          <a:bodyPr/>
          <a:lstStyle/>
          <a:p>
            <a:r>
              <a:rPr lang="fi-FI" dirty="0"/>
              <a:t>Aineen olomuoto</a:t>
            </a:r>
          </a:p>
        </p:txBody>
      </p:sp>
      <p:sp>
        <p:nvSpPr>
          <p:cNvPr id="28" name="Tekstikehys 27"/>
          <p:cNvSpPr txBox="1"/>
          <p:nvPr/>
        </p:nvSpPr>
        <p:spPr>
          <a:xfrm flipH="1">
            <a:off x="251520" y="2286164"/>
            <a:ext cx="15121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Veden kiehumispiste</a:t>
            </a:r>
          </a:p>
        </p:txBody>
      </p:sp>
      <p:sp>
        <p:nvSpPr>
          <p:cNvPr id="29" name="Tekstikehys 28"/>
          <p:cNvSpPr txBox="1"/>
          <p:nvPr/>
        </p:nvSpPr>
        <p:spPr>
          <a:xfrm flipH="1">
            <a:off x="261421" y="3204756"/>
            <a:ext cx="15121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Veden sulamispiste</a:t>
            </a:r>
          </a:p>
        </p:txBody>
      </p:sp>
      <p:sp>
        <p:nvSpPr>
          <p:cNvPr id="31" name="Tekstikehys 30"/>
          <p:cNvSpPr txBox="1"/>
          <p:nvPr/>
        </p:nvSpPr>
        <p:spPr>
          <a:xfrm flipH="1">
            <a:off x="3746332" y="2927645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Vesi on neste</a:t>
            </a:r>
          </a:p>
        </p:txBody>
      </p:sp>
      <p:sp>
        <p:nvSpPr>
          <p:cNvPr id="32" name="Tekstikehys 31"/>
          <p:cNvSpPr txBox="1"/>
          <p:nvPr/>
        </p:nvSpPr>
        <p:spPr>
          <a:xfrm flipH="1">
            <a:off x="3746332" y="1593282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Vesi on kaasu</a:t>
            </a:r>
          </a:p>
        </p:txBody>
      </p:sp>
      <p:sp>
        <p:nvSpPr>
          <p:cNvPr id="33" name="Tekstikehys 32"/>
          <p:cNvSpPr txBox="1"/>
          <p:nvPr/>
        </p:nvSpPr>
        <p:spPr>
          <a:xfrm flipH="1">
            <a:off x="3746332" y="4561763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Vesi on kiinteää</a:t>
            </a:r>
          </a:p>
        </p:txBody>
      </p:sp>
      <p:sp>
        <p:nvSpPr>
          <p:cNvPr id="60" name="Pyöristetty suorakulmio 59"/>
          <p:cNvSpPr/>
          <p:nvPr/>
        </p:nvSpPr>
        <p:spPr>
          <a:xfrm>
            <a:off x="2733712" y="4401108"/>
            <a:ext cx="216024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Pyöristetty suorakulmio 61"/>
          <p:cNvSpPr/>
          <p:nvPr/>
        </p:nvSpPr>
        <p:spPr>
          <a:xfrm>
            <a:off x="2731951" y="2942158"/>
            <a:ext cx="216024" cy="2592288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Nuoli oikealle 25"/>
          <p:cNvSpPr/>
          <p:nvPr/>
        </p:nvSpPr>
        <p:spPr>
          <a:xfrm>
            <a:off x="1907704" y="2420888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Nuoli oikealle 26"/>
          <p:cNvSpPr/>
          <p:nvPr/>
        </p:nvSpPr>
        <p:spPr>
          <a:xfrm>
            <a:off x="1907704" y="3356992"/>
            <a:ext cx="7083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2589696" y="519319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/>
          <p:cNvCxnSpPr/>
          <p:nvPr/>
        </p:nvCxnSpPr>
        <p:spPr>
          <a:xfrm>
            <a:off x="2733712" y="2096852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/>
        </p:nvCxnSpPr>
        <p:spPr>
          <a:xfrm>
            <a:off x="2733712" y="2600908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/>
        </p:nvCxnSpPr>
        <p:spPr>
          <a:xfrm>
            <a:off x="2733712" y="3104964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/>
          <p:cNvCxnSpPr/>
          <p:nvPr/>
        </p:nvCxnSpPr>
        <p:spPr>
          <a:xfrm>
            <a:off x="2733712" y="3537012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/>
        </p:nvCxnSpPr>
        <p:spPr>
          <a:xfrm>
            <a:off x="2733712" y="3969060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/>
        </p:nvCxnSpPr>
        <p:spPr>
          <a:xfrm>
            <a:off x="2733712" y="4401108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/>
        </p:nvCxnSpPr>
        <p:spPr>
          <a:xfrm>
            <a:off x="2733712" y="4833156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9" b="12365"/>
          <a:stretch/>
        </p:blipFill>
        <p:spPr>
          <a:xfrm>
            <a:off x="6742824" y="2340061"/>
            <a:ext cx="2160000" cy="21600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2" b="20062"/>
          <a:stretch/>
        </p:blipFill>
        <p:spPr>
          <a:xfrm>
            <a:off x="6742824" y="98994"/>
            <a:ext cx="2160000" cy="2160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" t="27302" r="-974" b="12822"/>
          <a:stretch/>
        </p:blipFill>
        <p:spPr>
          <a:xfrm>
            <a:off x="6742824" y="4581128"/>
            <a:ext cx="2160000" cy="2160000"/>
          </a:xfrm>
          <a:prstGeom prst="rect">
            <a:avLst/>
          </a:prstGeom>
        </p:spPr>
      </p:pic>
      <p:sp>
        <p:nvSpPr>
          <p:cNvPr id="68" name="Suorakulmio: Pyöristetyt kulmat 67"/>
          <p:cNvSpPr/>
          <p:nvPr/>
        </p:nvSpPr>
        <p:spPr>
          <a:xfrm>
            <a:off x="5187928" y="4797252"/>
            <a:ext cx="1800000" cy="18000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59" name="Ryhmä 158"/>
          <p:cNvGrpSpPr/>
          <p:nvPr/>
        </p:nvGrpSpPr>
        <p:grpSpPr>
          <a:xfrm>
            <a:off x="5285340" y="274638"/>
            <a:ext cx="1800000" cy="1800000"/>
            <a:chOff x="5285340" y="274638"/>
            <a:chExt cx="1800000" cy="1800000"/>
          </a:xfrm>
        </p:grpSpPr>
        <p:sp>
          <p:nvSpPr>
            <p:cNvPr id="24" name="Suorakulmio: Pyöristetyt kulmat 23"/>
            <p:cNvSpPr/>
            <p:nvPr/>
          </p:nvSpPr>
          <p:spPr>
            <a:xfrm>
              <a:off x="5285340" y="274638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30" name="Ryhmä 29"/>
            <p:cNvGrpSpPr/>
            <p:nvPr/>
          </p:nvGrpSpPr>
          <p:grpSpPr>
            <a:xfrm rot="2198100">
              <a:off x="5425019" y="720138"/>
              <a:ext cx="386545" cy="252000"/>
              <a:chOff x="1031330" y="5589128"/>
              <a:chExt cx="386545" cy="252000"/>
            </a:xfrm>
          </p:grpSpPr>
          <p:sp>
            <p:nvSpPr>
              <p:cNvPr id="25" name="Ellipsi 24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9" name="Ellipsi 68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0" name="Ellipsi 69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71" name="Ryhmä 70"/>
            <p:cNvGrpSpPr/>
            <p:nvPr/>
          </p:nvGrpSpPr>
          <p:grpSpPr>
            <a:xfrm rot="814854">
              <a:off x="6522257" y="1289215"/>
              <a:ext cx="386545" cy="252000"/>
              <a:chOff x="1031330" y="5589128"/>
              <a:chExt cx="386545" cy="252000"/>
            </a:xfrm>
          </p:grpSpPr>
          <p:sp>
            <p:nvSpPr>
              <p:cNvPr id="72" name="Ellipsi 71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3" name="Ellipsi 72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4" name="Ellipsi 73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75" name="Ryhmä 74"/>
            <p:cNvGrpSpPr/>
            <p:nvPr/>
          </p:nvGrpSpPr>
          <p:grpSpPr>
            <a:xfrm rot="19605322">
              <a:off x="5440529" y="1748683"/>
              <a:ext cx="386545" cy="252000"/>
              <a:chOff x="1031330" y="5589128"/>
              <a:chExt cx="386545" cy="252000"/>
            </a:xfrm>
          </p:grpSpPr>
          <p:sp>
            <p:nvSpPr>
              <p:cNvPr id="76" name="Ellipsi 75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7" name="Ellipsi 76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8" name="Ellipsi 77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34" name="Ryhmä 33"/>
          <p:cNvGrpSpPr/>
          <p:nvPr/>
        </p:nvGrpSpPr>
        <p:grpSpPr>
          <a:xfrm>
            <a:off x="5285033" y="2520061"/>
            <a:ext cx="1800000" cy="1800000"/>
            <a:chOff x="5285033" y="2520061"/>
            <a:chExt cx="1800000" cy="1800000"/>
          </a:xfrm>
        </p:grpSpPr>
        <p:sp>
          <p:nvSpPr>
            <p:cNvPr id="64" name="Suorakulmio: Pyöristetyt kulmat 63"/>
            <p:cNvSpPr/>
            <p:nvPr/>
          </p:nvSpPr>
          <p:spPr>
            <a:xfrm>
              <a:off x="5285033" y="2520061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79" name="Ryhmä 78"/>
            <p:cNvGrpSpPr/>
            <p:nvPr/>
          </p:nvGrpSpPr>
          <p:grpSpPr>
            <a:xfrm rot="19605322">
              <a:off x="5358111" y="2636075"/>
              <a:ext cx="386545" cy="252000"/>
              <a:chOff x="1031330" y="5589128"/>
              <a:chExt cx="386545" cy="252000"/>
            </a:xfrm>
          </p:grpSpPr>
          <p:sp>
            <p:nvSpPr>
              <p:cNvPr id="80" name="Ellipsi 79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1" name="Ellipsi 80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2" name="Ellipsi 81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83" name="Ryhmä 82"/>
            <p:cNvGrpSpPr/>
            <p:nvPr/>
          </p:nvGrpSpPr>
          <p:grpSpPr>
            <a:xfrm rot="2958457">
              <a:off x="5661019" y="2782216"/>
              <a:ext cx="386545" cy="252000"/>
              <a:chOff x="1031330" y="5589128"/>
              <a:chExt cx="386545" cy="252000"/>
            </a:xfrm>
          </p:grpSpPr>
          <p:sp>
            <p:nvSpPr>
              <p:cNvPr id="84" name="Ellipsi 83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5" name="Ellipsi 84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6" name="Ellipsi 85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87" name="Ryhmä 86"/>
            <p:cNvGrpSpPr/>
            <p:nvPr/>
          </p:nvGrpSpPr>
          <p:grpSpPr>
            <a:xfrm rot="6240980">
              <a:off x="5947746" y="2642776"/>
              <a:ext cx="386545" cy="252000"/>
              <a:chOff x="1031330" y="5589128"/>
              <a:chExt cx="386545" cy="252000"/>
            </a:xfrm>
          </p:grpSpPr>
          <p:sp>
            <p:nvSpPr>
              <p:cNvPr id="88" name="Ellipsi 87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9" name="Ellipsi 88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0" name="Ellipsi 89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1" name="Ryhmä 90"/>
            <p:cNvGrpSpPr/>
            <p:nvPr/>
          </p:nvGrpSpPr>
          <p:grpSpPr>
            <a:xfrm rot="9450715">
              <a:off x="6198145" y="2859035"/>
              <a:ext cx="386545" cy="252000"/>
              <a:chOff x="1031330" y="5589128"/>
              <a:chExt cx="386545" cy="252000"/>
            </a:xfrm>
          </p:grpSpPr>
          <p:sp>
            <p:nvSpPr>
              <p:cNvPr id="92" name="Ellipsi 91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3" name="Ellipsi 92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4" name="Ellipsi 93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5" name="Ryhmä 94"/>
            <p:cNvGrpSpPr/>
            <p:nvPr/>
          </p:nvGrpSpPr>
          <p:grpSpPr>
            <a:xfrm rot="930928">
              <a:off x="6348171" y="2598938"/>
              <a:ext cx="386545" cy="252000"/>
              <a:chOff x="1031330" y="5589128"/>
              <a:chExt cx="386545" cy="252000"/>
            </a:xfrm>
          </p:grpSpPr>
          <p:sp>
            <p:nvSpPr>
              <p:cNvPr id="96" name="Ellipsi 95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7" name="Ellipsi 96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8" name="Ellipsi 97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9" name="Ryhmä 98"/>
            <p:cNvGrpSpPr/>
            <p:nvPr/>
          </p:nvGrpSpPr>
          <p:grpSpPr>
            <a:xfrm rot="17113792">
              <a:off x="6652819" y="3011408"/>
              <a:ext cx="386545" cy="252000"/>
              <a:chOff x="1031330" y="5589128"/>
              <a:chExt cx="386545" cy="252000"/>
            </a:xfrm>
          </p:grpSpPr>
          <p:sp>
            <p:nvSpPr>
              <p:cNvPr id="100" name="Ellipsi 99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1" name="Ellipsi 100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2" name="Ellipsi 101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3" name="Ryhmä 102"/>
            <p:cNvGrpSpPr/>
            <p:nvPr/>
          </p:nvGrpSpPr>
          <p:grpSpPr>
            <a:xfrm rot="2600747">
              <a:off x="5292589" y="2986310"/>
              <a:ext cx="386545" cy="252000"/>
              <a:chOff x="1031330" y="5589128"/>
              <a:chExt cx="386545" cy="252000"/>
            </a:xfrm>
          </p:grpSpPr>
          <p:sp>
            <p:nvSpPr>
              <p:cNvPr id="104" name="Ellipsi 103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5" name="Ellipsi 104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6" name="Ellipsi 105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7" name="Ryhmä 106"/>
            <p:cNvGrpSpPr/>
            <p:nvPr/>
          </p:nvGrpSpPr>
          <p:grpSpPr>
            <a:xfrm rot="634607">
              <a:off x="5759347" y="3139671"/>
              <a:ext cx="386545" cy="252000"/>
              <a:chOff x="1031330" y="5589128"/>
              <a:chExt cx="386545" cy="252000"/>
            </a:xfrm>
          </p:grpSpPr>
          <p:sp>
            <p:nvSpPr>
              <p:cNvPr id="108" name="Ellipsi 107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9" name="Ellipsi 108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0" name="Ellipsi 109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1" name="Ryhmä 110"/>
            <p:cNvGrpSpPr/>
            <p:nvPr/>
          </p:nvGrpSpPr>
          <p:grpSpPr>
            <a:xfrm rot="12524277">
              <a:off x="5434600" y="3264379"/>
              <a:ext cx="386545" cy="252000"/>
              <a:chOff x="1031330" y="5589128"/>
              <a:chExt cx="386545" cy="252000"/>
            </a:xfrm>
          </p:grpSpPr>
          <p:sp>
            <p:nvSpPr>
              <p:cNvPr id="112" name="Ellipsi 111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3" name="Ellipsi 112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4" name="Ellipsi 113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5" name="Ryhmä 114"/>
            <p:cNvGrpSpPr/>
            <p:nvPr/>
          </p:nvGrpSpPr>
          <p:grpSpPr>
            <a:xfrm rot="12524277">
              <a:off x="5371937" y="3559272"/>
              <a:ext cx="386545" cy="252000"/>
              <a:chOff x="1031330" y="5589128"/>
              <a:chExt cx="386545" cy="252000"/>
            </a:xfrm>
          </p:grpSpPr>
          <p:sp>
            <p:nvSpPr>
              <p:cNvPr id="116" name="Ellipsi 115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7" name="Ellipsi 116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8" name="Ellipsi 117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9" name="Ryhmä 118"/>
            <p:cNvGrpSpPr/>
            <p:nvPr/>
          </p:nvGrpSpPr>
          <p:grpSpPr>
            <a:xfrm rot="8002295">
              <a:off x="5793430" y="3425414"/>
              <a:ext cx="386545" cy="252000"/>
              <a:chOff x="1031330" y="5589128"/>
              <a:chExt cx="386545" cy="252000"/>
            </a:xfrm>
          </p:grpSpPr>
          <p:sp>
            <p:nvSpPr>
              <p:cNvPr id="120" name="Ellipsi 119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1" name="Ellipsi 120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2" name="Ellipsi 121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3" name="Ryhmä 122"/>
            <p:cNvGrpSpPr/>
            <p:nvPr/>
          </p:nvGrpSpPr>
          <p:grpSpPr>
            <a:xfrm rot="4518659">
              <a:off x="6179407" y="3273243"/>
              <a:ext cx="386545" cy="252000"/>
              <a:chOff x="1031330" y="5589128"/>
              <a:chExt cx="386545" cy="252000"/>
            </a:xfrm>
          </p:grpSpPr>
          <p:sp>
            <p:nvSpPr>
              <p:cNvPr id="124" name="Ellipsi 123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5" name="Ellipsi 124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6" name="Ellipsi 125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7" name="Ryhmä 126"/>
            <p:cNvGrpSpPr/>
            <p:nvPr/>
          </p:nvGrpSpPr>
          <p:grpSpPr>
            <a:xfrm rot="19425004">
              <a:off x="6655284" y="3379097"/>
              <a:ext cx="386545" cy="252000"/>
              <a:chOff x="1031330" y="5589128"/>
              <a:chExt cx="386545" cy="252000"/>
            </a:xfrm>
          </p:grpSpPr>
          <p:sp>
            <p:nvSpPr>
              <p:cNvPr id="128" name="Ellipsi 127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9" name="Ellipsi 128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0" name="Ellipsi 129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1" name="Ryhmä 130"/>
            <p:cNvGrpSpPr/>
            <p:nvPr/>
          </p:nvGrpSpPr>
          <p:grpSpPr>
            <a:xfrm rot="14508149">
              <a:off x="6734213" y="3717903"/>
              <a:ext cx="386545" cy="252000"/>
              <a:chOff x="1031330" y="5589128"/>
              <a:chExt cx="386545" cy="252000"/>
            </a:xfrm>
          </p:grpSpPr>
          <p:sp>
            <p:nvSpPr>
              <p:cNvPr id="132" name="Ellipsi 131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3" name="Ellipsi 132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4" name="Ellipsi 133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5" name="Ryhmä 134"/>
            <p:cNvGrpSpPr/>
            <p:nvPr/>
          </p:nvGrpSpPr>
          <p:grpSpPr>
            <a:xfrm rot="12175038">
              <a:off x="6357472" y="3591032"/>
              <a:ext cx="386545" cy="252000"/>
              <a:chOff x="1031330" y="5589128"/>
              <a:chExt cx="386545" cy="252000"/>
            </a:xfrm>
          </p:grpSpPr>
          <p:sp>
            <p:nvSpPr>
              <p:cNvPr id="136" name="Ellipsi 135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7" name="Ellipsi 136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8" name="Ellipsi 137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9" name="Ryhmä 138"/>
            <p:cNvGrpSpPr/>
            <p:nvPr/>
          </p:nvGrpSpPr>
          <p:grpSpPr>
            <a:xfrm rot="9106735">
              <a:off x="5938003" y="3724838"/>
              <a:ext cx="386545" cy="252000"/>
              <a:chOff x="1031330" y="5589128"/>
              <a:chExt cx="386545" cy="252000"/>
            </a:xfrm>
          </p:grpSpPr>
          <p:sp>
            <p:nvSpPr>
              <p:cNvPr id="140" name="Ellipsi 139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1" name="Ellipsi 140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2" name="Ellipsi 141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43" name="Ryhmä 142"/>
            <p:cNvGrpSpPr/>
            <p:nvPr/>
          </p:nvGrpSpPr>
          <p:grpSpPr>
            <a:xfrm rot="1107959">
              <a:off x="6456250" y="4003114"/>
              <a:ext cx="386545" cy="252000"/>
              <a:chOff x="1031330" y="5589128"/>
              <a:chExt cx="386545" cy="252000"/>
            </a:xfrm>
          </p:grpSpPr>
          <p:sp>
            <p:nvSpPr>
              <p:cNvPr id="144" name="Ellipsi 143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5" name="Ellipsi 144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6" name="Ellipsi 145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47" name="Ryhmä 146"/>
            <p:cNvGrpSpPr/>
            <p:nvPr/>
          </p:nvGrpSpPr>
          <p:grpSpPr>
            <a:xfrm rot="19189333">
              <a:off x="6049829" y="4039534"/>
              <a:ext cx="386545" cy="252000"/>
              <a:chOff x="1031330" y="5589128"/>
              <a:chExt cx="386545" cy="252000"/>
            </a:xfrm>
          </p:grpSpPr>
          <p:sp>
            <p:nvSpPr>
              <p:cNvPr id="148" name="Ellipsi 147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9" name="Ellipsi 148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0" name="Ellipsi 149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51" name="Ryhmä 150"/>
            <p:cNvGrpSpPr/>
            <p:nvPr/>
          </p:nvGrpSpPr>
          <p:grpSpPr>
            <a:xfrm rot="4022673">
              <a:off x="5284076" y="3931216"/>
              <a:ext cx="386545" cy="252000"/>
              <a:chOff x="1031330" y="5589128"/>
              <a:chExt cx="386545" cy="252000"/>
            </a:xfrm>
          </p:grpSpPr>
          <p:sp>
            <p:nvSpPr>
              <p:cNvPr id="152" name="Ellipsi 151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3" name="Ellipsi 152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4" name="Ellipsi 153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55" name="Ryhmä 154"/>
            <p:cNvGrpSpPr/>
            <p:nvPr/>
          </p:nvGrpSpPr>
          <p:grpSpPr>
            <a:xfrm rot="4997838">
              <a:off x="5604644" y="3887459"/>
              <a:ext cx="386545" cy="252000"/>
              <a:chOff x="1031330" y="5589128"/>
              <a:chExt cx="386545" cy="252000"/>
            </a:xfrm>
          </p:grpSpPr>
          <p:sp>
            <p:nvSpPr>
              <p:cNvPr id="156" name="Ellipsi 155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7" name="Ellipsi 156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8" name="Ellipsi 157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212" name="Ryhmä 211"/>
          <p:cNvGrpSpPr/>
          <p:nvPr/>
        </p:nvGrpSpPr>
        <p:grpSpPr>
          <a:xfrm rot="7512586">
            <a:off x="5827105" y="6251051"/>
            <a:ext cx="386545" cy="252000"/>
            <a:chOff x="1031330" y="5589128"/>
            <a:chExt cx="386545" cy="252000"/>
          </a:xfrm>
        </p:grpSpPr>
        <p:sp>
          <p:nvSpPr>
            <p:cNvPr id="213" name="Ellipsi 212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4" name="Ellipsi 213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5" name="Ellipsi 214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16" name="Ryhmä 215"/>
          <p:cNvGrpSpPr/>
          <p:nvPr/>
        </p:nvGrpSpPr>
        <p:grpSpPr>
          <a:xfrm rot="4097081">
            <a:off x="5512083" y="6038123"/>
            <a:ext cx="386545" cy="252000"/>
            <a:chOff x="1031330" y="5589128"/>
            <a:chExt cx="386545" cy="252000"/>
          </a:xfrm>
        </p:grpSpPr>
        <p:sp>
          <p:nvSpPr>
            <p:cNvPr id="217" name="Ellipsi 216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8" name="Ellipsi 217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9" name="Ellipsi 218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32" name="Ryhmä 231"/>
          <p:cNvGrpSpPr/>
          <p:nvPr/>
        </p:nvGrpSpPr>
        <p:grpSpPr>
          <a:xfrm rot="6630898">
            <a:off x="5196625" y="6234180"/>
            <a:ext cx="386545" cy="252000"/>
            <a:chOff x="1031330" y="5589128"/>
            <a:chExt cx="386545" cy="252000"/>
          </a:xfrm>
        </p:grpSpPr>
        <p:sp>
          <p:nvSpPr>
            <p:cNvPr id="233" name="Ellipsi 232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4" name="Ellipsi 233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5" name="Ellipsi 234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40" name="Ryhmä 239"/>
          <p:cNvGrpSpPr/>
          <p:nvPr/>
        </p:nvGrpSpPr>
        <p:grpSpPr>
          <a:xfrm rot="7155832">
            <a:off x="6409237" y="6256798"/>
            <a:ext cx="386545" cy="252000"/>
            <a:chOff x="1031330" y="5589128"/>
            <a:chExt cx="386545" cy="252000"/>
          </a:xfrm>
        </p:grpSpPr>
        <p:sp>
          <p:nvSpPr>
            <p:cNvPr id="241" name="Ellipsi 240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2" name="Ellipsi 241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3" name="Ellipsi 242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44" name="Ryhmä 243"/>
          <p:cNvGrpSpPr/>
          <p:nvPr/>
        </p:nvGrpSpPr>
        <p:grpSpPr>
          <a:xfrm rot="4579051">
            <a:off x="6121604" y="6044462"/>
            <a:ext cx="386545" cy="252000"/>
            <a:chOff x="1031330" y="5589128"/>
            <a:chExt cx="386545" cy="252000"/>
          </a:xfrm>
        </p:grpSpPr>
        <p:sp>
          <p:nvSpPr>
            <p:cNvPr id="245" name="Ellipsi 244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6" name="Ellipsi 245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7" name="Ellipsi 246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48" name="Ryhmä 247"/>
          <p:cNvGrpSpPr/>
          <p:nvPr/>
        </p:nvGrpSpPr>
        <p:grpSpPr>
          <a:xfrm rot="151699">
            <a:off x="5483069" y="5669652"/>
            <a:ext cx="386545" cy="252000"/>
            <a:chOff x="1031330" y="5589128"/>
            <a:chExt cx="386545" cy="252000"/>
          </a:xfrm>
        </p:grpSpPr>
        <p:sp>
          <p:nvSpPr>
            <p:cNvPr id="249" name="Ellipsi 248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0" name="Ellipsi 249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1" name="Ellipsi 250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52" name="Ryhmä 251"/>
          <p:cNvGrpSpPr/>
          <p:nvPr/>
        </p:nvGrpSpPr>
        <p:grpSpPr>
          <a:xfrm rot="184644">
            <a:off x="6141206" y="5671443"/>
            <a:ext cx="386545" cy="252000"/>
            <a:chOff x="1031330" y="5589128"/>
            <a:chExt cx="386545" cy="252000"/>
          </a:xfrm>
        </p:grpSpPr>
        <p:sp>
          <p:nvSpPr>
            <p:cNvPr id="253" name="Ellipsi 252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4" name="Ellipsi 253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5" name="Ellipsi 254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56" name="Ryhmä 255"/>
          <p:cNvGrpSpPr/>
          <p:nvPr/>
        </p:nvGrpSpPr>
        <p:grpSpPr>
          <a:xfrm rot="444499">
            <a:off x="6633390" y="5659277"/>
            <a:ext cx="386545" cy="252000"/>
            <a:chOff x="1031330" y="5589128"/>
            <a:chExt cx="386545" cy="252000"/>
          </a:xfrm>
        </p:grpSpPr>
        <p:sp>
          <p:nvSpPr>
            <p:cNvPr id="257" name="Ellipsi 256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8" name="Ellipsi 257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9" name="Ellipsi 258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60" name="Ryhmä 259"/>
          <p:cNvGrpSpPr/>
          <p:nvPr/>
        </p:nvGrpSpPr>
        <p:grpSpPr>
          <a:xfrm rot="18754569">
            <a:off x="5197434" y="5402778"/>
            <a:ext cx="386545" cy="252000"/>
            <a:chOff x="1031330" y="5589128"/>
            <a:chExt cx="386545" cy="252000"/>
          </a:xfrm>
        </p:grpSpPr>
        <p:sp>
          <p:nvSpPr>
            <p:cNvPr id="261" name="Ellipsi 260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2" name="Ellipsi 261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3" name="Ellipsi 262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64" name="Ryhmä 263"/>
          <p:cNvGrpSpPr/>
          <p:nvPr/>
        </p:nvGrpSpPr>
        <p:grpSpPr>
          <a:xfrm rot="18754569">
            <a:off x="5850519" y="5430029"/>
            <a:ext cx="386545" cy="252000"/>
            <a:chOff x="1031330" y="5589128"/>
            <a:chExt cx="386545" cy="252000"/>
          </a:xfrm>
        </p:grpSpPr>
        <p:sp>
          <p:nvSpPr>
            <p:cNvPr id="265" name="Ellipsi 264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6" name="Ellipsi 265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7" name="Ellipsi 266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68" name="Ryhmä 267"/>
          <p:cNvGrpSpPr/>
          <p:nvPr/>
        </p:nvGrpSpPr>
        <p:grpSpPr>
          <a:xfrm rot="18754569">
            <a:off x="6361318" y="5411644"/>
            <a:ext cx="386545" cy="252000"/>
            <a:chOff x="1031330" y="5589128"/>
            <a:chExt cx="386545" cy="252000"/>
          </a:xfrm>
        </p:grpSpPr>
        <p:sp>
          <p:nvSpPr>
            <p:cNvPr id="269" name="Ellipsi 268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0" name="Ellipsi 269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1" name="Ellipsi 270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72" name="Ryhmä 271"/>
          <p:cNvGrpSpPr/>
          <p:nvPr/>
        </p:nvGrpSpPr>
        <p:grpSpPr>
          <a:xfrm rot="175007">
            <a:off x="5239970" y="5033541"/>
            <a:ext cx="386545" cy="252000"/>
            <a:chOff x="1031330" y="5589128"/>
            <a:chExt cx="386545" cy="252000"/>
          </a:xfrm>
        </p:grpSpPr>
        <p:sp>
          <p:nvSpPr>
            <p:cNvPr id="273" name="Ellipsi 272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4" name="Ellipsi 273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5" name="Ellipsi 274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80" name="Ryhmä 279"/>
          <p:cNvGrpSpPr/>
          <p:nvPr/>
        </p:nvGrpSpPr>
        <p:grpSpPr>
          <a:xfrm rot="3676050">
            <a:off x="6658171" y="6011922"/>
            <a:ext cx="386545" cy="252000"/>
            <a:chOff x="1031330" y="5589128"/>
            <a:chExt cx="386545" cy="252000"/>
          </a:xfrm>
        </p:grpSpPr>
        <p:sp>
          <p:nvSpPr>
            <p:cNvPr id="281" name="Ellipsi 280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2" name="Ellipsi 281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3" name="Ellipsi 282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84" name="Ryhmä 283"/>
          <p:cNvGrpSpPr/>
          <p:nvPr/>
        </p:nvGrpSpPr>
        <p:grpSpPr>
          <a:xfrm rot="175007">
            <a:off x="5887197" y="5067196"/>
            <a:ext cx="386545" cy="252000"/>
            <a:chOff x="1031330" y="5589128"/>
            <a:chExt cx="386545" cy="252000"/>
          </a:xfrm>
        </p:grpSpPr>
        <p:sp>
          <p:nvSpPr>
            <p:cNvPr id="285" name="Ellipsi 284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6" name="Ellipsi 285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7" name="Ellipsi 286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88" name="Ryhmä 287"/>
          <p:cNvGrpSpPr/>
          <p:nvPr/>
        </p:nvGrpSpPr>
        <p:grpSpPr>
          <a:xfrm rot="185559">
            <a:off x="6407383" y="5069135"/>
            <a:ext cx="386545" cy="252000"/>
            <a:chOff x="1031330" y="5589128"/>
            <a:chExt cx="386545" cy="252000"/>
          </a:xfrm>
        </p:grpSpPr>
        <p:sp>
          <p:nvSpPr>
            <p:cNvPr id="289" name="Ellipsi 288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0" name="Ellipsi 289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1" name="Ellipsi 290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92" name="Ryhmä 291"/>
          <p:cNvGrpSpPr/>
          <p:nvPr/>
        </p:nvGrpSpPr>
        <p:grpSpPr>
          <a:xfrm rot="14173637">
            <a:off x="5538614" y="4828006"/>
            <a:ext cx="386545" cy="252000"/>
            <a:chOff x="1031330" y="5589128"/>
            <a:chExt cx="386545" cy="252000"/>
          </a:xfrm>
        </p:grpSpPr>
        <p:sp>
          <p:nvSpPr>
            <p:cNvPr id="293" name="Ellipsi 292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4" name="Ellipsi 293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5" name="Ellipsi 294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96" name="Ryhmä 295"/>
          <p:cNvGrpSpPr/>
          <p:nvPr/>
        </p:nvGrpSpPr>
        <p:grpSpPr>
          <a:xfrm rot="13951293">
            <a:off x="6119235" y="4816491"/>
            <a:ext cx="386545" cy="252000"/>
            <a:chOff x="1031330" y="5589128"/>
            <a:chExt cx="386545" cy="252000"/>
          </a:xfrm>
        </p:grpSpPr>
        <p:sp>
          <p:nvSpPr>
            <p:cNvPr id="297" name="Ellipsi 296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8" name="Ellipsi 297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9" name="Ellipsi 298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04" name="Ryhmä 303"/>
          <p:cNvGrpSpPr/>
          <p:nvPr/>
        </p:nvGrpSpPr>
        <p:grpSpPr>
          <a:xfrm rot="13951293">
            <a:off x="6674171" y="4864797"/>
            <a:ext cx="386545" cy="252000"/>
            <a:chOff x="1031330" y="5589128"/>
            <a:chExt cx="386545" cy="252000"/>
          </a:xfrm>
        </p:grpSpPr>
        <p:sp>
          <p:nvSpPr>
            <p:cNvPr id="305" name="Ellipsi 304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6" name="Ellipsi 305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7" name="Ellipsi 306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413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3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5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8" grpId="0" animBg="1"/>
      <p:bldP spid="308" grpId="1" animBg="1"/>
      <p:bldP spid="28" grpId="0" animBg="1"/>
      <p:bldP spid="29" grpId="0" animBg="1"/>
      <p:bldP spid="31" grpId="0" animBg="1"/>
      <p:bldP spid="32" grpId="0" animBg="1"/>
      <p:bldP spid="33" grpId="0" animBg="1"/>
      <p:bldP spid="60" grpId="0" animBg="1"/>
      <p:bldP spid="62" grpId="0" animBg="1"/>
      <p:bldP spid="62" grpId="1" animBg="1"/>
      <p:bldP spid="26" grpId="0" animBg="1"/>
      <p:bldP spid="27" grpId="0" animBg="1"/>
      <p:bldP spid="8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7DAA68-6299-43F9-9759-BA880467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E245AE-B205-4F31-B673-AFF301CE7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68" y="2892908"/>
            <a:ext cx="6884770" cy="3687550"/>
          </a:xfrm>
        </p:spPr>
        <p:txBody>
          <a:bodyPr>
            <a:normAutofit/>
          </a:bodyPr>
          <a:lstStyle/>
          <a:p>
            <a:r>
              <a:rPr lang="fi-FI" dirty="0"/>
              <a:t>Päättele olomuoto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Vesi, kun lämpötila on 150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r>
              <a:rPr lang="fi-FI" dirty="0"/>
              <a:t> 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Rikki, kun lämpötila on 20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Alumiini, kun lämpötila on 500 °C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Natrium, kun lämpötila on 150 °C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Rikki, kun lämpötila on 500 °C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Kloori, kun lämpötila on −80 °C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Kloori, kun lämpötila on −20 °C</a:t>
            </a:r>
            <a:endParaRPr lang="fi-FI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857345AE-9F30-49E4-8A6C-8F08C3907F37}"/>
              </a:ext>
            </a:extLst>
          </p:cNvPr>
          <p:cNvGrpSpPr>
            <a:grpSpLocks noChangeAspect="1"/>
          </p:cNvGrpSpPr>
          <p:nvPr/>
        </p:nvGrpSpPr>
        <p:grpSpPr>
          <a:xfrm>
            <a:off x="7306324" y="253386"/>
            <a:ext cx="1255650" cy="6539495"/>
            <a:chOff x="3313550" y="1484784"/>
            <a:chExt cx="897142" cy="4392488"/>
          </a:xfrm>
        </p:grpSpPr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3369A8F8-8147-4A4C-B4EF-B67D010E6A84}"/>
                </a:ext>
              </a:extLst>
            </p:cNvPr>
            <p:cNvGrpSpPr/>
            <p:nvPr/>
          </p:nvGrpSpPr>
          <p:grpSpPr>
            <a:xfrm>
              <a:off x="3313550" y="1484784"/>
              <a:ext cx="897142" cy="4392488"/>
              <a:chOff x="3313550" y="1484784"/>
              <a:chExt cx="897142" cy="4392488"/>
            </a:xfrm>
          </p:grpSpPr>
          <p:sp>
            <p:nvSpPr>
              <p:cNvPr id="9" name="Pyöristetty suorakulmio 4">
                <a:extLst>
                  <a:ext uri="{FF2B5EF4-FFF2-40B4-BE49-F238E27FC236}">
                    <a16:creationId xmlns:a16="http://schemas.microsoft.com/office/drawing/2014/main" id="{0CC0DAA0-99CE-4204-B846-63BAECB5CA22}"/>
                  </a:ext>
                </a:extLst>
              </p:cNvPr>
              <p:cNvSpPr/>
              <p:nvPr/>
            </p:nvSpPr>
            <p:spPr>
              <a:xfrm>
                <a:off x="3313550" y="1484784"/>
                <a:ext cx="897142" cy="439248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400"/>
              </a:p>
            </p:txBody>
          </p:sp>
          <p:sp>
            <p:nvSpPr>
              <p:cNvPr id="10" name="Tekstikehys 8">
                <a:extLst>
                  <a:ext uri="{FF2B5EF4-FFF2-40B4-BE49-F238E27FC236}">
                    <a16:creationId xmlns:a16="http://schemas.microsoft.com/office/drawing/2014/main" id="{4B35FE16-DC52-4D24-BAC6-530C054D1F96}"/>
                  </a:ext>
                </a:extLst>
              </p:cNvPr>
              <p:cNvSpPr txBox="1"/>
              <p:nvPr/>
            </p:nvSpPr>
            <p:spPr>
              <a:xfrm>
                <a:off x="3853711" y="3397348"/>
                <a:ext cx="216775" cy="227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dirty="0"/>
                  <a:t>0</a:t>
                </a:r>
              </a:p>
            </p:txBody>
          </p:sp>
          <p:sp>
            <p:nvSpPr>
              <p:cNvPr id="11" name="Tekstikehys 9">
                <a:extLst>
                  <a:ext uri="{FF2B5EF4-FFF2-40B4-BE49-F238E27FC236}">
                    <a16:creationId xmlns:a16="http://schemas.microsoft.com/office/drawing/2014/main" id="{8973D6F0-CDA1-40BF-93DF-B8F3885E21AA}"/>
                  </a:ext>
                </a:extLst>
              </p:cNvPr>
              <p:cNvSpPr txBox="1"/>
              <p:nvPr/>
            </p:nvSpPr>
            <p:spPr>
              <a:xfrm>
                <a:off x="3779913" y="3819355"/>
                <a:ext cx="359024" cy="227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dirty="0"/>
                  <a:t>−50</a:t>
                </a:r>
              </a:p>
            </p:txBody>
          </p:sp>
          <p:sp>
            <p:nvSpPr>
              <p:cNvPr id="12" name="Tekstikehys 10">
                <a:extLst>
                  <a:ext uri="{FF2B5EF4-FFF2-40B4-BE49-F238E27FC236}">
                    <a16:creationId xmlns:a16="http://schemas.microsoft.com/office/drawing/2014/main" id="{4D58E60A-8B71-4362-8EE2-28831FC16B5D}"/>
                  </a:ext>
                </a:extLst>
              </p:cNvPr>
              <p:cNvSpPr txBox="1"/>
              <p:nvPr/>
            </p:nvSpPr>
            <p:spPr>
              <a:xfrm>
                <a:off x="3779912" y="4261444"/>
                <a:ext cx="430780" cy="227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dirty="0"/>
                  <a:t>−100</a:t>
                </a:r>
              </a:p>
            </p:txBody>
          </p:sp>
          <p:sp>
            <p:nvSpPr>
              <p:cNvPr id="13" name="Tekstikehys 11">
                <a:extLst>
                  <a:ext uri="{FF2B5EF4-FFF2-40B4-BE49-F238E27FC236}">
                    <a16:creationId xmlns:a16="http://schemas.microsoft.com/office/drawing/2014/main" id="{BEF0FA3F-4F3A-447A-8795-6A9E468BBECB}"/>
                  </a:ext>
                </a:extLst>
              </p:cNvPr>
              <p:cNvSpPr txBox="1"/>
              <p:nvPr/>
            </p:nvSpPr>
            <p:spPr>
              <a:xfrm>
                <a:off x="3769114" y="4683451"/>
                <a:ext cx="430780" cy="227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dirty="0"/>
                  <a:t>−150</a:t>
                </a:r>
              </a:p>
            </p:txBody>
          </p:sp>
          <p:sp>
            <p:nvSpPr>
              <p:cNvPr id="14" name="Tekstikehys 12">
                <a:extLst>
                  <a:ext uri="{FF2B5EF4-FFF2-40B4-BE49-F238E27FC236}">
                    <a16:creationId xmlns:a16="http://schemas.microsoft.com/office/drawing/2014/main" id="{000DAE69-FD25-4130-A063-68E50AC031FF}"/>
                  </a:ext>
                </a:extLst>
              </p:cNvPr>
              <p:cNvSpPr txBox="1"/>
              <p:nvPr/>
            </p:nvSpPr>
            <p:spPr>
              <a:xfrm>
                <a:off x="3804991" y="2955259"/>
                <a:ext cx="359024" cy="227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dirty="0"/>
                  <a:t>+50</a:t>
                </a:r>
              </a:p>
            </p:txBody>
          </p:sp>
          <p:sp>
            <p:nvSpPr>
              <p:cNvPr id="15" name="Tekstikehys 13">
                <a:extLst>
                  <a:ext uri="{FF2B5EF4-FFF2-40B4-BE49-F238E27FC236}">
                    <a16:creationId xmlns:a16="http://schemas.microsoft.com/office/drawing/2014/main" id="{E503B307-0A2B-403A-B86B-8E8DB7F49E8B}"/>
                  </a:ext>
                </a:extLst>
              </p:cNvPr>
              <p:cNvSpPr txBox="1"/>
              <p:nvPr/>
            </p:nvSpPr>
            <p:spPr>
              <a:xfrm>
                <a:off x="3779912" y="2463583"/>
                <a:ext cx="430780" cy="227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dirty="0"/>
                  <a:t>+100</a:t>
                </a:r>
              </a:p>
            </p:txBody>
          </p:sp>
          <p:sp>
            <p:nvSpPr>
              <p:cNvPr id="16" name="Tekstikehys 14">
                <a:extLst>
                  <a:ext uri="{FF2B5EF4-FFF2-40B4-BE49-F238E27FC236}">
                    <a16:creationId xmlns:a16="http://schemas.microsoft.com/office/drawing/2014/main" id="{3482A5E3-F683-49DA-8250-85A511311C70}"/>
                  </a:ext>
                </a:extLst>
              </p:cNvPr>
              <p:cNvSpPr txBox="1"/>
              <p:nvPr/>
            </p:nvSpPr>
            <p:spPr>
              <a:xfrm>
                <a:off x="3774497" y="1956936"/>
                <a:ext cx="430780" cy="227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dirty="0"/>
                  <a:t>+150</a:t>
                </a:r>
              </a:p>
            </p:txBody>
          </p:sp>
        </p:grpSp>
        <p:sp>
          <p:nvSpPr>
            <p:cNvPr id="8" name="Tekstikehys 22">
              <a:extLst>
                <a:ext uri="{FF2B5EF4-FFF2-40B4-BE49-F238E27FC236}">
                  <a16:creationId xmlns:a16="http://schemas.microsoft.com/office/drawing/2014/main" id="{9DB23BDF-FB5F-41E5-BA2A-4D8B0A6B4128}"/>
                </a:ext>
              </a:extLst>
            </p:cNvPr>
            <p:cNvSpPr txBox="1"/>
            <p:nvPr/>
          </p:nvSpPr>
          <p:spPr>
            <a:xfrm>
              <a:off x="3707904" y="1484784"/>
              <a:ext cx="292285" cy="268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b="1" dirty="0"/>
                <a:t>°C</a:t>
              </a:r>
            </a:p>
          </p:txBody>
        </p:sp>
      </p:grpSp>
      <p:sp>
        <p:nvSpPr>
          <p:cNvPr id="17" name="Pyöristetty suorakulmio 5">
            <a:extLst>
              <a:ext uri="{FF2B5EF4-FFF2-40B4-BE49-F238E27FC236}">
                <a16:creationId xmlns:a16="http://schemas.microsoft.com/office/drawing/2014/main" id="{DF91FE34-B60C-4000-B7E9-971C30490662}"/>
              </a:ext>
            </a:extLst>
          </p:cNvPr>
          <p:cNvSpPr/>
          <p:nvPr/>
        </p:nvSpPr>
        <p:spPr>
          <a:xfrm>
            <a:off x="7594445" y="575001"/>
            <a:ext cx="321615" cy="54674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19" name="Pyöristetty suorakulmio 59">
            <a:extLst>
              <a:ext uri="{FF2B5EF4-FFF2-40B4-BE49-F238E27FC236}">
                <a16:creationId xmlns:a16="http://schemas.microsoft.com/office/drawing/2014/main" id="{67832CCC-BD98-4489-AC11-0AC70B0BB829}"/>
              </a:ext>
            </a:extLst>
          </p:cNvPr>
          <p:cNvSpPr/>
          <p:nvPr/>
        </p:nvSpPr>
        <p:spPr>
          <a:xfrm>
            <a:off x="7594445" y="4541579"/>
            <a:ext cx="321615" cy="1393663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20" name="Pyöristetty suorakulmio 61">
            <a:extLst>
              <a:ext uri="{FF2B5EF4-FFF2-40B4-BE49-F238E27FC236}">
                <a16:creationId xmlns:a16="http://schemas.microsoft.com/office/drawing/2014/main" id="{3DCE00F7-D452-4108-9A8B-58944FA90281}"/>
              </a:ext>
            </a:extLst>
          </p:cNvPr>
          <p:cNvSpPr/>
          <p:nvPr/>
        </p:nvSpPr>
        <p:spPr>
          <a:xfrm>
            <a:off x="7591824" y="2369508"/>
            <a:ext cx="321615" cy="385937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E92D3DC7-646B-4A72-AE15-C2D71AF1E6F8}"/>
              </a:ext>
            </a:extLst>
          </p:cNvPr>
          <p:cNvSpPr/>
          <p:nvPr/>
        </p:nvSpPr>
        <p:spPr>
          <a:xfrm>
            <a:off x="7482631" y="6040458"/>
            <a:ext cx="540000" cy="54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2798B46E-A1F5-47D7-A6B8-D7B6487FBDE8}"/>
              </a:ext>
            </a:extLst>
          </p:cNvPr>
          <p:cNvCxnSpPr/>
          <p:nvPr/>
        </p:nvCxnSpPr>
        <p:spPr>
          <a:xfrm>
            <a:off x="7594445" y="1111025"/>
            <a:ext cx="321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FBDE11D0-D3AB-44F9-B2B4-FDAFFA7F24C9}"/>
              </a:ext>
            </a:extLst>
          </p:cNvPr>
          <p:cNvCxnSpPr/>
          <p:nvPr/>
        </p:nvCxnSpPr>
        <p:spPr>
          <a:xfrm>
            <a:off x="7594445" y="1861459"/>
            <a:ext cx="321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521EB633-4EF1-42CB-8424-CE4F2F70C015}"/>
              </a:ext>
            </a:extLst>
          </p:cNvPr>
          <p:cNvCxnSpPr/>
          <p:nvPr/>
        </p:nvCxnSpPr>
        <p:spPr>
          <a:xfrm>
            <a:off x="7594445" y="2611892"/>
            <a:ext cx="321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3EBF79A4-CA12-4866-817C-5915CC27FBEC}"/>
              </a:ext>
            </a:extLst>
          </p:cNvPr>
          <p:cNvCxnSpPr/>
          <p:nvPr/>
        </p:nvCxnSpPr>
        <p:spPr>
          <a:xfrm>
            <a:off x="7594445" y="3255121"/>
            <a:ext cx="321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C1166500-5906-423C-AACA-12D9A22DDBD8}"/>
              </a:ext>
            </a:extLst>
          </p:cNvPr>
          <p:cNvCxnSpPr/>
          <p:nvPr/>
        </p:nvCxnSpPr>
        <p:spPr>
          <a:xfrm>
            <a:off x="7594445" y="3898350"/>
            <a:ext cx="321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55DE13BB-5180-4A1F-AD04-3111D72E3CF1}"/>
              </a:ext>
            </a:extLst>
          </p:cNvPr>
          <p:cNvCxnSpPr/>
          <p:nvPr/>
        </p:nvCxnSpPr>
        <p:spPr>
          <a:xfrm>
            <a:off x="7594445" y="4541579"/>
            <a:ext cx="321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E48C19DB-9C5A-4BD0-BA07-2CE19ABCD99C}"/>
              </a:ext>
            </a:extLst>
          </p:cNvPr>
          <p:cNvCxnSpPr/>
          <p:nvPr/>
        </p:nvCxnSpPr>
        <p:spPr>
          <a:xfrm>
            <a:off x="7594445" y="5184808"/>
            <a:ext cx="321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6D718C5F-0963-4E47-A5C1-61E3F292F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741475"/>
              </p:ext>
            </p:extLst>
          </p:nvPr>
        </p:nvGraphicFramePr>
        <p:xfrm>
          <a:off x="3562775" y="286889"/>
          <a:ext cx="3532563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521">
                  <a:extLst>
                    <a:ext uri="{9D8B030D-6E8A-4147-A177-3AD203B41FA5}">
                      <a16:colId xmlns:a16="http://schemas.microsoft.com/office/drawing/2014/main" val="2463324361"/>
                    </a:ext>
                  </a:extLst>
                </a:gridCol>
                <a:gridCol w="1177521">
                  <a:extLst>
                    <a:ext uri="{9D8B030D-6E8A-4147-A177-3AD203B41FA5}">
                      <a16:colId xmlns:a16="http://schemas.microsoft.com/office/drawing/2014/main" val="3088136429"/>
                    </a:ext>
                  </a:extLst>
                </a:gridCol>
                <a:gridCol w="1177521">
                  <a:extLst>
                    <a:ext uri="{9D8B030D-6E8A-4147-A177-3AD203B41FA5}">
                      <a16:colId xmlns:a16="http://schemas.microsoft.com/office/drawing/2014/main" val="903304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sulamis-piste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kiehumis-piste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11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vesi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0 </a:t>
                      </a: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100 </a:t>
                      </a: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22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alumiini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660 </a:t>
                      </a: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2470 </a:t>
                      </a: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06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kloori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−102 °C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−34 °C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77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natrium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98 </a:t>
                      </a: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883 </a:t>
                      </a: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372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rikki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115 </a:t>
                      </a: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445 </a:t>
                      </a: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78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52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C01D45-2889-40AD-92DA-165741B3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69CC51-8CE1-400B-BD3E-B24A80082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  <a:p>
            <a:r>
              <a:rPr lang="fi-FI" dirty="0"/>
              <a:t>Lämpötila</a:t>
            </a:r>
          </a:p>
          <a:p>
            <a:r>
              <a:rPr lang="fi-FI" dirty="0"/>
              <a:t>Olomuodot</a:t>
            </a:r>
          </a:p>
          <a:p>
            <a:r>
              <a:rPr lang="fi-FI" dirty="0"/>
              <a:t>Lämmön johtuminen</a:t>
            </a:r>
          </a:p>
        </p:txBody>
      </p:sp>
    </p:spTree>
    <p:extLst>
      <p:ext uri="{BB962C8B-B14F-4D97-AF65-F5344CB8AC3E}">
        <p14:creationId xmlns:p14="http://schemas.microsoft.com/office/powerpoint/2010/main" val="230448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6995120" cy="4525963"/>
          </a:xfrm>
        </p:spPr>
        <p:txBody>
          <a:bodyPr>
            <a:normAutofit/>
          </a:bodyPr>
          <a:lstStyle/>
          <a:p>
            <a:r>
              <a:rPr lang="fi-FI" dirty="0"/>
              <a:t>Lämpötilaa voidaan mitata lämpömittarilla</a:t>
            </a:r>
          </a:p>
          <a:p>
            <a:r>
              <a:rPr lang="fi-FI" dirty="0"/>
              <a:t>Sitä mitataan yleensä Celsius-asteilla (°C)</a:t>
            </a:r>
          </a:p>
          <a:p>
            <a:pPr lvl="1"/>
            <a:r>
              <a:rPr lang="fi-FI" dirty="0"/>
              <a:t>Yhdysvalloissa käytetään </a:t>
            </a:r>
            <a:r>
              <a:rPr lang="fi-FI" dirty="0" err="1"/>
              <a:t>Fahrenheit-asteita</a:t>
            </a:r>
            <a:r>
              <a:rPr lang="fi-FI" dirty="0"/>
              <a:t> (°F)</a:t>
            </a:r>
          </a:p>
          <a:p>
            <a:pPr lvl="1"/>
            <a:r>
              <a:rPr lang="fi-FI" dirty="0"/>
              <a:t>Tiedemiehet käyttävät </a:t>
            </a:r>
            <a:r>
              <a:rPr lang="fi-FI" dirty="0" err="1"/>
              <a:t>Kelvin-asteita</a:t>
            </a:r>
            <a:r>
              <a:rPr lang="fi-FI" dirty="0"/>
              <a:t> (K)</a:t>
            </a:r>
          </a:p>
          <a:p>
            <a:r>
              <a:rPr lang="fi-FI" dirty="0"/>
              <a:t>Celsius-lukema voi olla positiivinen tai negatiivinen</a:t>
            </a:r>
          </a:p>
          <a:p>
            <a:pPr lvl="1"/>
            <a:r>
              <a:rPr lang="fi-FI" dirty="0">
                <a:hlinkClick r:id="rId2"/>
              </a:rPr>
              <a:t>Lämpimin ja kylmin paikka Suomessa</a:t>
            </a:r>
            <a:endParaRPr lang="fi-FI" dirty="0"/>
          </a:p>
        </p:txBody>
      </p:sp>
      <p:grpSp>
        <p:nvGrpSpPr>
          <p:cNvPr id="31" name="Ryhmä 30"/>
          <p:cNvGrpSpPr/>
          <p:nvPr/>
        </p:nvGrpSpPr>
        <p:grpSpPr>
          <a:xfrm>
            <a:off x="7308304" y="764704"/>
            <a:ext cx="1584176" cy="5544616"/>
            <a:chOff x="7524328" y="1700808"/>
            <a:chExt cx="1296144" cy="4392488"/>
          </a:xfrm>
        </p:grpSpPr>
        <p:sp>
          <p:nvSpPr>
            <p:cNvPr id="8" name="Pyöristetty suorakulmio 7"/>
            <p:cNvSpPr/>
            <p:nvPr/>
          </p:nvSpPr>
          <p:spPr>
            <a:xfrm>
              <a:off x="7524328" y="1700808"/>
              <a:ext cx="1296144" cy="43924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Pyöristetty suorakulmio 6"/>
            <p:cNvSpPr/>
            <p:nvPr/>
          </p:nvSpPr>
          <p:spPr>
            <a:xfrm>
              <a:off x="7956376" y="1916832"/>
              <a:ext cx="216024" cy="158417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Pyöristetty suorakulmio 5"/>
            <p:cNvSpPr/>
            <p:nvPr/>
          </p:nvSpPr>
          <p:spPr>
            <a:xfrm>
              <a:off x="7956376" y="2924944"/>
              <a:ext cx="216024" cy="266429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Ellipsi 4"/>
            <p:cNvSpPr/>
            <p:nvPr/>
          </p:nvSpPr>
          <p:spPr>
            <a:xfrm>
              <a:off x="7812360" y="5373216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Tekstikehys 8"/>
            <p:cNvSpPr txBox="1"/>
            <p:nvPr/>
          </p:nvSpPr>
          <p:spPr>
            <a:xfrm>
              <a:off x="8316416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0</a:t>
              </a:r>
            </a:p>
          </p:txBody>
        </p:sp>
        <p:sp>
          <p:nvSpPr>
            <p:cNvPr id="10" name="Tekstikehys 9"/>
            <p:cNvSpPr txBox="1"/>
            <p:nvPr/>
          </p:nvSpPr>
          <p:spPr>
            <a:xfrm>
              <a:off x="8244408" y="3933056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−10</a:t>
              </a:r>
            </a:p>
          </p:txBody>
        </p:sp>
        <p:sp>
          <p:nvSpPr>
            <p:cNvPr id="11" name="Tekstikehys 10"/>
            <p:cNvSpPr txBox="1"/>
            <p:nvPr/>
          </p:nvSpPr>
          <p:spPr>
            <a:xfrm>
              <a:off x="8244408" y="4365104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−20</a:t>
              </a:r>
            </a:p>
          </p:txBody>
        </p:sp>
        <p:sp>
          <p:nvSpPr>
            <p:cNvPr id="12" name="Tekstikehys 11"/>
            <p:cNvSpPr txBox="1"/>
            <p:nvPr/>
          </p:nvSpPr>
          <p:spPr>
            <a:xfrm>
              <a:off x="8244408" y="4797152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−30</a:t>
              </a:r>
            </a:p>
          </p:txBody>
        </p:sp>
        <p:sp>
          <p:nvSpPr>
            <p:cNvPr id="14" name="Tekstikehys 13"/>
            <p:cNvSpPr txBox="1"/>
            <p:nvPr/>
          </p:nvSpPr>
          <p:spPr>
            <a:xfrm>
              <a:off x="8244408" y="3068960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+10</a:t>
              </a:r>
            </a:p>
          </p:txBody>
        </p:sp>
        <p:sp>
          <p:nvSpPr>
            <p:cNvPr id="15" name="Tekstikehys 14"/>
            <p:cNvSpPr txBox="1"/>
            <p:nvPr/>
          </p:nvSpPr>
          <p:spPr>
            <a:xfrm>
              <a:off x="8244408" y="2564904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+20</a:t>
              </a:r>
            </a:p>
          </p:txBody>
        </p:sp>
        <p:sp>
          <p:nvSpPr>
            <p:cNvPr id="16" name="Tekstikehys 15"/>
            <p:cNvSpPr txBox="1"/>
            <p:nvPr/>
          </p:nvSpPr>
          <p:spPr>
            <a:xfrm>
              <a:off x="8244408" y="2060848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+30</a:t>
              </a:r>
            </a:p>
          </p:txBody>
        </p:sp>
        <p:cxnSp>
          <p:nvCxnSpPr>
            <p:cNvPr id="22" name="Suora yhdysviiva 21"/>
            <p:cNvCxnSpPr/>
            <p:nvPr/>
          </p:nvCxnSpPr>
          <p:spPr>
            <a:xfrm>
              <a:off x="7956376" y="2276872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uora yhdysviiva 23"/>
            <p:cNvCxnSpPr/>
            <p:nvPr/>
          </p:nvCxnSpPr>
          <p:spPr>
            <a:xfrm>
              <a:off x="7956376" y="2780928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uora yhdysviiva 24"/>
            <p:cNvCxnSpPr/>
            <p:nvPr/>
          </p:nvCxnSpPr>
          <p:spPr>
            <a:xfrm>
              <a:off x="7956376" y="3284984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uora yhdysviiva 25"/>
            <p:cNvCxnSpPr/>
            <p:nvPr/>
          </p:nvCxnSpPr>
          <p:spPr>
            <a:xfrm>
              <a:off x="7956376" y="3717032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uora yhdysviiva 26"/>
            <p:cNvCxnSpPr/>
            <p:nvPr/>
          </p:nvCxnSpPr>
          <p:spPr>
            <a:xfrm>
              <a:off x="7956376" y="4149080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uora yhdysviiva 27"/>
            <p:cNvCxnSpPr/>
            <p:nvPr/>
          </p:nvCxnSpPr>
          <p:spPr>
            <a:xfrm>
              <a:off x="7956376" y="4581128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uora yhdysviiva 28"/>
            <p:cNvCxnSpPr/>
            <p:nvPr/>
          </p:nvCxnSpPr>
          <p:spPr>
            <a:xfrm>
              <a:off x="7956376" y="5013176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kstikehys 29"/>
            <p:cNvSpPr txBox="1"/>
            <p:nvPr/>
          </p:nvSpPr>
          <p:spPr>
            <a:xfrm>
              <a:off x="8172400" y="1700808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°C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764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Mittaa seuraavien asioiden lämpötila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Käsi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Kiehuva vesi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Jää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Huoneen ilma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Kuumin vesi, jota tulee hanasta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Kylmin vesi, jota tulee hanasta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Jää, johon on lisätty suolaa</a:t>
            </a:r>
          </a:p>
          <a:p>
            <a:r>
              <a:rPr lang="fi-FI" dirty="0"/>
              <a:t>Merkitse saamasi tulokset taulukkoon</a:t>
            </a:r>
          </a:p>
          <a:p>
            <a:r>
              <a:rPr lang="fi-FI" dirty="0"/>
              <a:t>Saitko samat tulokset kuin toiset?</a:t>
            </a:r>
          </a:p>
        </p:txBody>
      </p:sp>
    </p:spTree>
    <p:extLst>
      <p:ext uri="{BB962C8B-B14F-4D97-AF65-F5344CB8AC3E}">
        <p14:creationId xmlns:p14="http://schemas.microsoft.com/office/powerpoint/2010/main" val="207088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Olomuoto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fi-FI" dirty="0"/>
              <a:t>Aineella on </a:t>
            </a:r>
            <a:r>
              <a:rPr lang="fi-FI" dirty="0">
                <a:hlinkClick r:id="rId2"/>
              </a:rPr>
              <a:t>kolme olomuotoa</a:t>
            </a:r>
            <a:r>
              <a:rPr lang="fi-FI" dirty="0"/>
              <a:t>: kiinteä, neste ja kaasu</a:t>
            </a:r>
          </a:p>
        </p:txBody>
      </p:sp>
      <p:pic>
        <p:nvPicPr>
          <p:cNvPr id="4" name="Kuva 3" descr="kiinteä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395536" y="2348880"/>
            <a:ext cx="2586666" cy="4320000"/>
          </a:xfrm>
          <a:prstGeom prst="rect">
            <a:avLst/>
          </a:prstGeom>
        </p:spPr>
      </p:pic>
      <p:pic>
        <p:nvPicPr>
          <p:cNvPr id="5" name="Kuva 4" descr="neste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3347864" y="2348880"/>
            <a:ext cx="2586666" cy="4320000"/>
          </a:xfrm>
          <a:prstGeom prst="rect">
            <a:avLst/>
          </a:prstGeom>
        </p:spPr>
      </p:pic>
      <p:pic>
        <p:nvPicPr>
          <p:cNvPr id="6" name="Kuva 5" descr="kaasu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6228184" y="2348880"/>
            <a:ext cx="2586666" cy="4320000"/>
          </a:xfrm>
          <a:prstGeom prst="rect">
            <a:avLst/>
          </a:prstGeom>
        </p:spPr>
      </p:pic>
      <p:sp>
        <p:nvSpPr>
          <p:cNvPr id="7" name="Tekstikehys 6"/>
          <p:cNvSpPr txBox="1"/>
          <p:nvPr/>
        </p:nvSpPr>
        <p:spPr>
          <a:xfrm>
            <a:off x="539552" y="5589240"/>
            <a:ext cx="22677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Jää on kiinteää vettä</a:t>
            </a:r>
          </a:p>
        </p:txBody>
      </p:sp>
      <p:sp>
        <p:nvSpPr>
          <p:cNvPr id="8" name="Tekstikehys 7"/>
          <p:cNvSpPr txBox="1"/>
          <p:nvPr/>
        </p:nvSpPr>
        <p:spPr>
          <a:xfrm>
            <a:off x="3528392" y="5571237"/>
            <a:ext cx="22677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Vesi on usein neste</a:t>
            </a:r>
          </a:p>
        </p:txBody>
      </p:sp>
      <p:sp>
        <p:nvSpPr>
          <p:cNvPr id="9" name="Tekstikehys 8"/>
          <p:cNvSpPr txBox="1"/>
          <p:nvPr/>
        </p:nvSpPr>
        <p:spPr>
          <a:xfrm>
            <a:off x="6372200" y="5571237"/>
            <a:ext cx="22677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Kuumassa vesi on kaasu</a:t>
            </a:r>
          </a:p>
        </p:txBody>
      </p:sp>
    </p:spTree>
    <p:extLst>
      <p:ext uri="{BB962C8B-B14F-4D97-AF65-F5344CB8AC3E}">
        <p14:creationId xmlns:p14="http://schemas.microsoft.com/office/powerpoint/2010/main" val="383587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1C14AD-4BCC-4AB6-971A-0C3C17DD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Simulaatio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6CD768-D075-4380-AD34-A7325DCFA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Avaa </a:t>
            </a:r>
            <a:r>
              <a:rPr lang="fi-FI" dirty="0" err="1"/>
              <a:t>Peda.netissä</a:t>
            </a:r>
            <a:r>
              <a:rPr lang="fi-FI" dirty="0"/>
              <a:t> simulaatio </a:t>
            </a:r>
            <a:r>
              <a:rPr lang="fi-FI" dirty="0">
                <a:hlinkClick r:id="rId2"/>
              </a:rPr>
              <a:t>Olomuodot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271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Lämpötila molekyylien tasolla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5586186" cy="4525963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Vesi koostuu molekyyleistä. Vesimolekyylissä on kaksi vetyatomia ja yksi happiatomi. Atomit ja molekyylit ovat samanlaisia kaikissa olomuodoissa.</a:t>
            </a:r>
          </a:p>
          <a:p>
            <a:r>
              <a:rPr lang="fi-FI" dirty="0"/>
              <a:t>Molekyylit ovat aina liikkeessä</a:t>
            </a:r>
          </a:p>
          <a:p>
            <a:pPr lvl="1"/>
            <a:r>
              <a:rPr lang="fi-FI" dirty="0"/>
              <a:t>Ne värisevät ja pyörivät ja liikkuvat toistensa ympäri</a:t>
            </a:r>
          </a:p>
          <a:p>
            <a:r>
              <a:rPr lang="fi-FI" dirty="0"/>
              <a:t>Lämpö on molekyylien liikettä</a:t>
            </a:r>
          </a:p>
          <a:p>
            <a:pPr lvl="1"/>
            <a:r>
              <a:rPr lang="fi-FI" dirty="0"/>
              <a:t>Kuuman aineen molekyylit liikkuvat paljon</a:t>
            </a:r>
          </a:p>
          <a:p>
            <a:pPr lvl="1"/>
            <a:r>
              <a:rPr lang="fi-FI" dirty="0"/>
              <a:t>Kylmän aineen molekyylit liikkuvat vähemmän</a:t>
            </a:r>
          </a:p>
        </p:txBody>
      </p:sp>
      <p:grpSp>
        <p:nvGrpSpPr>
          <p:cNvPr id="70" name="Ryhmä 69">
            <a:extLst>
              <a:ext uri="{FF2B5EF4-FFF2-40B4-BE49-F238E27FC236}">
                <a16:creationId xmlns:a16="http://schemas.microsoft.com/office/drawing/2014/main" id="{9A4C76BC-10CF-4295-83C9-33F9F0413499}"/>
              </a:ext>
            </a:extLst>
          </p:cNvPr>
          <p:cNvGrpSpPr/>
          <p:nvPr/>
        </p:nvGrpSpPr>
        <p:grpSpPr>
          <a:xfrm>
            <a:off x="6861353" y="1475373"/>
            <a:ext cx="1108365" cy="861475"/>
            <a:chOff x="7872479" y="1615865"/>
            <a:chExt cx="1108365" cy="861475"/>
          </a:xfrm>
        </p:grpSpPr>
        <p:sp>
          <p:nvSpPr>
            <p:cNvPr id="71" name="Ellipsi 70">
              <a:extLst>
                <a:ext uri="{FF2B5EF4-FFF2-40B4-BE49-F238E27FC236}">
                  <a16:creationId xmlns:a16="http://schemas.microsoft.com/office/drawing/2014/main" id="{FE65C648-207D-4628-89D3-63808C5E910B}"/>
                </a:ext>
              </a:extLst>
            </p:cNvPr>
            <p:cNvSpPr/>
            <p:nvPr/>
          </p:nvSpPr>
          <p:spPr>
            <a:xfrm>
              <a:off x="8065646" y="1757340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200" dirty="0"/>
                <a:t>O</a:t>
              </a:r>
            </a:p>
          </p:txBody>
        </p:sp>
        <p:sp>
          <p:nvSpPr>
            <p:cNvPr id="72" name="Ellipsi 71">
              <a:extLst>
                <a:ext uri="{FF2B5EF4-FFF2-40B4-BE49-F238E27FC236}">
                  <a16:creationId xmlns:a16="http://schemas.microsoft.com/office/drawing/2014/main" id="{320996E7-E000-456C-9590-86902AC74DBE}"/>
                </a:ext>
              </a:extLst>
            </p:cNvPr>
            <p:cNvSpPr/>
            <p:nvPr/>
          </p:nvSpPr>
          <p:spPr>
            <a:xfrm>
              <a:off x="7872479" y="161586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73" name="Ellipsi 72">
              <a:extLst>
                <a:ext uri="{FF2B5EF4-FFF2-40B4-BE49-F238E27FC236}">
                  <a16:creationId xmlns:a16="http://schemas.microsoft.com/office/drawing/2014/main" id="{B99F765D-D923-4458-8513-1CA7801AD794}"/>
                </a:ext>
              </a:extLst>
            </p:cNvPr>
            <p:cNvSpPr/>
            <p:nvPr/>
          </p:nvSpPr>
          <p:spPr>
            <a:xfrm>
              <a:off x="8620844" y="1625700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pic>
        <p:nvPicPr>
          <p:cNvPr id="74" name="Kuva 73">
            <a:extLst>
              <a:ext uri="{FF2B5EF4-FFF2-40B4-BE49-F238E27FC236}">
                <a16:creationId xmlns:a16="http://schemas.microsoft.com/office/drawing/2014/main" id="{CE487F00-06CB-47D2-A69B-2B93D997E0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9" b="12365"/>
          <a:stretch/>
        </p:blipFill>
        <p:spPr>
          <a:xfrm>
            <a:off x="6234954" y="2780944"/>
            <a:ext cx="2749527" cy="2749527"/>
          </a:xfrm>
          <a:prstGeom prst="rect">
            <a:avLst/>
          </a:prstGeom>
        </p:spPr>
      </p:pic>
      <p:sp>
        <p:nvSpPr>
          <p:cNvPr id="75" name="Ellipsi 74">
            <a:extLst>
              <a:ext uri="{FF2B5EF4-FFF2-40B4-BE49-F238E27FC236}">
                <a16:creationId xmlns:a16="http://schemas.microsoft.com/office/drawing/2014/main" id="{25CE2000-01ED-44AC-B70A-E1D7C0C3C74A}"/>
              </a:ext>
            </a:extLst>
          </p:cNvPr>
          <p:cNvSpPr/>
          <p:nvPr/>
        </p:nvSpPr>
        <p:spPr>
          <a:xfrm>
            <a:off x="6169717" y="4935985"/>
            <a:ext cx="1440000" cy="1440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77" name="Suora yhdysviiva 76">
            <a:extLst>
              <a:ext uri="{FF2B5EF4-FFF2-40B4-BE49-F238E27FC236}">
                <a16:creationId xmlns:a16="http://schemas.microsoft.com/office/drawing/2014/main" id="{EAB01215-540C-421D-A207-076183CD3CCC}"/>
              </a:ext>
            </a:extLst>
          </p:cNvPr>
          <p:cNvCxnSpPr>
            <a:stCxn id="75" idx="6"/>
          </p:cNvCxnSpPr>
          <p:nvPr/>
        </p:nvCxnSpPr>
        <p:spPr>
          <a:xfrm flipV="1">
            <a:off x="7609717" y="4758431"/>
            <a:ext cx="164803" cy="89755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uora yhdysviiva 78">
            <a:extLst>
              <a:ext uri="{FF2B5EF4-FFF2-40B4-BE49-F238E27FC236}">
                <a16:creationId xmlns:a16="http://schemas.microsoft.com/office/drawing/2014/main" id="{B92D750D-B915-4153-97AE-B4E5CD2B33B2}"/>
              </a:ext>
            </a:extLst>
          </p:cNvPr>
          <p:cNvCxnSpPr>
            <a:stCxn id="75" idx="0"/>
          </p:cNvCxnSpPr>
          <p:nvPr/>
        </p:nvCxnSpPr>
        <p:spPr>
          <a:xfrm flipV="1">
            <a:off x="6889717" y="4776186"/>
            <a:ext cx="900001" cy="1597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81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8AD87-C2B6-4EE5-9A3F-10DA09B3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Olomuoto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52E1A9-1F99-427D-83A4-8B3A1919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22" y="1491449"/>
            <a:ext cx="7324926" cy="2158388"/>
          </a:xfrm>
        </p:spPr>
        <p:txBody>
          <a:bodyPr>
            <a:normAutofit fontScale="92500"/>
          </a:bodyPr>
          <a:lstStyle/>
          <a:p>
            <a:r>
              <a:rPr lang="fi-FI" dirty="0"/>
              <a:t>Aine on sama aine eri olomuodoissa. Atomit ja molekyylit ovat samanlaisia kaikissa olomuodoissa.</a:t>
            </a:r>
          </a:p>
          <a:p>
            <a:r>
              <a:rPr lang="fi-FI" dirty="0"/>
              <a:t>Kiinteässä aineessa molekyylit ovat järjestyksessä ja lähellä toisiaan. Kaasussa molekyylit liikkuvat nopeasti ja kaukana toisistaan.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E1517EA-BC65-43F6-9DC1-DBDC2D0756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9" b="12365"/>
          <a:stretch/>
        </p:blipFill>
        <p:spPr>
          <a:xfrm>
            <a:off x="3389658" y="3967577"/>
            <a:ext cx="2160000" cy="2160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8741FB2-7B6A-4ABC-96C5-EDCFA17E93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2" b="20062"/>
          <a:stretch/>
        </p:blipFill>
        <p:spPr>
          <a:xfrm>
            <a:off x="6236102" y="3967577"/>
            <a:ext cx="2160000" cy="21600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D9C5147-FCA9-40B0-8A0F-75FB1BF35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" t="27302" r="-974" b="12822"/>
          <a:stretch/>
        </p:blipFill>
        <p:spPr>
          <a:xfrm>
            <a:off x="545522" y="3966420"/>
            <a:ext cx="2160000" cy="2160000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B4471739-2CA6-4C40-A2B5-5AAD585FA323}"/>
              </a:ext>
            </a:extLst>
          </p:cNvPr>
          <p:cNvGrpSpPr/>
          <p:nvPr/>
        </p:nvGrpSpPr>
        <p:grpSpPr>
          <a:xfrm>
            <a:off x="7056182" y="4910006"/>
            <a:ext cx="1800000" cy="1800000"/>
            <a:chOff x="5285340" y="274638"/>
            <a:chExt cx="1800000" cy="1800000"/>
          </a:xfrm>
        </p:grpSpPr>
        <p:sp>
          <p:nvSpPr>
            <p:cNvPr id="9" name="Suorakulmio: Pyöristetyt kulmat 8">
              <a:extLst>
                <a:ext uri="{FF2B5EF4-FFF2-40B4-BE49-F238E27FC236}">
                  <a16:creationId xmlns:a16="http://schemas.microsoft.com/office/drawing/2014/main" id="{BECC96FE-45C9-4B32-BE8C-43D3DA7D4922}"/>
                </a:ext>
              </a:extLst>
            </p:cNvPr>
            <p:cNvSpPr/>
            <p:nvPr/>
          </p:nvSpPr>
          <p:spPr>
            <a:xfrm>
              <a:off x="5285340" y="274638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10" name="Ryhmä 9">
              <a:extLst>
                <a:ext uri="{FF2B5EF4-FFF2-40B4-BE49-F238E27FC236}">
                  <a16:creationId xmlns:a16="http://schemas.microsoft.com/office/drawing/2014/main" id="{751C51DA-F6AF-46B9-9E2A-2C7DF10335CB}"/>
                </a:ext>
              </a:extLst>
            </p:cNvPr>
            <p:cNvGrpSpPr/>
            <p:nvPr/>
          </p:nvGrpSpPr>
          <p:grpSpPr>
            <a:xfrm rot="2198100">
              <a:off x="5425019" y="720138"/>
              <a:ext cx="386545" cy="252000"/>
              <a:chOff x="1031330" y="5589128"/>
              <a:chExt cx="386545" cy="252000"/>
            </a:xfrm>
          </p:grpSpPr>
          <p:sp>
            <p:nvSpPr>
              <p:cNvPr id="19" name="Ellipsi 18">
                <a:extLst>
                  <a:ext uri="{FF2B5EF4-FFF2-40B4-BE49-F238E27FC236}">
                    <a16:creationId xmlns:a16="http://schemas.microsoft.com/office/drawing/2014/main" id="{E3AD4B4F-5B9B-4475-B67E-6E21C75473A7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sp>
            <p:nvSpPr>
              <p:cNvPr id="20" name="Ellipsi 19">
                <a:extLst>
                  <a:ext uri="{FF2B5EF4-FFF2-40B4-BE49-F238E27FC236}">
                    <a16:creationId xmlns:a16="http://schemas.microsoft.com/office/drawing/2014/main" id="{B3CB8350-4DDC-4119-B6AE-1B4A1C8DE9E4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" name="Ellipsi 20">
                <a:extLst>
                  <a:ext uri="{FF2B5EF4-FFF2-40B4-BE49-F238E27FC236}">
                    <a16:creationId xmlns:a16="http://schemas.microsoft.com/office/drawing/2014/main" id="{2B653607-3172-4440-9A2F-4DCB1AF1D782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A35D8E4D-216D-4D8B-BB4D-FF30602F3941}"/>
                </a:ext>
              </a:extLst>
            </p:cNvPr>
            <p:cNvGrpSpPr/>
            <p:nvPr/>
          </p:nvGrpSpPr>
          <p:grpSpPr>
            <a:xfrm rot="814854">
              <a:off x="6522257" y="1289215"/>
              <a:ext cx="386545" cy="252000"/>
              <a:chOff x="1031330" y="5589128"/>
              <a:chExt cx="386545" cy="252000"/>
            </a:xfrm>
          </p:grpSpPr>
          <p:sp>
            <p:nvSpPr>
              <p:cNvPr id="16" name="Ellipsi 15">
                <a:extLst>
                  <a:ext uri="{FF2B5EF4-FFF2-40B4-BE49-F238E27FC236}">
                    <a16:creationId xmlns:a16="http://schemas.microsoft.com/office/drawing/2014/main" id="{C80BC3E5-A739-44B3-9995-78D6CD1325C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" name="Ellipsi 16">
                <a:extLst>
                  <a:ext uri="{FF2B5EF4-FFF2-40B4-BE49-F238E27FC236}">
                    <a16:creationId xmlns:a16="http://schemas.microsoft.com/office/drawing/2014/main" id="{F9AAA15F-0E1E-4008-815A-E9E58F1CD7AD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" name="Ellipsi 17">
                <a:extLst>
                  <a:ext uri="{FF2B5EF4-FFF2-40B4-BE49-F238E27FC236}">
                    <a16:creationId xmlns:a16="http://schemas.microsoft.com/office/drawing/2014/main" id="{34BD957D-F8E0-4CB6-8455-2C938730BDF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" name="Ryhmä 11">
              <a:extLst>
                <a:ext uri="{FF2B5EF4-FFF2-40B4-BE49-F238E27FC236}">
                  <a16:creationId xmlns:a16="http://schemas.microsoft.com/office/drawing/2014/main" id="{D08CE045-E1FF-4DC1-88D3-2B3AD0D41965}"/>
                </a:ext>
              </a:extLst>
            </p:cNvPr>
            <p:cNvGrpSpPr/>
            <p:nvPr/>
          </p:nvGrpSpPr>
          <p:grpSpPr>
            <a:xfrm rot="19605322">
              <a:off x="5440529" y="1748683"/>
              <a:ext cx="386545" cy="252000"/>
              <a:chOff x="1031330" y="5589128"/>
              <a:chExt cx="386545" cy="252000"/>
            </a:xfrm>
          </p:grpSpPr>
          <p:sp>
            <p:nvSpPr>
              <p:cNvPr id="13" name="Ellipsi 12">
                <a:extLst>
                  <a:ext uri="{FF2B5EF4-FFF2-40B4-BE49-F238E27FC236}">
                    <a16:creationId xmlns:a16="http://schemas.microsoft.com/office/drawing/2014/main" id="{7DC6779B-A651-4710-BA1C-C2A2D88E7C9C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" name="Ellipsi 13">
                <a:extLst>
                  <a:ext uri="{FF2B5EF4-FFF2-40B4-BE49-F238E27FC236}">
                    <a16:creationId xmlns:a16="http://schemas.microsoft.com/office/drawing/2014/main" id="{1B0F1EEA-F2C5-4EAE-899A-3B32A4E6DBE9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" name="Ellipsi 14">
                <a:extLst>
                  <a:ext uri="{FF2B5EF4-FFF2-40B4-BE49-F238E27FC236}">
                    <a16:creationId xmlns:a16="http://schemas.microsoft.com/office/drawing/2014/main" id="{C16E0FC3-86EB-4290-A637-95A520FCE19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85BA3DC5-CBA7-4C6D-B2B8-6A491A7D2887}"/>
              </a:ext>
            </a:extLst>
          </p:cNvPr>
          <p:cNvGrpSpPr/>
          <p:nvPr/>
        </p:nvGrpSpPr>
        <p:grpSpPr>
          <a:xfrm>
            <a:off x="4264826" y="4935696"/>
            <a:ext cx="1800000" cy="1800000"/>
            <a:chOff x="5285033" y="2520061"/>
            <a:chExt cx="1800000" cy="1800000"/>
          </a:xfrm>
        </p:grpSpPr>
        <p:sp>
          <p:nvSpPr>
            <p:cNvPr id="23" name="Suorakulmio: Pyöristetyt kulmat 22">
              <a:extLst>
                <a:ext uri="{FF2B5EF4-FFF2-40B4-BE49-F238E27FC236}">
                  <a16:creationId xmlns:a16="http://schemas.microsoft.com/office/drawing/2014/main" id="{5CE214B0-7565-41F4-A862-668E8CA34B20}"/>
                </a:ext>
              </a:extLst>
            </p:cNvPr>
            <p:cNvSpPr/>
            <p:nvPr/>
          </p:nvSpPr>
          <p:spPr>
            <a:xfrm>
              <a:off x="5285033" y="2520061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4" name="Ryhmä 23">
              <a:extLst>
                <a:ext uri="{FF2B5EF4-FFF2-40B4-BE49-F238E27FC236}">
                  <a16:creationId xmlns:a16="http://schemas.microsoft.com/office/drawing/2014/main" id="{0EAB9B19-180E-405F-BD80-B4C7B8E41B17}"/>
                </a:ext>
              </a:extLst>
            </p:cNvPr>
            <p:cNvGrpSpPr/>
            <p:nvPr/>
          </p:nvGrpSpPr>
          <p:grpSpPr>
            <a:xfrm rot="19605322">
              <a:off x="5358111" y="2636075"/>
              <a:ext cx="386545" cy="252000"/>
              <a:chOff x="1031330" y="5589128"/>
              <a:chExt cx="386545" cy="252000"/>
            </a:xfrm>
          </p:grpSpPr>
          <p:sp>
            <p:nvSpPr>
              <p:cNvPr id="101" name="Ellipsi 100">
                <a:extLst>
                  <a:ext uri="{FF2B5EF4-FFF2-40B4-BE49-F238E27FC236}">
                    <a16:creationId xmlns:a16="http://schemas.microsoft.com/office/drawing/2014/main" id="{45C06F6B-84FD-4335-815E-D29622810C66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2" name="Ellipsi 101">
                <a:extLst>
                  <a:ext uri="{FF2B5EF4-FFF2-40B4-BE49-F238E27FC236}">
                    <a16:creationId xmlns:a16="http://schemas.microsoft.com/office/drawing/2014/main" id="{1C58B056-06E1-4FFE-AF7D-AB386D721BF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3" name="Ellipsi 102">
                <a:extLst>
                  <a:ext uri="{FF2B5EF4-FFF2-40B4-BE49-F238E27FC236}">
                    <a16:creationId xmlns:a16="http://schemas.microsoft.com/office/drawing/2014/main" id="{49BEC86E-3685-4B06-BF5E-6FBF9C4E4FF4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5" name="Ryhmä 24">
              <a:extLst>
                <a:ext uri="{FF2B5EF4-FFF2-40B4-BE49-F238E27FC236}">
                  <a16:creationId xmlns:a16="http://schemas.microsoft.com/office/drawing/2014/main" id="{8E1EA338-4898-404F-BAAC-E93242A77675}"/>
                </a:ext>
              </a:extLst>
            </p:cNvPr>
            <p:cNvGrpSpPr/>
            <p:nvPr/>
          </p:nvGrpSpPr>
          <p:grpSpPr>
            <a:xfrm rot="2958457">
              <a:off x="5661019" y="2782216"/>
              <a:ext cx="386545" cy="252000"/>
              <a:chOff x="1031330" y="5589128"/>
              <a:chExt cx="386545" cy="252000"/>
            </a:xfrm>
          </p:grpSpPr>
          <p:sp>
            <p:nvSpPr>
              <p:cNvPr id="98" name="Ellipsi 97">
                <a:extLst>
                  <a:ext uri="{FF2B5EF4-FFF2-40B4-BE49-F238E27FC236}">
                    <a16:creationId xmlns:a16="http://schemas.microsoft.com/office/drawing/2014/main" id="{55EE8B89-C860-4BA5-AAD3-632EA081C27B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9" name="Ellipsi 98">
                <a:extLst>
                  <a:ext uri="{FF2B5EF4-FFF2-40B4-BE49-F238E27FC236}">
                    <a16:creationId xmlns:a16="http://schemas.microsoft.com/office/drawing/2014/main" id="{5D100612-CB64-4E47-BB08-642F55AED615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0" name="Ellipsi 99">
                <a:extLst>
                  <a:ext uri="{FF2B5EF4-FFF2-40B4-BE49-F238E27FC236}">
                    <a16:creationId xmlns:a16="http://schemas.microsoft.com/office/drawing/2014/main" id="{6B21BA33-53E2-4652-AFA4-5FC6F0F91D15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6" name="Ryhmä 25">
              <a:extLst>
                <a:ext uri="{FF2B5EF4-FFF2-40B4-BE49-F238E27FC236}">
                  <a16:creationId xmlns:a16="http://schemas.microsoft.com/office/drawing/2014/main" id="{5A729F9D-092C-424F-822C-58D6AF2126C6}"/>
                </a:ext>
              </a:extLst>
            </p:cNvPr>
            <p:cNvGrpSpPr/>
            <p:nvPr/>
          </p:nvGrpSpPr>
          <p:grpSpPr>
            <a:xfrm rot="6240980">
              <a:off x="5947746" y="2642776"/>
              <a:ext cx="386545" cy="252000"/>
              <a:chOff x="1031330" y="5589128"/>
              <a:chExt cx="386545" cy="252000"/>
            </a:xfrm>
          </p:grpSpPr>
          <p:sp>
            <p:nvSpPr>
              <p:cNvPr id="95" name="Ellipsi 94">
                <a:extLst>
                  <a:ext uri="{FF2B5EF4-FFF2-40B4-BE49-F238E27FC236}">
                    <a16:creationId xmlns:a16="http://schemas.microsoft.com/office/drawing/2014/main" id="{3F1E0671-0FEA-4E79-9BF7-27AFA69F1BF4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6" name="Ellipsi 95">
                <a:extLst>
                  <a:ext uri="{FF2B5EF4-FFF2-40B4-BE49-F238E27FC236}">
                    <a16:creationId xmlns:a16="http://schemas.microsoft.com/office/drawing/2014/main" id="{EA748FA5-E10E-4A0F-950F-B84DF6AF185F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7" name="Ellipsi 96">
                <a:extLst>
                  <a:ext uri="{FF2B5EF4-FFF2-40B4-BE49-F238E27FC236}">
                    <a16:creationId xmlns:a16="http://schemas.microsoft.com/office/drawing/2014/main" id="{319BB7D1-26C4-42EA-A102-5BC11504959A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7" name="Ryhmä 26">
              <a:extLst>
                <a:ext uri="{FF2B5EF4-FFF2-40B4-BE49-F238E27FC236}">
                  <a16:creationId xmlns:a16="http://schemas.microsoft.com/office/drawing/2014/main" id="{90040140-B435-494F-B1E4-EFCF20AE0378}"/>
                </a:ext>
              </a:extLst>
            </p:cNvPr>
            <p:cNvGrpSpPr/>
            <p:nvPr/>
          </p:nvGrpSpPr>
          <p:grpSpPr>
            <a:xfrm rot="9450715">
              <a:off x="6198145" y="2859035"/>
              <a:ext cx="386545" cy="252000"/>
              <a:chOff x="1031330" y="5589128"/>
              <a:chExt cx="386545" cy="252000"/>
            </a:xfrm>
          </p:grpSpPr>
          <p:sp>
            <p:nvSpPr>
              <p:cNvPr id="92" name="Ellipsi 91">
                <a:extLst>
                  <a:ext uri="{FF2B5EF4-FFF2-40B4-BE49-F238E27FC236}">
                    <a16:creationId xmlns:a16="http://schemas.microsoft.com/office/drawing/2014/main" id="{0A76C895-B9E2-4F9F-992C-7DEF8A4AD86A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3" name="Ellipsi 92">
                <a:extLst>
                  <a:ext uri="{FF2B5EF4-FFF2-40B4-BE49-F238E27FC236}">
                    <a16:creationId xmlns:a16="http://schemas.microsoft.com/office/drawing/2014/main" id="{10FF3196-D831-450A-90AA-EE9B88E94DE6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4" name="Ellipsi 93">
                <a:extLst>
                  <a:ext uri="{FF2B5EF4-FFF2-40B4-BE49-F238E27FC236}">
                    <a16:creationId xmlns:a16="http://schemas.microsoft.com/office/drawing/2014/main" id="{4A55E981-CB11-4FAA-B2FE-8897BEF64546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8" name="Ryhmä 27">
              <a:extLst>
                <a:ext uri="{FF2B5EF4-FFF2-40B4-BE49-F238E27FC236}">
                  <a16:creationId xmlns:a16="http://schemas.microsoft.com/office/drawing/2014/main" id="{AB90D393-A8C8-4375-9DC6-FB0CFF517D65}"/>
                </a:ext>
              </a:extLst>
            </p:cNvPr>
            <p:cNvGrpSpPr/>
            <p:nvPr/>
          </p:nvGrpSpPr>
          <p:grpSpPr>
            <a:xfrm rot="930928">
              <a:off x="6348171" y="2598938"/>
              <a:ext cx="386545" cy="252000"/>
              <a:chOff x="1031330" y="5589128"/>
              <a:chExt cx="386545" cy="252000"/>
            </a:xfrm>
          </p:grpSpPr>
          <p:sp>
            <p:nvSpPr>
              <p:cNvPr id="89" name="Ellipsi 88">
                <a:extLst>
                  <a:ext uri="{FF2B5EF4-FFF2-40B4-BE49-F238E27FC236}">
                    <a16:creationId xmlns:a16="http://schemas.microsoft.com/office/drawing/2014/main" id="{ECADAFA0-0F5D-4426-A4F7-17EE92893D14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0" name="Ellipsi 89">
                <a:extLst>
                  <a:ext uri="{FF2B5EF4-FFF2-40B4-BE49-F238E27FC236}">
                    <a16:creationId xmlns:a16="http://schemas.microsoft.com/office/drawing/2014/main" id="{1BBF8A2E-67A9-4F01-A6EF-AA87C5362565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1" name="Ellipsi 90">
                <a:extLst>
                  <a:ext uri="{FF2B5EF4-FFF2-40B4-BE49-F238E27FC236}">
                    <a16:creationId xmlns:a16="http://schemas.microsoft.com/office/drawing/2014/main" id="{71AE35B3-104C-49F0-8641-454A564CB49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9" name="Ryhmä 28">
              <a:extLst>
                <a:ext uri="{FF2B5EF4-FFF2-40B4-BE49-F238E27FC236}">
                  <a16:creationId xmlns:a16="http://schemas.microsoft.com/office/drawing/2014/main" id="{C3AC1101-8F8F-4EB8-9BA2-B55B431B3241}"/>
                </a:ext>
              </a:extLst>
            </p:cNvPr>
            <p:cNvGrpSpPr/>
            <p:nvPr/>
          </p:nvGrpSpPr>
          <p:grpSpPr>
            <a:xfrm rot="17113792">
              <a:off x="6652819" y="3011408"/>
              <a:ext cx="386545" cy="252000"/>
              <a:chOff x="1031330" y="5589128"/>
              <a:chExt cx="386545" cy="252000"/>
            </a:xfrm>
          </p:grpSpPr>
          <p:sp>
            <p:nvSpPr>
              <p:cNvPr id="86" name="Ellipsi 85">
                <a:extLst>
                  <a:ext uri="{FF2B5EF4-FFF2-40B4-BE49-F238E27FC236}">
                    <a16:creationId xmlns:a16="http://schemas.microsoft.com/office/drawing/2014/main" id="{1501040C-749A-42A7-9982-A1F797623990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7" name="Ellipsi 86">
                <a:extLst>
                  <a:ext uri="{FF2B5EF4-FFF2-40B4-BE49-F238E27FC236}">
                    <a16:creationId xmlns:a16="http://schemas.microsoft.com/office/drawing/2014/main" id="{066DB513-33B2-4C6D-AA75-4997E480B61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8" name="Ellipsi 87">
                <a:extLst>
                  <a:ext uri="{FF2B5EF4-FFF2-40B4-BE49-F238E27FC236}">
                    <a16:creationId xmlns:a16="http://schemas.microsoft.com/office/drawing/2014/main" id="{79B0D3D0-B828-43F9-8932-756AA20CBCD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0" name="Ryhmä 29">
              <a:extLst>
                <a:ext uri="{FF2B5EF4-FFF2-40B4-BE49-F238E27FC236}">
                  <a16:creationId xmlns:a16="http://schemas.microsoft.com/office/drawing/2014/main" id="{596C1306-261A-4C94-9BF9-FB0BB30B0FBB}"/>
                </a:ext>
              </a:extLst>
            </p:cNvPr>
            <p:cNvGrpSpPr/>
            <p:nvPr/>
          </p:nvGrpSpPr>
          <p:grpSpPr>
            <a:xfrm rot="2600747">
              <a:off x="5292589" y="2986310"/>
              <a:ext cx="386545" cy="252000"/>
              <a:chOff x="1031330" y="5589128"/>
              <a:chExt cx="386545" cy="252000"/>
            </a:xfrm>
          </p:grpSpPr>
          <p:sp>
            <p:nvSpPr>
              <p:cNvPr id="83" name="Ellipsi 82">
                <a:extLst>
                  <a:ext uri="{FF2B5EF4-FFF2-40B4-BE49-F238E27FC236}">
                    <a16:creationId xmlns:a16="http://schemas.microsoft.com/office/drawing/2014/main" id="{D4587434-9A43-409F-A6DE-5BC774B3E28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4" name="Ellipsi 83">
                <a:extLst>
                  <a:ext uri="{FF2B5EF4-FFF2-40B4-BE49-F238E27FC236}">
                    <a16:creationId xmlns:a16="http://schemas.microsoft.com/office/drawing/2014/main" id="{006013C5-16A4-4C4C-B55A-440B8CD57402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5" name="Ellipsi 84">
                <a:extLst>
                  <a:ext uri="{FF2B5EF4-FFF2-40B4-BE49-F238E27FC236}">
                    <a16:creationId xmlns:a16="http://schemas.microsoft.com/office/drawing/2014/main" id="{2562E10E-11FE-45A0-8DDA-D1D7452CB9FF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1" name="Ryhmä 30">
              <a:extLst>
                <a:ext uri="{FF2B5EF4-FFF2-40B4-BE49-F238E27FC236}">
                  <a16:creationId xmlns:a16="http://schemas.microsoft.com/office/drawing/2014/main" id="{5B83BF3A-7895-4E50-8E37-48CD6399D396}"/>
                </a:ext>
              </a:extLst>
            </p:cNvPr>
            <p:cNvGrpSpPr/>
            <p:nvPr/>
          </p:nvGrpSpPr>
          <p:grpSpPr>
            <a:xfrm rot="634607">
              <a:off x="5759347" y="3139671"/>
              <a:ext cx="386545" cy="252000"/>
              <a:chOff x="1031330" y="5589128"/>
              <a:chExt cx="386545" cy="252000"/>
            </a:xfrm>
          </p:grpSpPr>
          <p:sp>
            <p:nvSpPr>
              <p:cNvPr id="80" name="Ellipsi 79">
                <a:extLst>
                  <a:ext uri="{FF2B5EF4-FFF2-40B4-BE49-F238E27FC236}">
                    <a16:creationId xmlns:a16="http://schemas.microsoft.com/office/drawing/2014/main" id="{B68720EC-515A-49D8-A658-8CE0349DCB4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1" name="Ellipsi 80">
                <a:extLst>
                  <a:ext uri="{FF2B5EF4-FFF2-40B4-BE49-F238E27FC236}">
                    <a16:creationId xmlns:a16="http://schemas.microsoft.com/office/drawing/2014/main" id="{A8B35DF3-F17F-4247-8FB1-CB345C844B13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2" name="Ellipsi 81">
                <a:extLst>
                  <a:ext uri="{FF2B5EF4-FFF2-40B4-BE49-F238E27FC236}">
                    <a16:creationId xmlns:a16="http://schemas.microsoft.com/office/drawing/2014/main" id="{8D47E81B-669F-4B83-89F3-51BBAB49B98C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2" name="Ryhmä 31">
              <a:extLst>
                <a:ext uri="{FF2B5EF4-FFF2-40B4-BE49-F238E27FC236}">
                  <a16:creationId xmlns:a16="http://schemas.microsoft.com/office/drawing/2014/main" id="{6253978A-3EE1-43E7-9C58-E1DDFBC11B1E}"/>
                </a:ext>
              </a:extLst>
            </p:cNvPr>
            <p:cNvGrpSpPr/>
            <p:nvPr/>
          </p:nvGrpSpPr>
          <p:grpSpPr>
            <a:xfrm rot="12524277">
              <a:off x="5434600" y="3264379"/>
              <a:ext cx="386545" cy="252000"/>
              <a:chOff x="1031330" y="5589128"/>
              <a:chExt cx="386545" cy="252000"/>
            </a:xfrm>
          </p:grpSpPr>
          <p:sp>
            <p:nvSpPr>
              <p:cNvPr id="77" name="Ellipsi 76">
                <a:extLst>
                  <a:ext uri="{FF2B5EF4-FFF2-40B4-BE49-F238E27FC236}">
                    <a16:creationId xmlns:a16="http://schemas.microsoft.com/office/drawing/2014/main" id="{60C2C5F9-56A0-4DB9-9B6B-A161CC47EBF0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8" name="Ellipsi 77">
                <a:extLst>
                  <a:ext uri="{FF2B5EF4-FFF2-40B4-BE49-F238E27FC236}">
                    <a16:creationId xmlns:a16="http://schemas.microsoft.com/office/drawing/2014/main" id="{5EE34BB7-F285-47EC-BACF-33B0C6C7B8FA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9" name="Ellipsi 78">
                <a:extLst>
                  <a:ext uri="{FF2B5EF4-FFF2-40B4-BE49-F238E27FC236}">
                    <a16:creationId xmlns:a16="http://schemas.microsoft.com/office/drawing/2014/main" id="{3F9726A1-5EDB-4F70-9630-146529230FE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3" name="Ryhmä 32">
              <a:extLst>
                <a:ext uri="{FF2B5EF4-FFF2-40B4-BE49-F238E27FC236}">
                  <a16:creationId xmlns:a16="http://schemas.microsoft.com/office/drawing/2014/main" id="{AF322F5A-87FE-49A9-BF7D-DD0D13F8C62D}"/>
                </a:ext>
              </a:extLst>
            </p:cNvPr>
            <p:cNvGrpSpPr/>
            <p:nvPr/>
          </p:nvGrpSpPr>
          <p:grpSpPr>
            <a:xfrm rot="12524277">
              <a:off x="5371937" y="3559272"/>
              <a:ext cx="386545" cy="252000"/>
              <a:chOff x="1031330" y="5589128"/>
              <a:chExt cx="386545" cy="252000"/>
            </a:xfrm>
          </p:grpSpPr>
          <p:sp>
            <p:nvSpPr>
              <p:cNvPr id="74" name="Ellipsi 73">
                <a:extLst>
                  <a:ext uri="{FF2B5EF4-FFF2-40B4-BE49-F238E27FC236}">
                    <a16:creationId xmlns:a16="http://schemas.microsoft.com/office/drawing/2014/main" id="{6E373168-AC27-4ACA-90AB-C181F816F57C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5" name="Ellipsi 74">
                <a:extLst>
                  <a:ext uri="{FF2B5EF4-FFF2-40B4-BE49-F238E27FC236}">
                    <a16:creationId xmlns:a16="http://schemas.microsoft.com/office/drawing/2014/main" id="{60C4E341-B72F-4F0A-A5D4-7D6CE54173A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6" name="Ellipsi 75">
                <a:extLst>
                  <a:ext uri="{FF2B5EF4-FFF2-40B4-BE49-F238E27FC236}">
                    <a16:creationId xmlns:a16="http://schemas.microsoft.com/office/drawing/2014/main" id="{324BB7D5-37A5-4F1D-B6D5-C65EDC7BEE90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4" name="Ryhmä 33">
              <a:extLst>
                <a:ext uri="{FF2B5EF4-FFF2-40B4-BE49-F238E27FC236}">
                  <a16:creationId xmlns:a16="http://schemas.microsoft.com/office/drawing/2014/main" id="{DE0686F7-01DB-460A-AE83-8271B24B234E}"/>
                </a:ext>
              </a:extLst>
            </p:cNvPr>
            <p:cNvGrpSpPr/>
            <p:nvPr/>
          </p:nvGrpSpPr>
          <p:grpSpPr>
            <a:xfrm rot="8002295">
              <a:off x="5793430" y="3425414"/>
              <a:ext cx="386545" cy="252000"/>
              <a:chOff x="1031330" y="5589128"/>
              <a:chExt cx="386545" cy="252000"/>
            </a:xfrm>
          </p:grpSpPr>
          <p:sp>
            <p:nvSpPr>
              <p:cNvPr id="71" name="Ellipsi 70">
                <a:extLst>
                  <a:ext uri="{FF2B5EF4-FFF2-40B4-BE49-F238E27FC236}">
                    <a16:creationId xmlns:a16="http://schemas.microsoft.com/office/drawing/2014/main" id="{3263E7D0-192C-4863-8F26-5F3ECC0290F3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2" name="Ellipsi 71">
                <a:extLst>
                  <a:ext uri="{FF2B5EF4-FFF2-40B4-BE49-F238E27FC236}">
                    <a16:creationId xmlns:a16="http://schemas.microsoft.com/office/drawing/2014/main" id="{339DDA7D-2D00-4391-9EF8-0AC5BB35EC27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3" name="Ellipsi 72">
                <a:extLst>
                  <a:ext uri="{FF2B5EF4-FFF2-40B4-BE49-F238E27FC236}">
                    <a16:creationId xmlns:a16="http://schemas.microsoft.com/office/drawing/2014/main" id="{398776DC-6F5F-462F-8DC7-11FF5AF3B32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5" name="Ryhmä 34">
              <a:extLst>
                <a:ext uri="{FF2B5EF4-FFF2-40B4-BE49-F238E27FC236}">
                  <a16:creationId xmlns:a16="http://schemas.microsoft.com/office/drawing/2014/main" id="{859264E6-0259-4D41-BCD4-9CCA79622D8F}"/>
                </a:ext>
              </a:extLst>
            </p:cNvPr>
            <p:cNvGrpSpPr/>
            <p:nvPr/>
          </p:nvGrpSpPr>
          <p:grpSpPr>
            <a:xfrm rot="4518659">
              <a:off x="6179407" y="3273243"/>
              <a:ext cx="386545" cy="252000"/>
              <a:chOff x="1031330" y="5589128"/>
              <a:chExt cx="386545" cy="252000"/>
            </a:xfrm>
          </p:grpSpPr>
          <p:sp>
            <p:nvSpPr>
              <p:cNvPr id="68" name="Ellipsi 67">
                <a:extLst>
                  <a:ext uri="{FF2B5EF4-FFF2-40B4-BE49-F238E27FC236}">
                    <a16:creationId xmlns:a16="http://schemas.microsoft.com/office/drawing/2014/main" id="{963E6D7E-5341-44BD-8452-86E5A4CCDD69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9" name="Ellipsi 68">
                <a:extLst>
                  <a:ext uri="{FF2B5EF4-FFF2-40B4-BE49-F238E27FC236}">
                    <a16:creationId xmlns:a16="http://schemas.microsoft.com/office/drawing/2014/main" id="{73F82237-95EE-4764-BAB9-A16EBF9B1BA9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0" name="Ellipsi 69">
                <a:extLst>
                  <a:ext uri="{FF2B5EF4-FFF2-40B4-BE49-F238E27FC236}">
                    <a16:creationId xmlns:a16="http://schemas.microsoft.com/office/drawing/2014/main" id="{18203B13-AA60-426B-ADBC-3B180E5A68DA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6" name="Ryhmä 35">
              <a:extLst>
                <a:ext uri="{FF2B5EF4-FFF2-40B4-BE49-F238E27FC236}">
                  <a16:creationId xmlns:a16="http://schemas.microsoft.com/office/drawing/2014/main" id="{9359C1A7-B8EF-4172-89BF-0D74DDCA0954}"/>
                </a:ext>
              </a:extLst>
            </p:cNvPr>
            <p:cNvGrpSpPr/>
            <p:nvPr/>
          </p:nvGrpSpPr>
          <p:grpSpPr>
            <a:xfrm rot="19425004">
              <a:off x="6655284" y="3379097"/>
              <a:ext cx="386545" cy="252000"/>
              <a:chOff x="1031330" y="5589128"/>
              <a:chExt cx="386545" cy="252000"/>
            </a:xfrm>
          </p:grpSpPr>
          <p:sp>
            <p:nvSpPr>
              <p:cNvPr id="65" name="Ellipsi 64">
                <a:extLst>
                  <a:ext uri="{FF2B5EF4-FFF2-40B4-BE49-F238E27FC236}">
                    <a16:creationId xmlns:a16="http://schemas.microsoft.com/office/drawing/2014/main" id="{2B1C548E-0DE9-4FA0-B4E8-820337FECDC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6" name="Ellipsi 65">
                <a:extLst>
                  <a:ext uri="{FF2B5EF4-FFF2-40B4-BE49-F238E27FC236}">
                    <a16:creationId xmlns:a16="http://schemas.microsoft.com/office/drawing/2014/main" id="{89CE36DA-9D15-4D91-BF5C-6BA8DF21CFAB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7" name="Ellipsi 66">
                <a:extLst>
                  <a:ext uri="{FF2B5EF4-FFF2-40B4-BE49-F238E27FC236}">
                    <a16:creationId xmlns:a16="http://schemas.microsoft.com/office/drawing/2014/main" id="{6E5E5ACB-CB0C-4F2C-AAD7-B19CAF5C030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7" name="Ryhmä 36">
              <a:extLst>
                <a:ext uri="{FF2B5EF4-FFF2-40B4-BE49-F238E27FC236}">
                  <a16:creationId xmlns:a16="http://schemas.microsoft.com/office/drawing/2014/main" id="{1473FEFE-6899-4EEC-A7E0-14A32B89E5C2}"/>
                </a:ext>
              </a:extLst>
            </p:cNvPr>
            <p:cNvGrpSpPr/>
            <p:nvPr/>
          </p:nvGrpSpPr>
          <p:grpSpPr>
            <a:xfrm rot="14508149">
              <a:off x="6734213" y="3717903"/>
              <a:ext cx="386545" cy="252000"/>
              <a:chOff x="1031330" y="5589128"/>
              <a:chExt cx="386545" cy="252000"/>
            </a:xfrm>
          </p:grpSpPr>
          <p:sp>
            <p:nvSpPr>
              <p:cNvPr id="62" name="Ellipsi 61">
                <a:extLst>
                  <a:ext uri="{FF2B5EF4-FFF2-40B4-BE49-F238E27FC236}">
                    <a16:creationId xmlns:a16="http://schemas.microsoft.com/office/drawing/2014/main" id="{5C639185-50A1-42D5-9A29-D0A889BDF864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3" name="Ellipsi 62">
                <a:extLst>
                  <a:ext uri="{FF2B5EF4-FFF2-40B4-BE49-F238E27FC236}">
                    <a16:creationId xmlns:a16="http://schemas.microsoft.com/office/drawing/2014/main" id="{91D6FE0F-EB41-47E6-9ED7-F77AEA51587A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4" name="Ellipsi 63">
                <a:extLst>
                  <a:ext uri="{FF2B5EF4-FFF2-40B4-BE49-F238E27FC236}">
                    <a16:creationId xmlns:a16="http://schemas.microsoft.com/office/drawing/2014/main" id="{CE61AFAE-8BD7-495D-8793-C96D371B83DD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8" name="Ryhmä 37">
              <a:extLst>
                <a:ext uri="{FF2B5EF4-FFF2-40B4-BE49-F238E27FC236}">
                  <a16:creationId xmlns:a16="http://schemas.microsoft.com/office/drawing/2014/main" id="{1EB0676F-67F7-4480-821A-B5C8C984CBFC}"/>
                </a:ext>
              </a:extLst>
            </p:cNvPr>
            <p:cNvGrpSpPr/>
            <p:nvPr/>
          </p:nvGrpSpPr>
          <p:grpSpPr>
            <a:xfrm rot="12175038">
              <a:off x="6357472" y="3591032"/>
              <a:ext cx="386545" cy="252000"/>
              <a:chOff x="1031330" y="5589128"/>
              <a:chExt cx="386545" cy="252000"/>
            </a:xfrm>
          </p:grpSpPr>
          <p:sp>
            <p:nvSpPr>
              <p:cNvPr id="59" name="Ellipsi 58">
                <a:extLst>
                  <a:ext uri="{FF2B5EF4-FFF2-40B4-BE49-F238E27FC236}">
                    <a16:creationId xmlns:a16="http://schemas.microsoft.com/office/drawing/2014/main" id="{58D3A06D-95A0-4013-AAF1-8CD12358782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0" name="Ellipsi 59">
                <a:extLst>
                  <a:ext uri="{FF2B5EF4-FFF2-40B4-BE49-F238E27FC236}">
                    <a16:creationId xmlns:a16="http://schemas.microsoft.com/office/drawing/2014/main" id="{1D7130F0-7A1F-4E0A-994F-1D0F220E1A52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1" name="Ellipsi 60">
                <a:extLst>
                  <a:ext uri="{FF2B5EF4-FFF2-40B4-BE49-F238E27FC236}">
                    <a16:creationId xmlns:a16="http://schemas.microsoft.com/office/drawing/2014/main" id="{12B1F5DC-FDC5-40A7-BDF4-26E8737608BF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9" name="Ryhmä 38">
              <a:extLst>
                <a:ext uri="{FF2B5EF4-FFF2-40B4-BE49-F238E27FC236}">
                  <a16:creationId xmlns:a16="http://schemas.microsoft.com/office/drawing/2014/main" id="{1625DBBB-E472-4C3A-A6A5-39C0A4D262EA}"/>
                </a:ext>
              </a:extLst>
            </p:cNvPr>
            <p:cNvGrpSpPr/>
            <p:nvPr/>
          </p:nvGrpSpPr>
          <p:grpSpPr>
            <a:xfrm rot="9106735">
              <a:off x="5938003" y="3724838"/>
              <a:ext cx="386545" cy="252000"/>
              <a:chOff x="1031330" y="5589128"/>
              <a:chExt cx="386545" cy="252000"/>
            </a:xfrm>
          </p:grpSpPr>
          <p:sp>
            <p:nvSpPr>
              <p:cNvPr id="56" name="Ellipsi 55">
                <a:extLst>
                  <a:ext uri="{FF2B5EF4-FFF2-40B4-BE49-F238E27FC236}">
                    <a16:creationId xmlns:a16="http://schemas.microsoft.com/office/drawing/2014/main" id="{5FE13185-0B95-48BD-9726-E45A5306389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7" name="Ellipsi 56">
                <a:extLst>
                  <a:ext uri="{FF2B5EF4-FFF2-40B4-BE49-F238E27FC236}">
                    <a16:creationId xmlns:a16="http://schemas.microsoft.com/office/drawing/2014/main" id="{85277B02-A67E-408F-9EAF-9FC18D7CCB6B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8" name="Ellipsi 57">
                <a:extLst>
                  <a:ext uri="{FF2B5EF4-FFF2-40B4-BE49-F238E27FC236}">
                    <a16:creationId xmlns:a16="http://schemas.microsoft.com/office/drawing/2014/main" id="{FF9969BF-3357-42F6-9FB1-787DD2DF57B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0" name="Ryhmä 39">
              <a:extLst>
                <a:ext uri="{FF2B5EF4-FFF2-40B4-BE49-F238E27FC236}">
                  <a16:creationId xmlns:a16="http://schemas.microsoft.com/office/drawing/2014/main" id="{2DAFBEB4-A5BB-4597-A13C-5D74BF80EB01}"/>
                </a:ext>
              </a:extLst>
            </p:cNvPr>
            <p:cNvGrpSpPr/>
            <p:nvPr/>
          </p:nvGrpSpPr>
          <p:grpSpPr>
            <a:xfrm rot="1107959">
              <a:off x="6456250" y="4003114"/>
              <a:ext cx="386545" cy="252000"/>
              <a:chOff x="1031330" y="5589128"/>
              <a:chExt cx="386545" cy="252000"/>
            </a:xfrm>
          </p:grpSpPr>
          <p:sp>
            <p:nvSpPr>
              <p:cNvPr id="53" name="Ellipsi 52">
                <a:extLst>
                  <a:ext uri="{FF2B5EF4-FFF2-40B4-BE49-F238E27FC236}">
                    <a16:creationId xmlns:a16="http://schemas.microsoft.com/office/drawing/2014/main" id="{4BDEF48D-0B13-4BA4-A540-7508494F6866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4" name="Ellipsi 53">
                <a:extLst>
                  <a:ext uri="{FF2B5EF4-FFF2-40B4-BE49-F238E27FC236}">
                    <a16:creationId xmlns:a16="http://schemas.microsoft.com/office/drawing/2014/main" id="{496D4CDE-46DD-4572-9318-836AF3A2D933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5" name="Ellipsi 54">
                <a:extLst>
                  <a:ext uri="{FF2B5EF4-FFF2-40B4-BE49-F238E27FC236}">
                    <a16:creationId xmlns:a16="http://schemas.microsoft.com/office/drawing/2014/main" id="{D2B8222E-10DB-4DDE-B16F-BEA109D65B90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1" name="Ryhmä 40">
              <a:extLst>
                <a:ext uri="{FF2B5EF4-FFF2-40B4-BE49-F238E27FC236}">
                  <a16:creationId xmlns:a16="http://schemas.microsoft.com/office/drawing/2014/main" id="{003D48D2-95E4-42AB-A56A-9A805F6B04AC}"/>
                </a:ext>
              </a:extLst>
            </p:cNvPr>
            <p:cNvGrpSpPr/>
            <p:nvPr/>
          </p:nvGrpSpPr>
          <p:grpSpPr>
            <a:xfrm rot="19189333">
              <a:off x="6049829" y="4039534"/>
              <a:ext cx="386545" cy="252000"/>
              <a:chOff x="1031330" y="5589128"/>
              <a:chExt cx="386545" cy="252000"/>
            </a:xfrm>
          </p:grpSpPr>
          <p:sp>
            <p:nvSpPr>
              <p:cNvPr id="50" name="Ellipsi 49">
                <a:extLst>
                  <a:ext uri="{FF2B5EF4-FFF2-40B4-BE49-F238E27FC236}">
                    <a16:creationId xmlns:a16="http://schemas.microsoft.com/office/drawing/2014/main" id="{1249680E-6FB7-4EA5-A14E-90C56A9E5483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1" name="Ellipsi 50">
                <a:extLst>
                  <a:ext uri="{FF2B5EF4-FFF2-40B4-BE49-F238E27FC236}">
                    <a16:creationId xmlns:a16="http://schemas.microsoft.com/office/drawing/2014/main" id="{8C6BA6F2-5799-4175-869F-5915FFC8DB93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2" name="Ellipsi 51">
                <a:extLst>
                  <a:ext uri="{FF2B5EF4-FFF2-40B4-BE49-F238E27FC236}">
                    <a16:creationId xmlns:a16="http://schemas.microsoft.com/office/drawing/2014/main" id="{2B9E26A6-3B31-4173-90C3-8005EA3C5109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2" name="Ryhmä 41">
              <a:extLst>
                <a:ext uri="{FF2B5EF4-FFF2-40B4-BE49-F238E27FC236}">
                  <a16:creationId xmlns:a16="http://schemas.microsoft.com/office/drawing/2014/main" id="{4AFFB605-B19E-49D7-B0D1-B5B35CCA3F5C}"/>
                </a:ext>
              </a:extLst>
            </p:cNvPr>
            <p:cNvGrpSpPr/>
            <p:nvPr/>
          </p:nvGrpSpPr>
          <p:grpSpPr>
            <a:xfrm rot="4022673">
              <a:off x="5284076" y="3931216"/>
              <a:ext cx="386545" cy="252000"/>
              <a:chOff x="1031330" y="5589128"/>
              <a:chExt cx="386545" cy="252000"/>
            </a:xfrm>
          </p:grpSpPr>
          <p:sp>
            <p:nvSpPr>
              <p:cNvPr id="47" name="Ellipsi 46">
                <a:extLst>
                  <a:ext uri="{FF2B5EF4-FFF2-40B4-BE49-F238E27FC236}">
                    <a16:creationId xmlns:a16="http://schemas.microsoft.com/office/drawing/2014/main" id="{D8E9EF28-1984-4A46-8A40-BF3CAF033DFF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" name="Ellipsi 47">
                <a:extLst>
                  <a:ext uri="{FF2B5EF4-FFF2-40B4-BE49-F238E27FC236}">
                    <a16:creationId xmlns:a16="http://schemas.microsoft.com/office/drawing/2014/main" id="{78639B10-5A18-41CA-A2E3-037F575AC41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" name="Ellipsi 48">
                <a:extLst>
                  <a:ext uri="{FF2B5EF4-FFF2-40B4-BE49-F238E27FC236}">
                    <a16:creationId xmlns:a16="http://schemas.microsoft.com/office/drawing/2014/main" id="{B39E2D2A-6D5E-4ACE-BA64-6103C7A7EED1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3" name="Ryhmä 42">
              <a:extLst>
                <a:ext uri="{FF2B5EF4-FFF2-40B4-BE49-F238E27FC236}">
                  <a16:creationId xmlns:a16="http://schemas.microsoft.com/office/drawing/2014/main" id="{80C67C1C-B635-48C2-9A11-322179AB8407}"/>
                </a:ext>
              </a:extLst>
            </p:cNvPr>
            <p:cNvGrpSpPr/>
            <p:nvPr/>
          </p:nvGrpSpPr>
          <p:grpSpPr>
            <a:xfrm rot="4997838">
              <a:off x="5604644" y="3887459"/>
              <a:ext cx="386545" cy="252000"/>
              <a:chOff x="1031330" y="5589128"/>
              <a:chExt cx="386545" cy="252000"/>
            </a:xfrm>
          </p:grpSpPr>
          <p:sp>
            <p:nvSpPr>
              <p:cNvPr id="44" name="Ellipsi 43">
                <a:extLst>
                  <a:ext uri="{FF2B5EF4-FFF2-40B4-BE49-F238E27FC236}">
                    <a16:creationId xmlns:a16="http://schemas.microsoft.com/office/drawing/2014/main" id="{001C4B05-1A62-4D4E-8F0E-FB978560C2AF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" name="Ellipsi 44">
                <a:extLst>
                  <a:ext uri="{FF2B5EF4-FFF2-40B4-BE49-F238E27FC236}">
                    <a16:creationId xmlns:a16="http://schemas.microsoft.com/office/drawing/2014/main" id="{8EB6B83F-C0D5-4F78-87E3-0BC46AFAEAD2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" name="Ellipsi 45">
                <a:extLst>
                  <a:ext uri="{FF2B5EF4-FFF2-40B4-BE49-F238E27FC236}">
                    <a16:creationId xmlns:a16="http://schemas.microsoft.com/office/drawing/2014/main" id="{2E73926D-7885-40AA-89B1-5A04BE2FE62B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176" name="Ryhmä 175">
            <a:extLst>
              <a:ext uri="{FF2B5EF4-FFF2-40B4-BE49-F238E27FC236}">
                <a16:creationId xmlns:a16="http://schemas.microsoft.com/office/drawing/2014/main" id="{88C23791-83B4-463B-B1FA-6EA3CB498BC2}"/>
              </a:ext>
            </a:extLst>
          </p:cNvPr>
          <p:cNvGrpSpPr/>
          <p:nvPr/>
        </p:nvGrpSpPr>
        <p:grpSpPr>
          <a:xfrm>
            <a:off x="1385964" y="4912967"/>
            <a:ext cx="1832007" cy="1848034"/>
            <a:chOff x="5187928" y="4749218"/>
            <a:chExt cx="1832007" cy="1848034"/>
          </a:xfrm>
        </p:grpSpPr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057C0CA5-2A39-4C92-BF7A-BD38D0A29D9A}"/>
                </a:ext>
              </a:extLst>
            </p:cNvPr>
            <p:cNvSpPr/>
            <p:nvPr/>
          </p:nvSpPr>
          <p:spPr>
            <a:xfrm>
              <a:off x="5187928" y="4797252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104" name="Ryhmä 103">
              <a:extLst>
                <a:ext uri="{FF2B5EF4-FFF2-40B4-BE49-F238E27FC236}">
                  <a16:creationId xmlns:a16="http://schemas.microsoft.com/office/drawing/2014/main" id="{F57443C0-B987-4AA3-A118-561211BFF6F9}"/>
                </a:ext>
              </a:extLst>
            </p:cNvPr>
            <p:cNvGrpSpPr/>
            <p:nvPr/>
          </p:nvGrpSpPr>
          <p:grpSpPr>
            <a:xfrm rot="7512586">
              <a:off x="5827105" y="6251051"/>
              <a:ext cx="386545" cy="252000"/>
              <a:chOff x="1031330" y="5589128"/>
              <a:chExt cx="386545" cy="252000"/>
            </a:xfrm>
          </p:grpSpPr>
          <p:sp>
            <p:nvSpPr>
              <p:cNvPr id="105" name="Ellipsi 104">
                <a:extLst>
                  <a:ext uri="{FF2B5EF4-FFF2-40B4-BE49-F238E27FC236}">
                    <a16:creationId xmlns:a16="http://schemas.microsoft.com/office/drawing/2014/main" id="{9DC2CA04-EA22-457B-A36B-AEDF4AF0DB2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6" name="Ellipsi 105">
                <a:extLst>
                  <a:ext uri="{FF2B5EF4-FFF2-40B4-BE49-F238E27FC236}">
                    <a16:creationId xmlns:a16="http://schemas.microsoft.com/office/drawing/2014/main" id="{775E906A-44CE-449E-BE0F-CFB6A4EA29BA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7" name="Ellipsi 106">
                <a:extLst>
                  <a:ext uri="{FF2B5EF4-FFF2-40B4-BE49-F238E27FC236}">
                    <a16:creationId xmlns:a16="http://schemas.microsoft.com/office/drawing/2014/main" id="{4F22C76C-3A60-4165-8DAC-FCF7ACB7691C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8" name="Ryhmä 107">
              <a:extLst>
                <a:ext uri="{FF2B5EF4-FFF2-40B4-BE49-F238E27FC236}">
                  <a16:creationId xmlns:a16="http://schemas.microsoft.com/office/drawing/2014/main" id="{CD7F4BE0-C8ED-48FB-A947-01E066073DDB}"/>
                </a:ext>
              </a:extLst>
            </p:cNvPr>
            <p:cNvGrpSpPr/>
            <p:nvPr/>
          </p:nvGrpSpPr>
          <p:grpSpPr>
            <a:xfrm rot="4097081">
              <a:off x="5512083" y="6038123"/>
              <a:ext cx="386545" cy="252000"/>
              <a:chOff x="1031330" y="5589128"/>
              <a:chExt cx="386545" cy="252000"/>
            </a:xfrm>
          </p:grpSpPr>
          <p:sp>
            <p:nvSpPr>
              <p:cNvPr id="109" name="Ellipsi 108">
                <a:extLst>
                  <a:ext uri="{FF2B5EF4-FFF2-40B4-BE49-F238E27FC236}">
                    <a16:creationId xmlns:a16="http://schemas.microsoft.com/office/drawing/2014/main" id="{A8FE8873-F054-4CB6-B1EC-F77E957841A6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0" name="Ellipsi 109">
                <a:extLst>
                  <a:ext uri="{FF2B5EF4-FFF2-40B4-BE49-F238E27FC236}">
                    <a16:creationId xmlns:a16="http://schemas.microsoft.com/office/drawing/2014/main" id="{D664F685-4D67-4836-8BC2-1AD1F94B7C6D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1" name="Ellipsi 110">
                <a:extLst>
                  <a:ext uri="{FF2B5EF4-FFF2-40B4-BE49-F238E27FC236}">
                    <a16:creationId xmlns:a16="http://schemas.microsoft.com/office/drawing/2014/main" id="{2A93A4E7-56B1-4FD1-B62E-213F0AD312AB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2" name="Ryhmä 111">
              <a:extLst>
                <a:ext uri="{FF2B5EF4-FFF2-40B4-BE49-F238E27FC236}">
                  <a16:creationId xmlns:a16="http://schemas.microsoft.com/office/drawing/2014/main" id="{4AE85FE6-B974-4373-99C0-5C3D62B4E52C}"/>
                </a:ext>
              </a:extLst>
            </p:cNvPr>
            <p:cNvGrpSpPr/>
            <p:nvPr/>
          </p:nvGrpSpPr>
          <p:grpSpPr>
            <a:xfrm rot="6630898">
              <a:off x="5196625" y="6234180"/>
              <a:ext cx="386545" cy="252000"/>
              <a:chOff x="1031330" y="5589128"/>
              <a:chExt cx="386545" cy="252000"/>
            </a:xfrm>
          </p:grpSpPr>
          <p:sp>
            <p:nvSpPr>
              <p:cNvPr id="113" name="Ellipsi 112">
                <a:extLst>
                  <a:ext uri="{FF2B5EF4-FFF2-40B4-BE49-F238E27FC236}">
                    <a16:creationId xmlns:a16="http://schemas.microsoft.com/office/drawing/2014/main" id="{0041FE36-A744-4191-90B4-EB782420F108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4" name="Ellipsi 113">
                <a:extLst>
                  <a:ext uri="{FF2B5EF4-FFF2-40B4-BE49-F238E27FC236}">
                    <a16:creationId xmlns:a16="http://schemas.microsoft.com/office/drawing/2014/main" id="{4267715F-7373-4141-B663-A4CB90F782D5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5" name="Ellipsi 114">
                <a:extLst>
                  <a:ext uri="{FF2B5EF4-FFF2-40B4-BE49-F238E27FC236}">
                    <a16:creationId xmlns:a16="http://schemas.microsoft.com/office/drawing/2014/main" id="{43982371-C1CA-49F5-9D4D-978454449E2C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6" name="Ryhmä 115">
              <a:extLst>
                <a:ext uri="{FF2B5EF4-FFF2-40B4-BE49-F238E27FC236}">
                  <a16:creationId xmlns:a16="http://schemas.microsoft.com/office/drawing/2014/main" id="{55E17EFA-5B45-47FF-BBAF-EA6B993CA6FF}"/>
                </a:ext>
              </a:extLst>
            </p:cNvPr>
            <p:cNvGrpSpPr/>
            <p:nvPr/>
          </p:nvGrpSpPr>
          <p:grpSpPr>
            <a:xfrm rot="7155832">
              <a:off x="6409237" y="6256798"/>
              <a:ext cx="386545" cy="252000"/>
              <a:chOff x="1031330" y="5589128"/>
              <a:chExt cx="386545" cy="252000"/>
            </a:xfrm>
          </p:grpSpPr>
          <p:sp>
            <p:nvSpPr>
              <p:cNvPr id="117" name="Ellipsi 116">
                <a:extLst>
                  <a:ext uri="{FF2B5EF4-FFF2-40B4-BE49-F238E27FC236}">
                    <a16:creationId xmlns:a16="http://schemas.microsoft.com/office/drawing/2014/main" id="{7E8297AF-C49B-4F6F-81D2-C5FFB1526949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8" name="Ellipsi 117">
                <a:extLst>
                  <a:ext uri="{FF2B5EF4-FFF2-40B4-BE49-F238E27FC236}">
                    <a16:creationId xmlns:a16="http://schemas.microsoft.com/office/drawing/2014/main" id="{22CD96AE-3BE9-4169-AB3A-E5577EB5A6B8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9" name="Ellipsi 118">
                <a:extLst>
                  <a:ext uri="{FF2B5EF4-FFF2-40B4-BE49-F238E27FC236}">
                    <a16:creationId xmlns:a16="http://schemas.microsoft.com/office/drawing/2014/main" id="{F31600B8-514D-44A9-BAF4-60C819B11E9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0" name="Ryhmä 119">
              <a:extLst>
                <a:ext uri="{FF2B5EF4-FFF2-40B4-BE49-F238E27FC236}">
                  <a16:creationId xmlns:a16="http://schemas.microsoft.com/office/drawing/2014/main" id="{807182A1-5BFB-4D45-8FDB-38D3D123DB9B}"/>
                </a:ext>
              </a:extLst>
            </p:cNvPr>
            <p:cNvGrpSpPr/>
            <p:nvPr/>
          </p:nvGrpSpPr>
          <p:grpSpPr>
            <a:xfrm rot="4579051">
              <a:off x="6121604" y="6044462"/>
              <a:ext cx="386545" cy="252000"/>
              <a:chOff x="1031330" y="5589128"/>
              <a:chExt cx="386545" cy="252000"/>
            </a:xfrm>
          </p:grpSpPr>
          <p:sp>
            <p:nvSpPr>
              <p:cNvPr id="121" name="Ellipsi 120">
                <a:extLst>
                  <a:ext uri="{FF2B5EF4-FFF2-40B4-BE49-F238E27FC236}">
                    <a16:creationId xmlns:a16="http://schemas.microsoft.com/office/drawing/2014/main" id="{8631F6FF-91A1-4686-93FE-667C41FD04DD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2" name="Ellipsi 121">
                <a:extLst>
                  <a:ext uri="{FF2B5EF4-FFF2-40B4-BE49-F238E27FC236}">
                    <a16:creationId xmlns:a16="http://schemas.microsoft.com/office/drawing/2014/main" id="{324479E2-15B2-4C3D-825B-B18B0B08D70D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3" name="Ellipsi 122">
                <a:extLst>
                  <a:ext uri="{FF2B5EF4-FFF2-40B4-BE49-F238E27FC236}">
                    <a16:creationId xmlns:a16="http://schemas.microsoft.com/office/drawing/2014/main" id="{2376F7A4-681E-4252-A5E6-33C52F92F1A6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4" name="Ryhmä 123">
              <a:extLst>
                <a:ext uri="{FF2B5EF4-FFF2-40B4-BE49-F238E27FC236}">
                  <a16:creationId xmlns:a16="http://schemas.microsoft.com/office/drawing/2014/main" id="{BC2807C0-77BC-4CCD-B15B-CA3065D10AEA}"/>
                </a:ext>
              </a:extLst>
            </p:cNvPr>
            <p:cNvGrpSpPr/>
            <p:nvPr/>
          </p:nvGrpSpPr>
          <p:grpSpPr>
            <a:xfrm rot="151699">
              <a:off x="5483069" y="5669652"/>
              <a:ext cx="386545" cy="252000"/>
              <a:chOff x="1031330" y="5589128"/>
              <a:chExt cx="386545" cy="252000"/>
            </a:xfrm>
          </p:grpSpPr>
          <p:sp>
            <p:nvSpPr>
              <p:cNvPr id="125" name="Ellipsi 124">
                <a:extLst>
                  <a:ext uri="{FF2B5EF4-FFF2-40B4-BE49-F238E27FC236}">
                    <a16:creationId xmlns:a16="http://schemas.microsoft.com/office/drawing/2014/main" id="{FD8168C3-2544-4092-8984-6BD5F4EFAC07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6" name="Ellipsi 125">
                <a:extLst>
                  <a:ext uri="{FF2B5EF4-FFF2-40B4-BE49-F238E27FC236}">
                    <a16:creationId xmlns:a16="http://schemas.microsoft.com/office/drawing/2014/main" id="{B3B60DAF-59BF-4013-95AA-BBC14A0347D7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7" name="Ellipsi 126">
                <a:extLst>
                  <a:ext uri="{FF2B5EF4-FFF2-40B4-BE49-F238E27FC236}">
                    <a16:creationId xmlns:a16="http://schemas.microsoft.com/office/drawing/2014/main" id="{629FAFC6-9F4D-4616-AE43-675BF03F18D0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8" name="Ryhmä 127">
              <a:extLst>
                <a:ext uri="{FF2B5EF4-FFF2-40B4-BE49-F238E27FC236}">
                  <a16:creationId xmlns:a16="http://schemas.microsoft.com/office/drawing/2014/main" id="{B04D953E-2285-465C-9FB8-6A77B4190EB0}"/>
                </a:ext>
              </a:extLst>
            </p:cNvPr>
            <p:cNvGrpSpPr/>
            <p:nvPr/>
          </p:nvGrpSpPr>
          <p:grpSpPr>
            <a:xfrm rot="184644">
              <a:off x="6141206" y="5671443"/>
              <a:ext cx="386545" cy="252000"/>
              <a:chOff x="1031330" y="5589128"/>
              <a:chExt cx="386545" cy="252000"/>
            </a:xfrm>
          </p:grpSpPr>
          <p:sp>
            <p:nvSpPr>
              <p:cNvPr id="129" name="Ellipsi 128">
                <a:extLst>
                  <a:ext uri="{FF2B5EF4-FFF2-40B4-BE49-F238E27FC236}">
                    <a16:creationId xmlns:a16="http://schemas.microsoft.com/office/drawing/2014/main" id="{DAE09FA7-1FFC-4C2A-A1B4-94EBD07F3B7F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0" name="Ellipsi 129">
                <a:extLst>
                  <a:ext uri="{FF2B5EF4-FFF2-40B4-BE49-F238E27FC236}">
                    <a16:creationId xmlns:a16="http://schemas.microsoft.com/office/drawing/2014/main" id="{3E391782-4C44-4C0F-A71A-9C58563E0033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1" name="Ellipsi 130">
                <a:extLst>
                  <a:ext uri="{FF2B5EF4-FFF2-40B4-BE49-F238E27FC236}">
                    <a16:creationId xmlns:a16="http://schemas.microsoft.com/office/drawing/2014/main" id="{95F1B244-7A5B-4BBC-BE1A-BB3DB82A96FB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2" name="Ryhmä 131">
              <a:extLst>
                <a:ext uri="{FF2B5EF4-FFF2-40B4-BE49-F238E27FC236}">
                  <a16:creationId xmlns:a16="http://schemas.microsoft.com/office/drawing/2014/main" id="{69000028-BD1E-455B-BBA7-B4071C6E75AA}"/>
                </a:ext>
              </a:extLst>
            </p:cNvPr>
            <p:cNvGrpSpPr/>
            <p:nvPr/>
          </p:nvGrpSpPr>
          <p:grpSpPr>
            <a:xfrm rot="444499">
              <a:off x="6633390" y="5659277"/>
              <a:ext cx="386545" cy="252000"/>
              <a:chOff x="1031330" y="5589128"/>
              <a:chExt cx="386545" cy="252000"/>
            </a:xfrm>
          </p:grpSpPr>
          <p:sp>
            <p:nvSpPr>
              <p:cNvPr id="133" name="Ellipsi 132">
                <a:extLst>
                  <a:ext uri="{FF2B5EF4-FFF2-40B4-BE49-F238E27FC236}">
                    <a16:creationId xmlns:a16="http://schemas.microsoft.com/office/drawing/2014/main" id="{16032DBC-5D7A-48B0-9B9C-FE3B46B2FA85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4" name="Ellipsi 133">
                <a:extLst>
                  <a:ext uri="{FF2B5EF4-FFF2-40B4-BE49-F238E27FC236}">
                    <a16:creationId xmlns:a16="http://schemas.microsoft.com/office/drawing/2014/main" id="{D669BB1D-D0B1-4DA2-B2D6-95BFD151EAF9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5" name="Ellipsi 134">
                <a:extLst>
                  <a:ext uri="{FF2B5EF4-FFF2-40B4-BE49-F238E27FC236}">
                    <a16:creationId xmlns:a16="http://schemas.microsoft.com/office/drawing/2014/main" id="{B119AEF6-AA75-417D-BF43-5F295E687391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6" name="Ryhmä 135">
              <a:extLst>
                <a:ext uri="{FF2B5EF4-FFF2-40B4-BE49-F238E27FC236}">
                  <a16:creationId xmlns:a16="http://schemas.microsoft.com/office/drawing/2014/main" id="{6AB82669-4A36-42BE-B285-E95B2BB3B75C}"/>
                </a:ext>
              </a:extLst>
            </p:cNvPr>
            <p:cNvGrpSpPr/>
            <p:nvPr/>
          </p:nvGrpSpPr>
          <p:grpSpPr>
            <a:xfrm rot="18754569">
              <a:off x="5197434" y="5402778"/>
              <a:ext cx="386545" cy="252000"/>
              <a:chOff x="1031330" y="5589128"/>
              <a:chExt cx="386545" cy="252000"/>
            </a:xfrm>
          </p:grpSpPr>
          <p:sp>
            <p:nvSpPr>
              <p:cNvPr id="137" name="Ellipsi 136">
                <a:extLst>
                  <a:ext uri="{FF2B5EF4-FFF2-40B4-BE49-F238E27FC236}">
                    <a16:creationId xmlns:a16="http://schemas.microsoft.com/office/drawing/2014/main" id="{0627E5BF-7BAD-43F7-9151-AFD76794C426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8" name="Ellipsi 137">
                <a:extLst>
                  <a:ext uri="{FF2B5EF4-FFF2-40B4-BE49-F238E27FC236}">
                    <a16:creationId xmlns:a16="http://schemas.microsoft.com/office/drawing/2014/main" id="{79AC17B3-8803-416E-9B17-5DF799A35DEF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9" name="Ellipsi 138">
                <a:extLst>
                  <a:ext uri="{FF2B5EF4-FFF2-40B4-BE49-F238E27FC236}">
                    <a16:creationId xmlns:a16="http://schemas.microsoft.com/office/drawing/2014/main" id="{227BBCE5-1A84-4EC0-9104-339F2925D6C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40" name="Ryhmä 139">
              <a:extLst>
                <a:ext uri="{FF2B5EF4-FFF2-40B4-BE49-F238E27FC236}">
                  <a16:creationId xmlns:a16="http://schemas.microsoft.com/office/drawing/2014/main" id="{1C18F9EA-A403-426B-B868-3CE745C150B1}"/>
                </a:ext>
              </a:extLst>
            </p:cNvPr>
            <p:cNvGrpSpPr/>
            <p:nvPr/>
          </p:nvGrpSpPr>
          <p:grpSpPr>
            <a:xfrm rot="18754569">
              <a:off x="5850519" y="5430029"/>
              <a:ext cx="386545" cy="252000"/>
              <a:chOff x="1031330" y="5589128"/>
              <a:chExt cx="386545" cy="252000"/>
            </a:xfrm>
          </p:grpSpPr>
          <p:sp>
            <p:nvSpPr>
              <p:cNvPr id="141" name="Ellipsi 140">
                <a:extLst>
                  <a:ext uri="{FF2B5EF4-FFF2-40B4-BE49-F238E27FC236}">
                    <a16:creationId xmlns:a16="http://schemas.microsoft.com/office/drawing/2014/main" id="{488CEEBC-18D1-4FBE-9B46-1C6323381A3B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2" name="Ellipsi 141">
                <a:extLst>
                  <a:ext uri="{FF2B5EF4-FFF2-40B4-BE49-F238E27FC236}">
                    <a16:creationId xmlns:a16="http://schemas.microsoft.com/office/drawing/2014/main" id="{A5C97B87-43F9-41BA-A733-3185ED5CCCA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3" name="Ellipsi 142">
                <a:extLst>
                  <a:ext uri="{FF2B5EF4-FFF2-40B4-BE49-F238E27FC236}">
                    <a16:creationId xmlns:a16="http://schemas.microsoft.com/office/drawing/2014/main" id="{92CA4C61-9E07-43A7-8BD2-590D140A7856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44" name="Ryhmä 143">
              <a:extLst>
                <a:ext uri="{FF2B5EF4-FFF2-40B4-BE49-F238E27FC236}">
                  <a16:creationId xmlns:a16="http://schemas.microsoft.com/office/drawing/2014/main" id="{7C23FBB7-0C4B-44B4-9FD7-DFC55761C19C}"/>
                </a:ext>
              </a:extLst>
            </p:cNvPr>
            <p:cNvGrpSpPr/>
            <p:nvPr/>
          </p:nvGrpSpPr>
          <p:grpSpPr>
            <a:xfrm rot="18754569">
              <a:off x="6361318" y="5411644"/>
              <a:ext cx="386545" cy="252000"/>
              <a:chOff x="1031330" y="5589128"/>
              <a:chExt cx="386545" cy="252000"/>
            </a:xfrm>
          </p:grpSpPr>
          <p:sp>
            <p:nvSpPr>
              <p:cNvPr id="145" name="Ellipsi 144">
                <a:extLst>
                  <a:ext uri="{FF2B5EF4-FFF2-40B4-BE49-F238E27FC236}">
                    <a16:creationId xmlns:a16="http://schemas.microsoft.com/office/drawing/2014/main" id="{E8CE7C2F-A0BD-4172-96DE-17BB0B1E23A0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6" name="Ellipsi 145">
                <a:extLst>
                  <a:ext uri="{FF2B5EF4-FFF2-40B4-BE49-F238E27FC236}">
                    <a16:creationId xmlns:a16="http://schemas.microsoft.com/office/drawing/2014/main" id="{8E7F760C-1253-415E-AC6C-BAD6B848CDE4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7" name="Ellipsi 146">
                <a:extLst>
                  <a:ext uri="{FF2B5EF4-FFF2-40B4-BE49-F238E27FC236}">
                    <a16:creationId xmlns:a16="http://schemas.microsoft.com/office/drawing/2014/main" id="{BEFB2781-1732-4AE4-A091-D159D3D0E783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48" name="Ryhmä 147">
              <a:extLst>
                <a:ext uri="{FF2B5EF4-FFF2-40B4-BE49-F238E27FC236}">
                  <a16:creationId xmlns:a16="http://schemas.microsoft.com/office/drawing/2014/main" id="{20F4FE2A-ACA8-4FE4-A21C-B4C63F691A15}"/>
                </a:ext>
              </a:extLst>
            </p:cNvPr>
            <p:cNvGrpSpPr/>
            <p:nvPr/>
          </p:nvGrpSpPr>
          <p:grpSpPr>
            <a:xfrm rot="175007">
              <a:off x="5239970" y="5033541"/>
              <a:ext cx="386545" cy="252000"/>
              <a:chOff x="1031330" y="5589128"/>
              <a:chExt cx="386545" cy="252000"/>
            </a:xfrm>
          </p:grpSpPr>
          <p:sp>
            <p:nvSpPr>
              <p:cNvPr id="149" name="Ellipsi 148">
                <a:extLst>
                  <a:ext uri="{FF2B5EF4-FFF2-40B4-BE49-F238E27FC236}">
                    <a16:creationId xmlns:a16="http://schemas.microsoft.com/office/drawing/2014/main" id="{B1D87842-874A-4A95-8AA3-06AF135DE5CF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0" name="Ellipsi 149">
                <a:extLst>
                  <a:ext uri="{FF2B5EF4-FFF2-40B4-BE49-F238E27FC236}">
                    <a16:creationId xmlns:a16="http://schemas.microsoft.com/office/drawing/2014/main" id="{8C4E5506-6E75-4182-BE99-E166B411228B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1" name="Ellipsi 150">
                <a:extLst>
                  <a:ext uri="{FF2B5EF4-FFF2-40B4-BE49-F238E27FC236}">
                    <a16:creationId xmlns:a16="http://schemas.microsoft.com/office/drawing/2014/main" id="{41BFAE80-2662-405F-B907-46227461847B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52" name="Ryhmä 151">
              <a:extLst>
                <a:ext uri="{FF2B5EF4-FFF2-40B4-BE49-F238E27FC236}">
                  <a16:creationId xmlns:a16="http://schemas.microsoft.com/office/drawing/2014/main" id="{26761009-249F-45E3-BCF2-16D698A4274B}"/>
                </a:ext>
              </a:extLst>
            </p:cNvPr>
            <p:cNvGrpSpPr/>
            <p:nvPr/>
          </p:nvGrpSpPr>
          <p:grpSpPr>
            <a:xfrm rot="3676050">
              <a:off x="6658171" y="6011922"/>
              <a:ext cx="386545" cy="252000"/>
              <a:chOff x="1031330" y="5589128"/>
              <a:chExt cx="386545" cy="252000"/>
            </a:xfrm>
          </p:grpSpPr>
          <p:sp>
            <p:nvSpPr>
              <p:cNvPr id="153" name="Ellipsi 152">
                <a:extLst>
                  <a:ext uri="{FF2B5EF4-FFF2-40B4-BE49-F238E27FC236}">
                    <a16:creationId xmlns:a16="http://schemas.microsoft.com/office/drawing/2014/main" id="{650C97EC-4F6A-4D71-BD4D-7F88090F40DF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4" name="Ellipsi 153">
                <a:extLst>
                  <a:ext uri="{FF2B5EF4-FFF2-40B4-BE49-F238E27FC236}">
                    <a16:creationId xmlns:a16="http://schemas.microsoft.com/office/drawing/2014/main" id="{EF37223A-4044-43CA-BC7A-9C7EDC4ECD6C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5" name="Ellipsi 154">
                <a:extLst>
                  <a:ext uri="{FF2B5EF4-FFF2-40B4-BE49-F238E27FC236}">
                    <a16:creationId xmlns:a16="http://schemas.microsoft.com/office/drawing/2014/main" id="{F9B6E37A-3C53-40FF-B2CD-B83021DD3151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56" name="Ryhmä 155">
              <a:extLst>
                <a:ext uri="{FF2B5EF4-FFF2-40B4-BE49-F238E27FC236}">
                  <a16:creationId xmlns:a16="http://schemas.microsoft.com/office/drawing/2014/main" id="{40AF32F3-6B3F-4CCF-BB6D-F4BFE0597E48}"/>
                </a:ext>
              </a:extLst>
            </p:cNvPr>
            <p:cNvGrpSpPr/>
            <p:nvPr/>
          </p:nvGrpSpPr>
          <p:grpSpPr>
            <a:xfrm rot="175007">
              <a:off x="5887197" y="5067196"/>
              <a:ext cx="386545" cy="252000"/>
              <a:chOff x="1031330" y="5589128"/>
              <a:chExt cx="386545" cy="252000"/>
            </a:xfrm>
          </p:grpSpPr>
          <p:sp>
            <p:nvSpPr>
              <p:cNvPr id="157" name="Ellipsi 156">
                <a:extLst>
                  <a:ext uri="{FF2B5EF4-FFF2-40B4-BE49-F238E27FC236}">
                    <a16:creationId xmlns:a16="http://schemas.microsoft.com/office/drawing/2014/main" id="{60472319-7514-43DA-8181-438BCC0B18BD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8" name="Ellipsi 157">
                <a:extLst>
                  <a:ext uri="{FF2B5EF4-FFF2-40B4-BE49-F238E27FC236}">
                    <a16:creationId xmlns:a16="http://schemas.microsoft.com/office/drawing/2014/main" id="{6A8F0003-FB59-4911-8772-5BC179AE7109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9" name="Ellipsi 158">
                <a:extLst>
                  <a:ext uri="{FF2B5EF4-FFF2-40B4-BE49-F238E27FC236}">
                    <a16:creationId xmlns:a16="http://schemas.microsoft.com/office/drawing/2014/main" id="{A10371C6-C75E-4334-BAD8-C710DF39C342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60" name="Ryhmä 159">
              <a:extLst>
                <a:ext uri="{FF2B5EF4-FFF2-40B4-BE49-F238E27FC236}">
                  <a16:creationId xmlns:a16="http://schemas.microsoft.com/office/drawing/2014/main" id="{3F8DD9FA-199C-494F-89DA-53562BCB872F}"/>
                </a:ext>
              </a:extLst>
            </p:cNvPr>
            <p:cNvGrpSpPr/>
            <p:nvPr/>
          </p:nvGrpSpPr>
          <p:grpSpPr>
            <a:xfrm rot="185559">
              <a:off x="6407383" y="5069135"/>
              <a:ext cx="386545" cy="252000"/>
              <a:chOff x="1031330" y="5589128"/>
              <a:chExt cx="386545" cy="252000"/>
            </a:xfrm>
          </p:grpSpPr>
          <p:sp>
            <p:nvSpPr>
              <p:cNvPr id="161" name="Ellipsi 160">
                <a:extLst>
                  <a:ext uri="{FF2B5EF4-FFF2-40B4-BE49-F238E27FC236}">
                    <a16:creationId xmlns:a16="http://schemas.microsoft.com/office/drawing/2014/main" id="{855566FD-C596-4732-91E3-2DF129456D9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2" name="Ellipsi 161">
                <a:extLst>
                  <a:ext uri="{FF2B5EF4-FFF2-40B4-BE49-F238E27FC236}">
                    <a16:creationId xmlns:a16="http://schemas.microsoft.com/office/drawing/2014/main" id="{18CA8135-0B32-4508-B136-038B34B8071B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3" name="Ellipsi 162">
                <a:extLst>
                  <a:ext uri="{FF2B5EF4-FFF2-40B4-BE49-F238E27FC236}">
                    <a16:creationId xmlns:a16="http://schemas.microsoft.com/office/drawing/2014/main" id="{9B6C7235-B44D-49DB-8AEF-54278FC19089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64" name="Ryhmä 163">
              <a:extLst>
                <a:ext uri="{FF2B5EF4-FFF2-40B4-BE49-F238E27FC236}">
                  <a16:creationId xmlns:a16="http://schemas.microsoft.com/office/drawing/2014/main" id="{3738872B-E42B-40AC-8D47-36C264CF3150}"/>
                </a:ext>
              </a:extLst>
            </p:cNvPr>
            <p:cNvGrpSpPr/>
            <p:nvPr/>
          </p:nvGrpSpPr>
          <p:grpSpPr>
            <a:xfrm rot="14173637">
              <a:off x="5538614" y="4828006"/>
              <a:ext cx="386545" cy="252000"/>
              <a:chOff x="1031330" y="5589128"/>
              <a:chExt cx="386545" cy="252000"/>
            </a:xfrm>
          </p:grpSpPr>
          <p:sp>
            <p:nvSpPr>
              <p:cNvPr id="165" name="Ellipsi 164">
                <a:extLst>
                  <a:ext uri="{FF2B5EF4-FFF2-40B4-BE49-F238E27FC236}">
                    <a16:creationId xmlns:a16="http://schemas.microsoft.com/office/drawing/2014/main" id="{98A89BAC-8EB0-4C00-96AF-05A69EAB0E9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6" name="Ellipsi 165">
                <a:extLst>
                  <a:ext uri="{FF2B5EF4-FFF2-40B4-BE49-F238E27FC236}">
                    <a16:creationId xmlns:a16="http://schemas.microsoft.com/office/drawing/2014/main" id="{5F6AB51C-555C-4108-98FB-48165F01114E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7" name="Ellipsi 166">
                <a:extLst>
                  <a:ext uri="{FF2B5EF4-FFF2-40B4-BE49-F238E27FC236}">
                    <a16:creationId xmlns:a16="http://schemas.microsoft.com/office/drawing/2014/main" id="{8198EE2A-D5C1-40BB-8F24-B0FBEDB094D2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68" name="Ryhmä 167">
              <a:extLst>
                <a:ext uri="{FF2B5EF4-FFF2-40B4-BE49-F238E27FC236}">
                  <a16:creationId xmlns:a16="http://schemas.microsoft.com/office/drawing/2014/main" id="{97393071-0C52-45FA-856C-69C783FDD78E}"/>
                </a:ext>
              </a:extLst>
            </p:cNvPr>
            <p:cNvGrpSpPr/>
            <p:nvPr/>
          </p:nvGrpSpPr>
          <p:grpSpPr>
            <a:xfrm rot="13951293">
              <a:off x="6119235" y="4816491"/>
              <a:ext cx="386545" cy="252000"/>
              <a:chOff x="1031330" y="5589128"/>
              <a:chExt cx="386545" cy="252000"/>
            </a:xfrm>
          </p:grpSpPr>
          <p:sp>
            <p:nvSpPr>
              <p:cNvPr id="169" name="Ellipsi 168">
                <a:extLst>
                  <a:ext uri="{FF2B5EF4-FFF2-40B4-BE49-F238E27FC236}">
                    <a16:creationId xmlns:a16="http://schemas.microsoft.com/office/drawing/2014/main" id="{2BB4768D-5A78-4FD3-83C4-D3829B95A733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0" name="Ellipsi 169">
                <a:extLst>
                  <a:ext uri="{FF2B5EF4-FFF2-40B4-BE49-F238E27FC236}">
                    <a16:creationId xmlns:a16="http://schemas.microsoft.com/office/drawing/2014/main" id="{95BD05A5-49DB-4192-9766-D96A9BD54467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1" name="Ellipsi 170">
                <a:extLst>
                  <a:ext uri="{FF2B5EF4-FFF2-40B4-BE49-F238E27FC236}">
                    <a16:creationId xmlns:a16="http://schemas.microsoft.com/office/drawing/2014/main" id="{C8A946D8-8DC3-4311-BD11-628B8DAD1730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72" name="Ryhmä 171">
              <a:extLst>
                <a:ext uri="{FF2B5EF4-FFF2-40B4-BE49-F238E27FC236}">
                  <a16:creationId xmlns:a16="http://schemas.microsoft.com/office/drawing/2014/main" id="{31601873-6C12-4950-B2CA-5288D44B756A}"/>
                </a:ext>
              </a:extLst>
            </p:cNvPr>
            <p:cNvGrpSpPr/>
            <p:nvPr/>
          </p:nvGrpSpPr>
          <p:grpSpPr>
            <a:xfrm rot="13951293">
              <a:off x="6674171" y="4864797"/>
              <a:ext cx="386545" cy="252000"/>
              <a:chOff x="1031330" y="5589128"/>
              <a:chExt cx="386545" cy="252000"/>
            </a:xfrm>
          </p:grpSpPr>
          <p:sp>
            <p:nvSpPr>
              <p:cNvPr id="173" name="Ellipsi 172">
                <a:extLst>
                  <a:ext uri="{FF2B5EF4-FFF2-40B4-BE49-F238E27FC236}">
                    <a16:creationId xmlns:a16="http://schemas.microsoft.com/office/drawing/2014/main" id="{DFBF18A7-DE56-4129-9F76-5352064C8EAF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4" name="Ellipsi 173">
                <a:extLst>
                  <a:ext uri="{FF2B5EF4-FFF2-40B4-BE49-F238E27FC236}">
                    <a16:creationId xmlns:a16="http://schemas.microsoft.com/office/drawing/2014/main" id="{EF03BD54-0439-43D6-B2EE-4D141551A989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5" name="Ellipsi 174">
                <a:extLst>
                  <a:ext uri="{FF2B5EF4-FFF2-40B4-BE49-F238E27FC236}">
                    <a16:creationId xmlns:a16="http://schemas.microsoft.com/office/drawing/2014/main" id="{C66176A0-F4BE-442D-AE92-EA0F66D06FAC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sp>
        <p:nvSpPr>
          <p:cNvPr id="177" name="Tekstikehys 6">
            <a:extLst>
              <a:ext uri="{FF2B5EF4-FFF2-40B4-BE49-F238E27FC236}">
                <a16:creationId xmlns:a16="http://schemas.microsoft.com/office/drawing/2014/main" id="{1A450DC5-F2AE-4C65-B59A-6EB183CA8E9E}"/>
              </a:ext>
            </a:extLst>
          </p:cNvPr>
          <p:cNvSpPr txBox="1"/>
          <p:nvPr/>
        </p:nvSpPr>
        <p:spPr>
          <a:xfrm>
            <a:off x="1711595" y="3785078"/>
            <a:ext cx="119479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kiinteä</a:t>
            </a:r>
          </a:p>
        </p:txBody>
      </p:sp>
      <p:sp>
        <p:nvSpPr>
          <p:cNvPr id="178" name="Tekstikehys 6">
            <a:extLst>
              <a:ext uri="{FF2B5EF4-FFF2-40B4-BE49-F238E27FC236}">
                <a16:creationId xmlns:a16="http://schemas.microsoft.com/office/drawing/2014/main" id="{68B69D88-6892-4D76-A87C-4AFB2017FCF1}"/>
              </a:ext>
            </a:extLst>
          </p:cNvPr>
          <p:cNvSpPr txBox="1"/>
          <p:nvPr/>
        </p:nvSpPr>
        <p:spPr>
          <a:xfrm>
            <a:off x="4567429" y="3798256"/>
            <a:ext cx="119479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neste</a:t>
            </a:r>
          </a:p>
        </p:txBody>
      </p:sp>
      <p:sp>
        <p:nvSpPr>
          <p:cNvPr id="180" name="Tekstikehys 6">
            <a:extLst>
              <a:ext uri="{FF2B5EF4-FFF2-40B4-BE49-F238E27FC236}">
                <a16:creationId xmlns:a16="http://schemas.microsoft.com/office/drawing/2014/main" id="{3FED8FD8-6364-431D-90F1-96C3A6F5676B}"/>
              </a:ext>
            </a:extLst>
          </p:cNvPr>
          <p:cNvSpPr txBox="1"/>
          <p:nvPr/>
        </p:nvSpPr>
        <p:spPr>
          <a:xfrm>
            <a:off x="7465345" y="3803493"/>
            <a:ext cx="119479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kaasu</a:t>
            </a:r>
          </a:p>
        </p:txBody>
      </p:sp>
      <p:grpSp>
        <p:nvGrpSpPr>
          <p:cNvPr id="186" name="Ryhmä 185">
            <a:extLst>
              <a:ext uri="{FF2B5EF4-FFF2-40B4-BE49-F238E27FC236}">
                <a16:creationId xmlns:a16="http://schemas.microsoft.com/office/drawing/2014/main" id="{24D5098A-36EB-4328-B7B0-E0428E120763}"/>
              </a:ext>
            </a:extLst>
          </p:cNvPr>
          <p:cNvGrpSpPr/>
          <p:nvPr/>
        </p:nvGrpSpPr>
        <p:grpSpPr>
          <a:xfrm>
            <a:off x="7872479" y="1615865"/>
            <a:ext cx="1108365" cy="861475"/>
            <a:chOff x="7872479" y="1615865"/>
            <a:chExt cx="1108365" cy="861475"/>
          </a:xfrm>
        </p:grpSpPr>
        <p:sp>
          <p:nvSpPr>
            <p:cNvPr id="181" name="Ellipsi 180">
              <a:extLst>
                <a:ext uri="{FF2B5EF4-FFF2-40B4-BE49-F238E27FC236}">
                  <a16:creationId xmlns:a16="http://schemas.microsoft.com/office/drawing/2014/main" id="{D083DA4B-C3A3-444F-B2E6-0A18344EB867}"/>
                </a:ext>
              </a:extLst>
            </p:cNvPr>
            <p:cNvSpPr/>
            <p:nvPr/>
          </p:nvSpPr>
          <p:spPr>
            <a:xfrm>
              <a:off x="8065646" y="1757340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200" dirty="0"/>
                <a:t>O</a:t>
              </a:r>
            </a:p>
          </p:txBody>
        </p:sp>
        <p:sp>
          <p:nvSpPr>
            <p:cNvPr id="183" name="Ellipsi 182">
              <a:extLst>
                <a:ext uri="{FF2B5EF4-FFF2-40B4-BE49-F238E27FC236}">
                  <a16:creationId xmlns:a16="http://schemas.microsoft.com/office/drawing/2014/main" id="{D51E9CD8-9297-4DD5-80DA-A55728EE65D9}"/>
                </a:ext>
              </a:extLst>
            </p:cNvPr>
            <p:cNvSpPr/>
            <p:nvPr/>
          </p:nvSpPr>
          <p:spPr>
            <a:xfrm>
              <a:off x="7872479" y="161586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85" name="Ellipsi 184">
              <a:extLst>
                <a:ext uri="{FF2B5EF4-FFF2-40B4-BE49-F238E27FC236}">
                  <a16:creationId xmlns:a16="http://schemas.microsoft.com/office/drawing/2014/main" id="{C207755E-E41F-4ED8-8A7E-7CEADAFE032F}"/>
                </a:ext>
              </a:extLst>
            </p:cNvPr>
            <p:cNvSpPr/>
            <p:nvPr/>
          </p:nvSpPr>
          <p:spPr>
            <a:xfrm>
              <a:off x="8620844" y="1625700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694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7" grpId="0" animBg="1"/>
      <p:bldP spid="178" grpId="0" animBg="1"/>
      <p:bldP spid="1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7AC978-8261-4CAD-A353-2EA48B38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7ACFBE-0791-4958-8631-2E899CD74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Tunnista aineen olomuoto kortissa</a:t>
            </a:r>
          </a:p>
        </p:txBody>
      </p:sp>
    </p:spTree>
    <p:extLst>
      <p:ext uri="{BB962C8B-B14F-4D97-AF65-F5344CB8AC3E}">
        <p14:creationId xmlns:p14="http://schemas.microsoft.com/office/powerpoint/2010/main" val="236491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404</Words>
  <Application>Microsoft Office PowerPoint</Application>
  <PresentationFormat>Näytössä katseltava diaesitys (4:3)</PresentationFormat>
  <Paragraphs>121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Olomuodot</vt:lpstr>
      <vt:lpstr>Tunnin ohjelma</vt:lpstr>
      <vt:lpstr>Lämpötila</vt:lpstr>
      <vt:lpstr>Tutkimus</vt:lpstr>
      <vt:lpstr>Olomuoto</vt:lpstr>
      <vt:lpstr>Simulaatio</vt:lpstr>
      <vt:lpstr>Lämpötila molekyylien tasolla</vt:lpstr>
      <vt:lpstr>Olomuoto</vt:lpstr>
      <vt:lpstr>Harjoitus</vt:lpstr>
      <vt:lpstr>Lämmön johtuminen</vt:lpstr>
      <vt:lpstr>Aineen olomuoto</vt:lpstr>
      <vt:lpstr>Harjoitus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mahtuu kahdelle riville</dc:title>
  <dc:creator>Jan Jansson</dc:creator>
  <cp:lastModifiedBy>Jan Jansson</cp:lastModifiedBy>
  <cp:revision>24</cp:revision>
  <dcterms:created xsi:type="dcterms:W3CDTF">2017-10-07T11:37:59Z</dcterms:created>
  <dcterms:modified xsi:type="dcterms:W3CDTF">2017-10-18T07:23:18Z</dcterms:modified>
</cp:coreProperties>
</file>