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0" r:id="rId2"/>
    <p:sldId id="261" r:id="rId3"/>
    <p:sldId id="259" r:id="rId4"/>
    <p:sldId id="257" r:id="rId5"/>
    <p:sldId id="25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7" autoAdjust="0"/>
    <p:restoredTop sz="94660"/>
  </p:normalViewPr>
  <p:slideViewPr>
    <p:cSldViewPr snapToGrid="0">
      <p:cViewPr varScale="1">
        <p:scale>
          <a:sx n="58" d="100"/>
          <a:sy n="58" d="100"/>
        </p:scale>
        <p:origin x="294"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53098D-AEBB-4B4C-90F6-6641711F3301}" type="datetimeFigureOut">
              <a:rPr lang="fi-FI" smtClean="0"/>
              <a:t>20.9.2021</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7390EE-5360-4162-9BC8-59DA590D0F28}" type="slidenum">
              <a:rPr lang="fi-FI" smtClean="0"/>
              <a:t>‹#›</a:t>
            </a:fld>
            <a:endParaRPr lang="fi-FI"/>
          </a:p>
        </p:txBody>
      </p:sp>
    </p:spTree>
    <p:extLst>
      <p:ext uri="{BB962C8B-B14F-4D97-AF65-F5344CB8AC3E}">
        <p14:creationId xmlns:p14="http://schemas.microsoft.com/office/powerpoint/2010/main" val="683708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40AA9DA-7F2F-4CF0-8E8A-7B65FA775EC0}" type="slidenum">
              <a:rPr lang="fi-FI" smtClean="0"/>
              <a:t>1</a:t>
            </a:fld>
            <a:endParaRPr lang="fi-FI"/>
          </a:p>
        </p:txBody>
      </p:sp>
    </p:spTree>
    <p:extLst>
      <p:ext uri="{BB962C8B-B14F-4D97-AF65-F5344CB8AC3E}">
        <p14:creationId xmlns:p14="http://schemas.microsoft.com/office/powerpoint/2010/main" val="371597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3F057113-7655-47B2-B8A0-B1C7E33DD4D6}" type="datetimeFigureOut">
              <a:rPr lang="fi-FI" smtClean="0"/>
              <a:t>20.9.2021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3700543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F057113-7655-47B2-B8A0-B1C7E33DD4D6}" type="datetimeFigureOut">
              <a:rPr lang="fi-FI" smtClean="0"/>
              <a:t>20.9.2021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3791960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F057113-7655-47B2-B8A0-B1C7E33DD4D6}" type="datetimeFigureOut">
              <a:rPr lang="fi-FI" smtClean="0"/>
              <a:t>20.9.2021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2350463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3F057113-7655-47B2-B8A0-B1C7E33DD4D6}" type="datetimeFigureOut">
              <a:rPr lang="fi-FI" smtClean="0"/>
              <a:t>20.9.2021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2212951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i-FI"/>
              <a:t>Muokkaa ots. perustyyl. napsautt.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3F057113-7655-47B2-B8A0-B1C7E33DD4D6}" type="datetimeFigureOut">
              <a:rPr lang="fi-FI" smtClean="0"/>
              <a:t>20.9.2021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2621741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3F057113-7655-47B2-B8A0-B1C7E33DD4D6}" type="datetimeFigureOut">
              <a:rPr lang="fi-FI" smtClean="0"/>
              <a:t>20.9.2021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54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i-FI"/>
              <a:t>Muokkaa ots. perustyyl. napsautt.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3F057113-7655-47B2-B8A0-B1C7E33DD4D6}" type="datetimeFigureOut">
              <a:rPr lang="fi-FI" smtClean="0"/>
              <a:t>20.9.2021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554444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3F057113-7655-47B2-B8A0-B1C7E33DD4D6}" type="datetimeFigureOut">
              <a:rPr lang="fi-FI" smtClean="0"/>
              <a:t>20.9.2021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2809083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057113-7655-47B2-B8A0-B1C7E33DD4D6}" type="datetimeFigureOut">
              <a:rPr lang="fi-FI" smtClean="0"/>
              <a:t>20.9.2021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1082768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3F057113-7655-47B2-B8A0-B1C7E33DD4D6}" type="datetimeFigureOut">
              <a:rPr lang="fi-FI" smtClean="0"/>
              <a:t>20.9.2021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2662899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3F057113-7655-47B2-B8A0-B1C7E33DD4D6}" type="datetimeFigureOut">
              <a:rPr lang="fi-FI" smtClean="0"/>
              <a:t>20.9.2021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53A5F63-CE5A-4CA2-9EF2-3891DAA2D668}" type="slidenum">
              <a:rPr lang="fi-FI" smtClean="0"/>
              <a:t>‹#›</a:t>
            </a:fld>
            <a:endParaRPr lang="fi-FI"/>
          </a:p>
        </p:txBody>
      </p:sp>
    </p:spTree>
    <p:extLst>
      <p:ext uri="{BB962C8B-B14F-4D97-AF65-F5344CB8AC3E}">
        <p14:creationId xmlns:p14="http://schemas.microsoft.com/office/powerpoint/2010/main" val="401430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057113-7655-47B2-B8A0-B1C7E33DD4D6}" type="datetimeFigureOut">
              <a:rPr lang="fi-FI" smtClean="0"/>
              <a:t>20.9.2021</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A5F63-CE5A-4CA2-9EF2-3891DAA2D668}" type="slidenum">
              <a:rPr lang="fi-FI" smtClean="0"/>
              <a:t>‹#›</a:t>
            </a:fld>
            <a:endParaRPr lang="fi-FI"/>
          </a:p>
        </p:txBody>
      </p:sp>
    </p:spTree>
    <p:extLst>
      <p:ext uri="{BB962C8B-B14F-4D97-AF65-F5344CB8AC3E}">
        <p14:creationId xmlns:p14="http://schemas.microsoft.com/office/powerpoint/2010/main" val="4154237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youtu.be/fmcsXUHi4sA"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eperusteet.opintopolku.fi/#/fi/perusopetus/419550/tekstikappale/42861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3"/>
          <a:stretch>
            <a:fillRect/>
          </a:stretch>
        </p:blipFill>
        <p:spPr>
          <a:xfrm>
            <a:off x="-805303" y="-122829"/>
            <a:ext cx="13089057" cy="6980830"/>
          </a:xfrm>
          <a:prstGeom prst="rect">
            <a:avLst/>
          </a:prstGeom>
        </p:spPr>
      </p:pic>
      <p:sp>
        <p:nvSpPr>
          <p:cNvPr id="4" name="Rectangle 1"/>
          <p:cNvSpPr>
            <a:spLocks noGrp="1" noChangeArrowheads="1"/>
          </p:cNvSpPr>
          <p:nvPr>
            <p:ph type="ctrTitle"/>
          </p:nvPr>
        </p:nvSpPr>
        <p:spPr bwMode="auto">
          <a:xfrm>
            <a:off x="668740" y="3367586"/>
            <a:ext cx="11349251"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br>
              <a:rPr lang="fi-FI" altLang="fi-FI" sz="3200" cap="none" dirty="0">
                <a:solidFill>
                  <a:schemeClr val="tx1"/>
                </a:solidFill>
                <a:latin typeface="Arial" panose="020B0604020202020204" pitchFamily="34" charset="0"/>
              </a:rPr>
            </a:br>
            <a:r>
              <a:rPr lang="fi-FI" altLang="fi-FI" sz="3200" cap="none" dirty="0">
                <a:solidFill>
                  <a:schemeClr val="tx1"/>
                </a:solidFill>
                <a:latin typeface="Bernard MT Condensed" panose="02050806060905020404" pitchFamily="18" charset="0"/>
              </a:rPr>
              <a:t>Laaja-alainen osaaminen ja ilmiölähtöisyys:</a:t>
            </a:r>
            <a:endParaRPr kumimoji="0" lang="fi-FI" altLang="fi-FI" sz="3200" i="0" u="none" strike="noStrike" cap="none" normalizeH="0" baseline="0" dirty="0">
              <a:ln>
                <a:noFill/>
              </a:ln>
              <a:solidFill>
                <a:schemeClr val="tx1"/>
              </a:solidFill>
              <a:effectLst/>
              <a:latin typeface="Bernard MT Condensed" panose="020508060609050204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i-FI" altLang="fi-FI" sz="4400" i="0" u="none" strike="noStrike" cap="none" normalizeH="0" baseline="0" dirty="0">
                <a:ln>
                  <a:noFill/>
                </a:ln>
                <a:solidFill>
                  <a:schemeClr val="tx1"/>
                </a:solidFill>
                <a:effectLst/>
                <a:latin typeface="Bernard MT Condensed" panose="02050806060905020404" pitchFamily="18" charset="0"/>
              </a:rPr>
              <a:t>LUOKANOPETTAJAN</a:t>
            </a:r>
            <a:r>
              <a:rPr kumimoji="0" lang="fi-FI" altLang="fi-FI" sz="4400" i="0" u="none" strike="noStrike" cap="none" normalizeH="0" dirty="0">
                <a:ln>
                  <a:noFill/>
                </a:ln>
                <a:solidFill>
                  <a:schemeClr val="tx1"/>
                </a:solidFill>
                <a:effectLst/>
                <a:latin typeface="Bernard MT Condensed" panose="02050806060905020404" pitchFamily="18" charset="0"/>
              </a:rPr>
              <a:t> MAHDOLLISUUDET </a:t>
            </a:r>
            <a:br>
              <a:rPr kumimoji="0" lang="fi-FI" altLang="fi-FI" sz="4400" i="0" u="none" strike="noStrike" cap="none" normalizeH="0" dirty="0">
                <a:ln>
                  <a:noFill/>
                </a:ln>
                <a:solidFill>
                  <a:schemeClr val="tx1"/>
                </a:solidFill>
                <a:effectLst/>
                <a:latin typeface="Bernard MT Condensed" panose="02050806060905020404" pitchFamily="18" charset="0"/>
              </a:rPr>
            </a:br>
            <a:r>
              <a:rPr kumimoji="0" lang="fi-FI" altLang="fi-FI" sz="4400" i="0" u="none" strike="noStrike" cap="none" normalizeH="0" dirty="0">
                <a:ln>
                  <a:noFill/>
                </a:ln>
                <a:solidFill>
                  <a:schemeClr val="tx1"/>
                </a:solidFill>
                <a:effectLst/>
                <a:latin typeface="Bernard MT Condensed" panose="02050806060905020404" pitchFamily="18" charset="0"/>
              </a:rPr>
              <a:t>EDISTÄÄ KOKONAISVALTAISTA OPPIMISTA</a:t>
            </a:r>
            <a:endParaRPr kumimoji="0" lang="fi-FI" altLang="fi-FI" sz="4400" i="0" u="none" strike="noStrike" cap="none" normalizeH="0" baseline="0" dirty="0">
              <a:ln>
                <a:noFill/>
              </a:ln>
              <a:solidFill>
                <a:schemeClr val="tx1"/>
              </a:solidFill>
              <a:effectLst/>
              <a:latin typeface="Bernard MT Condensed" panose="02050806060905020404" pitchFamily="18" charset="0"/>
            </a:endParaRPr>
          </a:p>
        </p:txBody>
      </p:sp>
      <p:sp>
        <p:nvSpPr>
          <p:cNvPr id="5" name="Rectangle 2"/>
          <p:cNvSpPr>
            <a:spLocks noGrp="1" noChangeArrowheads="1"/>
          </p:cNvSpPr>
          <p:nvPr>
            <p:ph type="subTitle" idx="1"/>
          </p:nvPr>
        </p:nvSpPr>
        <p:spPr bwMode="auto">
          <a:xfrm>
            <a:off x="5344949" y="5849348"/>
            <a:ext cx="1608133" cy="618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buClrTx/>
            </a:pPr>
            <a:r>
              <a:rPr lang="fi-FI" altLang="fi-FI" sz="1800" cap="none" dirty="0">
                <a:solidFill>
                  <a:schemeClr val="tx1"/>
                </a:solidFill>
                <a:effectLst>
                  <a:outerShdw blurRad="38100" dist="38100" dir="2700000" algn="tl">
                    <a:srgbClr val="000000">
                      <a:alpha val="43137"/>
                    </a:srgbClr>
                  </a:outerShdw>
                </a:effectLst>
                <a:latin typeface="Arial" panose="020B0604020202020204" pitchFamily="34" charset="0"/>
              </a:rPr>
              <a:t>POMM1002</a:t>
            </a:r>
            <a:endParaRPr kumimoji="0" lang="fi-FI" altLang="fi-FI" sz="1800" b="0" i="0" u="none" strike="noStrike" cap="none" normalizeH="0" baseline="0" dirty="0">
              <a:ln>
                <a:noFill/>
              </a:ln>
              <a:solidFill>
                <a:schemeClr val="tx1"/>
              </a:solidFill>
              <a:effectLst/>
              <a:latin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dirty="0">
                <a:ln>
                  <a:noFill/>
                </a:ln>
                <a:solidFill>
                  <a:schemeClr val="tx1"/>
                </a:solidFill>
                <a:effectLst/>
                <a:latin typeface="Arial" panose="020B0604020202020204" pitchFamily="34" charset="0"/>
              </a:rPr>
              <a:t>Syksyllä</a:t>
            </a:r>
            <a:r>
              <a:rPr kumimoji="0" lang="fi-FI" altLang="fi-FI" sz="1800" b="0" i="0" u="none" strike="noStrike" cap="none" normalizeH="0" dirty="0">
                <a:ln>
                  <a:noFill/>
                </a:ln>
                <a:solidFill>
                  <a:schemeClr val="tx1"/>
                </a:solidFill>
                <a:effectLst/>
                <a:latin typeface="Arial" panose="020B0604020202020204" pitchFamily="34" charset="0"/>
              </a:rPr>
              <a:t> </a:t>
            </a:r>
            <a:r>
              <a:rPr kumimoji="0" lang="fi-FI" altLang="fi-FI" sz="1800" b="0" i="0" u="none" strike="noStrike" cap="none" normalizeH="0" baseline="0" dirty="0">
                <a:ln>
                  <a:noFill/>
                </a:ln>
                <a:solidFill>
                  <a:schemeClr val="tx1"/>
                </a:solidFill>
                <a:effectLst/>
                <a:latin typeface="Arial" panose="020B0604020202020204" pitchFamily="34" charset="0"/>
              </a:rPr>
              <a:t>2021</a:t>
            </a:r>
          </a:p>
        </p:txBody>
      </p:sp>
    </p:spTree>
    <p:extLst>
      <p:ext uri="{BB962C8B-B14F-4D97-AF65-F5344CB8AC3E}">
        <p14:creationId xmlns:p14="http://schemas.microsoft.com/office/powerpoint/2010/main" val="3883248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47165" y="508560"/>
            <a:ext cx="10515600" cy="1325563"/>
          </a:xfrm>
        </p:spPr>
        <p:txBody>
          <a:bodyPr/>
          <a:lstStyle/>
          <a:p>
            <a:pPr algn="ctr"/>
            <a:r>
              <a:rPr lang="fi-FI" dirty="0">
                <a:latin typeface="Bernard MT Condensed" panose="02050806060905020404" pitchFamily="18" charset="0"/>
              </a:rPr>
              <a:t>Mitä eväitä sait luennolta pedagogisen osaamisesi kehittämiseen?</a:t>
            </a:r>
          </a:p>
        </p:txBody>
      </p:sp>
      <p:sp>
        <p:nvSpPr>
          <p:cNvPr id="3" name="Sisällön paikkamerkki 2"/>
          <p:cNvSpPr>
            <a:spLocks noGrp="1"/>
          </p:cNvSpPr>
          <p:nvPr>
            <p:ph idx="1"/>
          </p:nvPr>
        </p:nvSpPr>
        <p:spPr>
          <a:xfrm>
            <a:off x="693335" y="2115671"/>
            <a:ext cx="11211793" cy="4415757"/>
          </a:xfrm>
        </p:spPr>
        <p:txBody>
          <a:bodyPr>
            <a:normAutofit fontScale="92500" lnSpcReduction="20000"/>
          </a:bodyPr>
          <a:lstStyle/>
          <a:p>
            <a:pPr marL="0" indent="0" algn="ctr">
              <a:buNone/>
            </a:pPr>
            <a:r>
              <a:rPr lang="fi-FI" i="1" dirty="0"/>
              <a:t>Kykenet suunnittelemaan, toteuttamaan, eriyttämään, arvioimaan ja kehittämään </a:t>
            </a:r>
            <a:r>
              <a:rPr lang="fi-FI" b="1" i="1" dirty="0"/>
              <a:t>erilaisia oppimisprosesseja</a:t>
            </a:r>
            <a:r>
              <a:rPr lang="fi-FI" i="1" dirty="0"/>
              <a:t>. Ymmärrät oppimiselle asetettujen </a:t>
            </a:r>
            <a:r>
              <a:rPr lang="fi-FI" b="1" i="1" dirty="0"/>
              <a:t>tavoitteiden, pedagogisen toiminnan ja arvioinnin välisen yhteyden vuorovaikutteisissa </a:t>
            </a:r>
            <a:r>
              <a:rPr lang="fi-FI" b="1" i="1" dirty="0" err="1"/>
              <a:t>oppimis</a:t>
            </a:r>
            <a:r>
              <a:rPr lang="fi-FI" b="1" i="1" dirty="0"/>
              <a:t>- ja ohjausprosesseissa</a:t>
            </a:r>
            <a:r>
              <a:rPr lang="fi-FI" i="1" dirty="0"/>
              <a:t>. Opetuksen ja oppimisen tilanteissa kykenet toimimaan ja ajattelemaan </a:t>
            </a:r>
            <a:r>
              <a:rPr lang="fi-FI" b="1" i="1" dirty="0"/>
              <a:t>luovasti ja innovatiivisesti </a:t>
            </a:r>
            <a:r>
              <a:rPr lang="fi-FI" i="1" dirty="0"/>
              <a:t>ollen </a:t>
            </a:r>
            <a:r>
              <a:rPr lang="fi-FI" b="1" i="1" dirty="0"/>
              <a:t>avoin uusille näkökulmille, keksimiselle ja kokeiluille sekä totutun haastamiselle</a:t>
            </a:r>
            <a:r>
              <a:rPr lang="fi-FI" i="1" dirty="0"/>
              <a:t>. Osaat tunnistaa ja hyödyntää oppimista edistäviä vuorovaikutuksen ulottuvuuksia </a:t>
            </a:r>
            <a:r>
              <a:rPr lang="fi-FI" b="1" i="1" dirty="0"/>
              <a:t>erilaisissa oppimistilanteissa ja -ympäristöissä</a:t>
            </a:r>
            <a:r>
              <a:rPr lang="fi-FI" i="1" dirty="0"/>
              <a:t>. Ymmärrät oppimista edistävän vuorovaikutuksen sekä </a:t>
            </a:r>
            <a:r>
              <a:rPr lang="fi-FI" b="1" i="1" dirty="0"/>
              <a:t>monimediaisten ja monipuolisten oppimisympäristöjen</a:t>
            </a:r>
            <a:r>
              <a:rPr lang="fi-FI" i="1" dirty="0"/>
              <a:t> vaikutuksia ja osaat huomioida ne oppimisen ohjaamisessa. Osaat ohjata heterogeenisiä opetusryhmiä sekä osaat suunnitella ja toteuttaa oppimistilanteita siten, että ne vahvistavat oppilaiden osallisuutta ja kiinnittymistä oppimiseen ja kouluun. Lisäksi sinulla on opetus- ja oppimistilanteissa kertyvien kokemusten sekä niiden reflektoinnin ja taidon harjoittelun kautta rakentuvaa osaamista.</a:t>
            </a:r>
            <a:endParaRPr lang="fi-FI" dirty="0"/>
          </a:p>
        </p:txBody>
      </p:sp>
    </p:spTree>
    <p:extLst>
      <p:ext uri="{BB962C8B-B14F-4D97-AF65-F5344CB8AC3E}">
        <p14:creationId xmlns:p14="http://schemas.microsoft.com/office/powerpoint/2010/main" val="3617253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135911" y="2757450"/>
            <a:ext cx="10515600" cy="1325563"/>
          </a:xfrm>
        </p:spPr>
        <p:txBody>
          <a:bodyPr/>
          <a:lstStyle/>
          <a:p>
            <a:pPr algn="ctr"/>
            <a:r>
              <a:rPr lang="fi-FI" dirty="0">
                <a:hlinkClick r:id="rId2"/>
              </a:rPr>
              <a:t>Kertauksena monialaisesta oppimisesta</a:t>
            </a:r>
            <a:br>
              <a:rPr lang="fi-FI" dirty="0"/>
            </a:br>
            <a:endParaRPr lang="fi-FI" dirty="0"/>
          </a:p>
        </p:txBody>
      </p:sp>
      <p:sp>
        <p:nvSpPr>
          <p:cNvPr id="5" name="Tekstiruutu 4"/>
          <p:cNvSpPr txBox="1"/>
          <p:nvPr/>
        </p:nvSpPr>
        <p:spPr>
          <a:xfrm>
            <a:off x="5295014" y="4625163"/>
            <a:ext cx="1395960" cy="369332"/>
          </a:xfrm>
          <a:prstGeom prst="rect">
            <a:avLst/>
          </a:prstGeom>
          <a:noFill/>
        </p:spPr>
        <p:txBody>
          <a:bodyPr wrap="none" rtlCol="0">
            <a:spAutoFit/>
          </a:bodyPr>
          <a:lstStyle/>
          <a:p>
            <a:r>
              <a:rPr lang="fi-FI" dirty="0"/>
              <a:t>Uuttaluova.fi</a:t>
            </a:r>
          </a:p>
        </p:txBody>
      </p:sp>
    </p:spTree>
    <p:extLst>
      <p:ext uri="{BB962C8B-B14F-4D97-AF65-F5344CB8AC3E}">
        <p14:creationId xmlns:p14="http://schemas.microsoft.com/office/powerpoint/2010/main" val="1788330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ctr"/>
            <a:r>
              <a:rPr lang="fi-FI" dirty="0">
                <a:latin typeface="Bernard MT Condensed" panose="02050806060905020404" pitchFamily="18" charset="0"/>
              </a:rPr>
              <a:t>Laaja-alainen osaaminen tutummaksi</a:t>
            </a:r>
          </a:p>
        </p:txBody>
      </p:sp>
      <p:sp>
        <p:nvSpPr>
          <p:cNvPr id="3" name="Sisällön paikkamerkki 2"/>
          <p:cNvSpPr>
            <a:spLocks noGrp="1"/>
          </p:cNvSpPr>
          <p:nvPr>
            <p:ph idx="1"/>
          </p:nvPr>
        </p:nvSpPr>
        <p:spPr>
          <a:xfrm>
            <a:off x="466725" y="1749973"/>
            <a:ext cx="11136696" cy="4745420"/>
          </a:xfrm>
        </p:spPr>
        <p:txBody>
          <a:bodyPr>
            <a:normAutofit/>
          </a:bodyPr>
          <a:lstStyle/>
          <a:p>
            <a:r>
              <a:rPr lang="fi-FI" sz="2400" dirty="0"/>
              <a:t>Jakautukaa pienryhmiin ja valitkaa ryhmässänne yksi </a:t>
            </a:r>
            <a:r>
              <a:rPr lang="fi-FI" sz="2400" dirty="0">
                <a:hlinkClick r:id="rId2"/>
              </a:rPr>
              <a:t>laaja-alaisen osaamisen osa-alue </a:t>
            </a:r>
            <a:endParaRPr lang="fi-FI" sz="2400" dirty="0"/>
          </a:p>
          <a:p>
            <a:pPr marL="0" indent="0">
              <a:buNone/>
            </a:pPr>
            <a:r>
              <a:rPr lang="fi-FI" sz="2400" dirty="0"/>
              <a:t>A) Tutkikaa opetussuunnitelmasta valitsemaanne osaamisaluetta ja tarkastelkaa sen käsittelyyn liittyviä mahdollisuuksia</a:t>
            </a:r>
          </a:p>
          <a:p>
            <a:pPr lvl="1"/>
            <a:r>
              <a:rPr lang="fi-FI" sz="2400" dirty="0"/>
              <a:t>eri oppiaineiden näkökulmasta</a:t>
            </a:r>
          </a:p>
          <a:p>
            <a:pPr lvl="1"/>
            <a:r>
              <a:rPr lang="fi-FI" sz="2400" dirty="0"/>
              <a:t>oppiaineiden integroinnin näkökulmasta</a:t>
            </a:r>
          </a:p>
          <a:p>
            <a:pPr lvl="1"/>
            <a:r>
              <a:rPr lang="fi-FI" sz="2400" dirty="0"/>
              <a:t>ilmiölähtöisen oppimisen näkökulmasta.</a:t>
            </a:r>
          </a:p>
          <a:p>
            <a:pPr marL="0" indent="0">
              <a:buNone/>
            </a:pPr>
            <a:r>
              <a:rPr lang="fi-FI" sz="2400" dirty="0"/>
              <a:t>B) Hahmotelkaa monialaista, ilmiölähtöistä oppimiskokonaisuutta, jossa (esim.)</a:t>
            </a:r>
          </a:p>
          <a:p>
            <a:pPr lvl="1"/>
            <a:r>
              <a:rPr lang="fi-FI" dirty="0"/>
              <a:t>käsittelette valitsemaanne laaja-alaista osaamisaluetta</a:t>
            </a:r>
          </a:p>
          <a:p>
            <a:pPr lvl="1"/>
            <a:r>
              <a:rPr lang="fi-FI" dirty="0"/>
              <a:t>huomioitte esteettömän opetuksen periaatteita</a:t>
            </a:r>
          </a:p>
          <a:p>
            <a:pPr lvl="1"/>
            <a:r>
              <a:rPr lang="fi-FI" dirty="0"/>
              <a:t>mahdollistatte ikäsekoitteisten ryhmien työskentelyn</a:t>
            </a:r>
          </a:p>
          <a:p>
            <a:pPr lvl="1"/>
            <a:r>
              <a:rPr lang="fi-FI" dirty="0"/>
              <a:t>pyritte noudattamaan aktiivisen oppimisen lähestymistapoja.</a:t>
            </a:r>
          </a:p>
        </p:txBody>
      </p:sp>
    </p:spTree>
    <p:extLst>
      <p:ext uri="{BB962C8B-B14F-4D97-AF65-F5344CB8AC3E}">
        <p14:creationId xmlns:p14="http://schemas.microsoft.com/office/powerpoint/2010/main" val="3854298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622300"/>
            <a:ext cx="10515600" cy="1325563"/>
          </a:xfrm>
        </p:spPr>
        <p:txBody>
          <a:bodyPr>
            <a:normAutofit/>
          </a:bodyPr>
          <a:lstStyle/>
          <a:p>
            <a:pPr algn="ctr"/>
            <a:r>
              <a:rPr lang="fi-FI" dirty="0">
                <a:latin typeface="Bernard MT Condensed" panose="02050806060905020404" pitchFamily="18" charset="0"/>
              </a:rPr>
              <a:t>Arjen ilmiöihin käsiksi</a:t>
            </a:r>
            <a:endParaRPr lang="fi-FI" dirty="0">
              <a:solidFill>
                <a:srgbClr val="FF0000"/>
              </a:solidFill>
            </a:endParaRPr>
          </a:p>
        </p:txBody>
      </p:sp>
      <p:sp>
        <p:nvSpPr>
          <p:cNvPr id="3" name="Sisällön paikkamerkki 2"/>
          <p:cNvSpPr>
            <a:spLocks noGrp="1"/>
          </p:cNvSpPr>
          <p:nvPr>
            <p:ph idx="1"/>
          </p:nvPr>
        </p:nvSpPr>
        <p:spPr>
          <a:xfrm>
            <a:off x="666750" y="2242457"/>
            <a:ext cx="8085364" cy="3934505"/>
          </a:xfrm>
        </p:spPr>
        <p:txBody>
          <a:bodyPr>
            <a:normAutofit/>
          </a:bodyPr>
          <a:lstStyle/>
          <a:p>
            <a:r>
              <a:rPr lang="fi-FI" dirty="0"/>
              <a:t>Kirjatkaa </a:t>
            </a:r>
            <a:r>
              <a:rPr lang="fi-FI" dirty="0" err="1">
                <a:highlight>
                  <a:srgbClr val="FFFF00"/>
                </a:highlight>
              </a:rPr>
              <a:t>Padletiin</a:t>
            </a:r>
            <a:r>
              <a:rPr lang="fi-FI" dirty="0">
                <a:highlight>
                  <a:srgbClr val="FFFF00"/>
                </a:highlight>
              </a:rPr>
              <a:t> xxx </a:t>
            </a:r>
            <a:r>
              <a:rPr lang="fi-FI" dirty="0"/>
              <a:t>sellaisia asioita lapsuudesta, nuoruudesta, koulusta, kasvatuksesta tms., jotka ovat kiinnittäneet huomiotanne mediassa.</a:t>
            </a:r>
          </a:p>
          <a:p>
            <a:r>
              <a:rPr lang="fi-FI" dirty="0"/>
              <a:t>Pohtikaa pienryhmissä, kuinka näitä asioita voisi käsitellä koulussa.</a:t>
            </a:r>
          </a:p>
          <a:p>
            <a:pPr marL="457200" lvl="1" indent="0">
              <a:buNone/>
            </a:pPr>
            <a:endParaRPr lang="fi-FI" dirty="0"/>
          </a:p>
          <a:p>
            <a:endParaRPr lang="fi-FI" dirty="0"/>
          </a:p>
        </p:txBody>
      </p:sp>
    </p:spTree>
    <p:extLst>
      <p:ext uri="{BB962C8B-B14F-4D97-AF65-F5344CB8AC3E}">
        <p14:creationId xmlns:p14="http://schemas.microsoft.com/office/powerpoint/2010/main" val="323805934"/>
      </p:ext>
    </p:extLst>
  </p:cSld>
  <p:clrMapOvr>
    <a:masterClrMapping/>
  </p:clrMapOvr>
</p:sld>
</file>

<file path=ppt/theme/theme1.xml><?xml version="1.0" encoding="utf-8"?>
<a:theme xmlns:a="http://schemas.openxmlformats.org/drawingml/2006/main" name="Office Theme">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TotalTime>
  <Words>252</Words>
  <Application>Microsoft Office PowerPoint</Application>
  <PresentationFormat>Laajakuva</PresentationFormat>
  <Paragraphs>23</Paragraphs>
  <Slides>5</Slides>
  <Notes>1</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5</vt:i4>
      </vt:variant>
    </vt:vector>
  </HeadingPairs>
  <TitlesOfParts>
    <vt:vector size="10" baseType="lpstr">
      <vt:lpstr>Arial</vt:lpstr>
      <vt:lpstr>Bernard MT Condensed</vt:lpstr>
      <vt:lpstr>Calibri</vt:lpstr>
      <vt:lpstr>Calibri Light</vt:lpstr>
      <vt:lpstr>Office Theme</vt:lpstr>
      <vt:lpstr> Laaja-alainen osaaminen ja ilmiölähtöisyys: LUOKANOPETTAJAN MAHDOLLISUUDET  EDISTÄÄ KOKONAISVALTAISTA OPPIMISTA</vt:lpstr>
      <vt:lpstr>Mitä eväitä sait luennolta pedagogisen osaamisesi kehittämiseen?</vt:lpstr>
      <vt:lpstr>Kertauksena monialaisesta oppimisesta </vt:lpstr>
      <vt:lpstr>Laaja-alainen osaaminen tutummaksi</vt:lpstr>
      <vt:lpstr>Arjen ilmiöihin käsiksi</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Kainulainen, Johanna</dc:creator>
  <cp:lastModifiedBy>Kainulainen, Johanna</cp:lastModifiedBy>
  <cp:revision>11</cp:revision>
  <dcterms:created xsi:type="dcterms:W3CDTF">2020-09-22T17:50:42Z</dcterms:created>
  <dcterms:modified xsi:type="dcterms:W3CDTF">2021-09-20T19:44:11Z</dcterms:modified>
</cp:coreProperties>
</file>