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BF88F-2460-45B7-88EB-06FC3C597051}" type="datetimeFigureOut">
              <a:rPr lang="fi-FI" smtClean="0"/>
              <a:pPr/>
              <a:t>10.11.2017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E20EF-289A-4632-B668-5FEBB75C7C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21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20EF-289A-4632-B668-5FEBB75C7C06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E20EF-289A-4632-B668-5FEBB75C7C06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437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E411-B189-45F9-AE97-5495F578EAEF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812AB-E607-4CBB-ADF3-FD1C7C5601A5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0403-DB95-40E2-A701-C7E5825C3D3A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8D86-4453-4066-A6FF-597227F69077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E1E9-3C9D-4E5E-B068-BB155908D187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F07A-A23F-4522-BD29-6D38D11A8F0F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8297-803F-4681-8BA6-3033C5708F64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04BF-585C-4BDF-9C03-9F9B1067DBBF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1A6F-DEBD-49A6-9BAB-2C302D3409B3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E8A0-3E07-454E-851C-42B5DB1568DE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3FA1-C886-4B8E-8E4A-DFA06AE5473B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21EB-DD71-4D1C-A72C-C1F6DF6DADD3}" type="datetime1">
              <a:rPr lang="fi-FI" smtClean="0"/>
              <a:pPr/>
              <a:t>10.11.2017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C393-2085-4943-82CE-0B9BE17A39D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2012" y="2416175"/>
            <a:ext cx="7772400" cy="1470025"/>
          </a:xfrm>
        </p:spPr>
        <p:txBody>
          <a:bodyPr/>
          <a:lstStyle/>
          <a:p>
            <a:r>
              <a:rPr lang="fi-FI" dirty="0">
                <a:latin typeface="Algerian" pitchFamily="82" charset="0"/>
              </a:rPr>
              <a:t>Maantiedon esitelmäni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latin typeface="AR DELANEY" panose="02000000000000000000" pitchFamily="2" charset="0"/>
              </a:rPr>
              <a:t>Paikkakunta: World of </a:t>
            </a:r>
            <a:r>
              <a:rPr lang="fi-FI" dirty="0" err="1">
                <a:latin typeface="AR DELANEY" panose="02000000000000000000" pitchFamily="2" charset="0"/>
              </a:rPr>
              <a:t>Warcraft</a:t>
            </a:r>
            <a:endParaRPr lang="fi-FI" dirty="0">
              <a:latin typeface="AR DELANEY" panose="02000000000000000000" pitchFamily="2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AB49BEA-1C72-479C-A204-C7389EEE6441}"/>
              </a:ext>
            </a:extLst>
          </p:cNvPr>
          <p:cNvSpPr txBox="1"/>
          <p:nvPr/>
        </p:nvSpPr>
        <p:spPr>
          <a:xfrm>
            <a:off x="825352" y="188640"/>
            <a:ext cx="7632848" cy="132343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Tämä on yksi mahdollinen tapa tehdä esitelmä, eli kyseessä on demodia-esitys. Joskus joku oppilas ei saanut aikaiseksi tehtyä esitelmää todellisen paikkakunnan osalta, jolloin opettaja tarttui oppilaassa näkemiinsä vahvuuksiin (pelimaailmaan uppoutuminen) ja päätti, että käsitteet opitaan tekemällä paikkakunta-esitelmä pelimaailman avulla. Tässä diaesityksessä simuloidaan tuota ajatusta erään pelin avulla…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944A3E6-3AE0-4F00-858F-DFF6E20A102D}"/>
              </a:ext>
            </a:extLst>
          </p:cNvPr>
          <p:cNvSpPr txBox="1"/>
          <p:nvPr/>
        </p:nvSpPr>
        <p:spPr>
          <a:xfrm>
            <a:off x="821564" y="1563847"/>
            <a:ext cx="7632848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kuvat haettu malliksi cc </a:t>
            </a:r>
            <a:r>
              <a:rPr lang="fi-FI" sz="1600" dirty="0" err="1"/>
              <a:t>searchin</a:t>
            </a:r>
            <a:r>
              <a:rPr lang="fi-FI" sz="1600" dirty="0"/>
              <a:t> kautta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luonto, vesi, vesiputous&#10;&#10;Kuvaus luotu, erittäin korkea luotettavuus">
            <a:extLst>
              <a:ext uri="{FF2B5EF4-FFF2-40B4-BE49-F238E27FC236}">
                <a16:creationId xmlns:a16="http://schemas.microsoft.com/office/drawing/2014/main" id="{51D0CD41-4505-4675-92C6-FCB4038F5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1896984"/>
            <a:ext cx="4915159" cy="3071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Sää</a:t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viime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aikoina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säätila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ollut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hyytävä</a:t>
            </a:r>
            <a:endParaRPr lang="en-US" sz="2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puu, luonto, ulko&#10;&#10;Kuvaus luotu, erittäin korkea luotettavuus">
            <a:extLst>
              <a:ext uri="{FF2B5EF4-FFF2-40B4-BE49-F238E27FC236}">
                <a16:creationId xmlns:a16="http://schemas.microsoft.com/office/drawing/2014/main" id="{A5EE94CE-4D7C-48F7-8745-0066EC8BD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1466907"/>
            <a:ext cx="4915159" cy="39321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Maisema-alueet</a:t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paljon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niin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paljon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nähtävää</a:t>
            </a:r>
            <a:endParaRPr lang="en-US" sz="2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194737" y="6423025"/>
            <a:ext cx="5786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A75CD5B-87FF-4611-A8AF-C41290C2D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92" y="426585"/>
            <a:ext cx="4204770" cy="588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Väestö</a:t>
            </a:r>
            <a:r>
              <a:rPr lang="en-US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3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väestönkasvu</a:t>
            </a:r>
            <a:br>
              <a:rPr lang="en-US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miljoonia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ihmisiä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yöhaltioita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kääpiöitä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maahisia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draeneja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worgeneita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örkkejä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taureeneja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hiisiä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verihaltioita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peikkoja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epäkuolleita</a:t>
            </a:r>
            <a:endParaRPr lang="en-US" sz="2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194737" y="6423025"/>
            <a:ext cx="5786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8" descr="Kuva, joka sisältää kohteen sisä&#10;&#10;Kuvaus luotu, korkea luotettavuus">
            <a:extLst>
              <a:ext uri="{FF2B5EF4-FFF2-40B4-BE49-F238E27FC236}">
                <a16:creationId xmlns:a16="http://schemas.microsoft.com/office/drawing/2014/main" id="{132C7CCA-2305-48AE-A8DE-C3D239F9D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92" y="3989302"/>
            <a:ext cx="3249231" cy="243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Asutus</a:t>
            </a: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3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keskittymät</a:t>
            </a:r>
            <a:b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metropoleja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täynnä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omituista</a:t>
            </a: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sakkia</a:t>
            </a:r>
            <a:endParaRPr lang="en-US" sz="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194737" y="6423025"/>
            <a:ext cx="5786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11" name="Kuva 10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0B69353E-DFCF-4824-B1F6-50F66B219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75" y="61827"/>
            <a:ext cx="4088282" cy="36590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A3A190B-257A-4383-948D-F6868B8C8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1614362"/>
            <a:ext cx="4915159" cy="3637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Aluesuunnittelu</a:t>
            </a:r>
            <a:b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asuintalot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lomamökit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sotapäämajat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sulassa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sekasovussa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keskenään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kuka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niitä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valvoo</a:t>
            </a:r>
            <a:endParaRPr lang="en-US" sz="2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puu, ulko, ruoho, henkilö&#10;&#10;Kuvaus luotu, erittäin korkea luotettavuus">
            <a:extLst>
              <a:ext uri="{FF2B5EF4-FFF2-40B4-BE49-F238E27FC236}">
                <a16:creationId xmlns:a16="http://schemas.microsoft.com/office/drawing/2014/main" id="{C8885528-DD15-4F9C-B976-32020FB66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30" y="492573"/>
            <a:ext cx="3925431" cy="588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ja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metsätalous</a:t>
            </a: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kyllä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rapatessa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roiskuu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kahinoidessa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puitakin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katkeaa</a:t>
            </a:r>
            <a:endParaRPr lang="en-US" sz="2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194737" y="6423025"/>
            <a:ext cx="5786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15BB6150-512A-46EA-AF31-CF7A587D5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4" r="3762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F48048-8195-426E-B0A2-12B4A3B879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3748" y="4551037"/>
            <a:ext cx="3766337" cy="1509931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rgbClr val="000000"/>
                </a:solidFill>
              </a:rPr>
              <a:t>Teollisuus / eri alat / elinkeinot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endParaRPr lang="fi-FI" sz="1600" dirty="0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fi-FI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16</a:t>
            </a:fld>
            <a:endParaRPr lang="fi-FI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sisä, seinä, pöytä, vuodevaatteet&#10;&#10;Kuvaus luotu, erittäin korkea luotettavuus">
            <a:extLst>
              <a:ext uri="{FF2B5EF4-FFF2-40B4-BE49-F238E27FC236}">
                <a16:creationId xmlns:a16="http://schemas.microsoft.com/office/drawing/2014/main" id="{B5C1CC00-3C1B-4882-86EB-363BD1D00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2050583"/>
            <a:ext cx="4915159" cy="276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Energiantuotanto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jätehuolto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rahalla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hevosella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pääsee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energiatasoja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ei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kannata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päästää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ihan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minimiin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luonto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korjaa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jäljet</a:t>
            </a:r>
            <a:endParaRPr lang="en-US" sz="2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mies, henkilö&#10;&#10;Kuvaus luotu, korkea luotettavuus">
            <a:extLst>
              <a:ext uri="{FF2B5EF4-FFF2-40B4-BE49-F238E27FC236}">
                <a16:creationId xmlns:a16="http://schemas.microsoft.com/office/drawing/2014/main" id="{537CC991-80E9-42C6-B7E2-FA6160246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05" y="1289394"/>
            <a:ext cx="4915159" cy="379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Liikenne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/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infrastruktuuri</a:t>
            </a:r>
            <a:b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tiet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vähissä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mutta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luontopolkuja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löytyy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jalan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kannattaa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matkustaa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ihailla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pyhiä</a:t>
            </a:r>
            <a:r>
              <a:rPr lang="en-US" sz="2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portteja</a:t>
            </a:r>
            <a:endParaRPr lang="en-US" sz="2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194737" y="6423025"/>
            <a:ext cx="5786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rakennus, ulko, taivas, kivi&#10;&#10;Kuvaus luotu, erittäin korkea luotettavuus">
            <a:extLst>
              <a:ext uri="{FF2B5EF4-FFF2-40B4-BE49-F238E27FC236}">
                <a16:creationId xmlns:a16="http://schemas.microsoft.com/office/drawing/2014/main" id="{0EB120D8-F81D-4713-A6DF-DFEE21BEA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1466907"/>
            <a:ext cx="4915159" cy="393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Matkailu</a:t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monta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mielenkiintoista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linnaa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maamerkkiä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joissa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pyörii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väliin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väkeä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kuin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pipoa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kanssa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seipäiden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194737" y="6423025"/>
            <a:ext cx="5786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3240" y="190893"/>
            <a:ext cx="8784976" cy="1752600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AR DELANEY" panose="02000000000000000000" pitchFamily="2" charset="0"/>
              </a:rPr>
              <a:t>Paikkakunta: World of </a:t>
            </a:r>
            <a:r>
              <a:rPr lang="fi-FI" sz="4000" dirty="0" err="1">
                <a:latin typeface="AR DELANEY" panose="02000000000000000000" pitchFamily="2" charset="0"/>
              </a:rPr>
              <a:t>Warcraft</a:t>
            </a:r>
            <a:endParaRPr lang="fi-FI" sz="4000" dirty="0">
              <a:latin typeface="AR DELANEY" panose="02000000000000000000" pitchFamily="2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5C393-2085-4943-82CE-0B9BE17A39D1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10" name="Kuva 9" descr="Kuva, joka sisältää kohteen henkilö, teksti, kirja&#10;&#10;Kuvaus luotu, korkea luotettavuus">
            <a:extLst>
              <a:ext uri="{FF2B5EF4-FFF2-40B4-BE49-F238E27FC236}">
                <a16:creationId xmlns:a16="http://schemas.microsoft.com/office/drawing/2014/main" id="{532F9F9E-45F4-4E4B-89E2-CC7778607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4" y="1393129"/>
            <a:ext cx="3053485" cy="461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DD3FDE19-9505-40D9-A322-E6B032E94B90}"/>
              </a:ext>
            </a:extLst>
          </p:cNvPr>
          <p:cNvSpPr txBox="1"/>
          <p:nvPr/>
        </p:nvSpPr>
        <p:spPr>
          <a:xfrm>
            <a:off x="4049486" y="1628168"/>
            <a:ext cx="468052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Perustettu: 2004</a:t>
            </a:r>
          </a:p>
          <a:p>
            <a:r>
              <a:rPr lang="fi-FI" dirty="0"/>
              <a:t>Väkiluku: 12 miljoonaa (pelaajaa)</a:t>
            </a:r>
          </a:p>
          <a:p>
            <a:r>
              <a:rPr lang="fi-FI" dirty="0"/>
              <a:t>Pinta-ala (ilman merialueita): 221 215,12 km²</a:t>
            </a:r>
          </a:p>
          <a:p>
            <a:r>
              <a:rPr lang="fi-FI" dirty="0"/>
              <a:t>Pormestari: </a:t>
            </a:r>
            <a:r>
              <a:rPr lang="fi-FI" dirty="0" err="1"/>
              <a:t>Blizard</a:t>
            </a:r>
            <a:r>
              <a:rPr lang="fi-FI" dirty="0"/>
              <a:t> Entertainment</a:t>
            </a:r>
          </a:p>
          <a:p>
            <a:r>
              <a:rPr lang="fi-FI" dirty="0"/>
              <a:t>Kunnallisvero: kertamaksu tai kuukausimaksu</a:t>
            </a:r>
          </a:p>
          <a:p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566E0AF-816F-460E-A0BF-8E2423F6A6D9}"/>
              </a:ext>
            </a:extLst>
          </p:cNvPr>
          <p:cNvSpPr txBox="1"/>
          <p:nvPr/>
        </p:nvSpPr>
        <p:spPr>
          <a:xfrm>
            <a:off x="4049486" y="3475507"/>
            <a:ext cx="4680520" cy="30162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 err="1"/>
              <a:t>Funny</a:t>
            </a:r>
            <a:r>
              <a:rPr lang="fi-FI" dirty="0"/>
              <a:t> </a:t>
            </a:r>
            <a:r>
              <a:rPr lang="fi-FI" dirty="0" err="1"/>
              <a:t>facts</a:t>
            </a:r>
            <a:r>
              <a:rPr lang="fi-FI" dirty="0"/>
              <a:t>:</a:t>
            </a:r>
          </a:p>
          <a:p>
            <a:endParaRPr lang="fi-FI" dirty="0"/>
          </a:p>
          <a:p>
            <a:pPr marL="285750" indent="-285750">
              <a:buFontTx/>
              <a:buChar char="-"/>
            </a:pPr>
            <a:r>
              <a:rPr lang="en-US" dirty="0"/>
              <a:t>“Warlock Death Coil had 10 minute cooldown, and didn't cause any horror effect.”</a:t>
            </a:r>
          </a:p>
          <a:p>
            <a:pPr marL="285750" indent="-285750">
              <a:buFontTx/>
              <a:buChar char="-"/>
            </a:pPr>
            <a:r>
              <a:rPr lang="en-US" dirty="0"/>
              <a:t>“Hunters would usually go out of mana after 3 shots, so they were mostly auto shooting in </a:t>
            </a:r>
            <a:r>
              <a:rPr lang="en-US" dirty="0" err="1"/>
              <a:t>PvP</a:t>
            </a:r>
            <a:r>
              <a:rPr lang="en-US" dirty="0"/>
              <a:t>. However in </a:t>
            </a:r>
            <a:r>
              <a:rPr lang="en-US" dirty="0" err="1"/>
              <a:t>PvE</a:t>
            </a:r>
            <a:r>
              <a:rPr lang="en-US" dirty="0"/>
              <a:t>, you could </a:t>
            </a:r>
            <a:r>
              <a:rPr lang="en-US" dirty="0" err="1"/>
              <a:t>FD+drink</a:t>
            </a:r>
            <a:r>
              <a:rPr lang="en-US" dirty="0"/>
              <a:t>/swap gear.”</a:t>
            </a:r>
          </a:p>
          <a:p>
            <a:pPr marL="285750" indent="-285750" algn="r">
              <a:buFontTx/>
              <a:buChar char="-"/>
            </a:pPr>
            <a:endParaRPr lang="en-US" sz="1400" dirty="0"/>
          </a:p>
          <a:p>
            <a:pPr algn="r"/>
            <a:r>
              <a:rPr lang="fi-FI" sz="1400" dirty="0"/>
              <a:t>https://us.battle.net/forums/en/wow/topic/10496970219</a:t>
            </a:r>
          </a:p>
        </p:txBody>
      </p:sp>
    </p:spTree>
    <p:extLst>
      <p:ext uri="{BB962C8B-B14F-4D97-AF65-F5344CB8AC3E}">
        <p14:creationId xmlns:p14="http://schemas.microsoft.com/office/powerpoint/2010/main" val="2995671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BA186456-3935-4624-A465-D51BCBF2E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38" y="2408388"/>
            <a:ext cx="3195611" cy="286007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49" y="365125"/>
            <a:ext cx="414745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>
                <a:solidFill>
                  <a:schemeClr val="bg1"/>
                </a:solidFill>
              </a:rPr>
              <a:t>Naapurit ja yhteydet niihin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82592" y="6356350"/>
            <a:ext cx="8327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fi-FI" smtClean="0"/>
              <a:pPr>
                <a:spcAft>
                  <a:spcPts val="600"/>
                </a:spcAft>
              </a:pPr>
              <a:t>20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9552" y="1868941"/>
            <a:ext cx="3096127" cy="3399518"/>
          </a:xfrm>
        </p:spPr>
        <p:txBody>
          <a:bodyPr>
            <a:normAutofit/>
          </a:bodyPr>
          <a:lstStyle/>
          <a:p>
            <a:r>
              <a:rPr lang="en-US" sz="1700" dirty="0" err="1">
                <a:solidFill>
                  <a:schemeClr val="bg1"/>
                </a:solidFill>
              </a:rPr>
              <a:t>Naapureiden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kanssa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ollaan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usein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huonoissa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väleissä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ongelmatilanteet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ratkaistaa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ennemmin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sotien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avulla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AE885FA-583E-488C-A3B2-2647B84A81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5857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26">
            <a:extLst>
              <a:ext uri="{FF2B5EF4-FFF2-40B4-BE49-F238E27FC236}">
                <a16:creationId xmlns:a16="http://schemas.microsoft.com/office/drawing/2014/main" id="{87B1CEC7-C2CE-4440-A0F7-0BE6B3AADB7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320843"/>
            <a:ext cx="4210176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6">
            <a:extLst>
              <a:ext uri="{FF2B5EF4-FFF2-40B4-BE49-F238E27FC236}">
                <a16:creationId xmlns:a16="http://schemas.microsoft.com/office/drawing/2014/main" id="{7B0DBF0B-D7C2-4F15-94AE-3152558245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061" y="320843"/>
            <a:ext cx="4210177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rakennus&#10;&#10;Kuvaus luotu, korkea luotettavuus">
            <a:extLst>
              <a:ext uri="{FF2B5EF4-FFF2-40B4-BE49-F238E27FC236}">
                <a16:creationId xmlns:a16="http://schemas.microsoft.com/office/drawing/2014/main" id="{C65304CA-50D7-40CF-8987-C8B92E961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5" y="1120140"/>
            <a:ext cx="3730752" cy="2331720"/>
          </a:xfrm>
          <a:prstGeom prst="rect">
            <a:avLst/>
          </a:prstGeom>
        </p:spPr>
      </p:pic>
      <p:pic>
        <p:nvPicPr>
          <p:cNvPr id="1026" name="Picture 2" descr="C:\Documents and Settings\Opettaja\Local Settings\Temporary Internet Files\Content.IE5\I27XH1VS\MC90033575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773" y="1405450"/>
            <a:ext cx="3730752" cy="17611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3000" y="4966937"/>
            <a:ext cx="6858000" cy="10998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800" dirty="0" err="1"/>
              <a:t>Yhteenveto</a:t>
            </a:r>
            <a:r>
              <a:rPr lang="en-US" sz="3800" dirty="0"/>
              <a:t> / </a:t>
            </a:r>
            <a:r>
              <a:rPr lang="en-US" sz="3800" dirty="0" err="1"/>
              <a:t>pähkinänkuoressa</a:t>
            </a:r>
            <a:br>
              <a:rPr lang="en-US" sz="3800" dirty="0"/>
            </a:br>
            <a:br>
              <a:rPr lang="en-US" sz="3800" dirty="0"/>
            </a:br>
            <a:r>
              <a:rPr lang="en-US" sz="2300" dirty="0"/>
              <a:t>- </a:t>
            </a:r>
            <a:r>
              <a:rPr lang="en-US" sz="2300" dirty="0" err="1"/>
              <a:t>pimeää</a:t>
            </a:r>
            <a:r>
              <a:rPr lang="en-US" sz="2300" dirty="0"/>
              <a:t> </a:t>
            </a:r>
            <a:r>
              <a:rPr lang="en-US" sz="2300" dirty="0" err="1"/>
              <a:t>meininkiä</a:t>
            </a:r>
            <a:r>
              <a:rPr lang="en-US" sz="2300" dirty="0"/>
              <a:t>, </a:t>
            </a:r>
            <a:r>
              <a:rPr lang="en-US" sz="2300" dirty="0" err="1"/>
              <a:t>mutta</a:t>
            </a:r>
            <a:r>
              <a:rPr lang="en-US" sz="2300" dirty="0"/>
              <a:t> </a:t>
            </a:r>
            <a:r>
              <a:rPr lang="en-US" sz="2300" dirty="0" err="1"/>
              <a:t>jotenkin</a:t>
            </a:r>
            <a:r>
              <a:rPr lang="en-US" sz="2300" dirty="0"/>
              <a:t> </a:t>
            </a:r>
            <a:r>
              <a:rPr lang="en-US" sz="2300" dirty="0" err="1"/>
              <a:t>sitä</a:t>
            </a:r>
            <a:r>
              <a:rPr lang="en-US" sz="2300" dirty="0"/>
              <a:t> </a:t>
            </a:r>
            <a:r>
              <a:rPr lang="en-US" sz="2300" dirty="0" err="1"/>
              <a:t>uppoutuu</a:t>
            </a:r>
            <a:r>
              <a:rPr lang="en-US" sz="2300" dirty="0"/>
              <a:t> </a:t>
            </a:r>
            <a:r>
              <a:rPr lang="en-US" sz="2300" dirty="0" err="1"/>
              <a:t>vaeltelemaan</a:t>
            </a:r>
            <a:r>
              <a:rPr lang="en-US" sz="2300" dirty="0"/>
              <a:t> </a:t>
            </a:r>
            <a:r>
              <a:rPr lang="en-US" sz="2300" dirty="0" err="1"/>
              <a:t>tähän</a:t>
            </a:r>
            <a:r>
              <a:rPr lang="en-US" sz="2300" dirty="0"/>
              <a:t> </a:t>
            </a:r>
            <a:r>
              <a:rPr lang="en-US" sz="2300" dirty="0" err="1"/>
              <a:t>toisenlaiseen</a:t>
            </a:r>
            <a:r>
              <a:rPr lang="en-US" sz="2300" dirty="0"/>
              <a:t> </a:t>
            </a:r>
            <a:r>
              <a:rPr lang="en-US" sz="2300" dirty="0" err="1"/>
              <a:t>todellisuuteen</a:t>
            </a:r>
            <a:endParaRPr lang="en-US" sz="23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BF6B2697-50AC-4271-B07B-C4EBFD4DB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1153566"/>
            <a:ext cx="4915159" cy="4558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5678" y="2348880"/>
            <a:ext cx="27432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Sijainti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kartalla</a:t>
            </a: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maantieteellisesti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jossakin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virtuaalimaailman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syövereissä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sijaitsee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kiehtova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pelimaailma</a:t>
            </a: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luonto, ulko, taivas, puu&#10;&#10;Kuvaus luotu, erittäin korkea luotettavuus">
            <a:extLst>
              <a:ext uri="{FF2B5EF4-FFF2-40B4-BE49-F238E27FC236}">
                <a16:creationId xmlns:a16="http://schemas.microsoft.com/office/drawing/2014/main" id="{BA3741A6-850D-4E27-A993-19215B6A3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20" y="1014420"/>
            <a:ext cx="4915159" cy="393212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ja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kallioperä</a:t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kallioista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maisemaa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riittää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liekö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graniittia</a:t>
            </a: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dioriittia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ulko, auringonlasku, taivas, luonto&#10;&#10;Kuvaus luotu, erittäin korkea luotettavuus">
            <a:extLst>
              <a:ext uri="{FF2B5EF4-FFF2-40B4-BE49-F238E27FC236}">
                <a16:creationId xmlns:a16="http://schemas.microsoft.com/office/drawing/2014/main" id="{F0CCF2E9-A994-4695-B7F3-0360FB282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6" y="1466907"/>
            <a:ext cx="4915159" cy="3932127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1790" y="3284984"/>
            <a:ext cx="27432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Jääkauden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jäljet</a:t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jääkausi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luonut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levitessään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paljon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drumliineja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sulamisvaiheen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seurauksena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syntyneet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lustosavikot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ovat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yleistä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maaperää</a:t>
            </a: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ällön paikkamerkki 5">
            <a:extLst>
              <a:ext uri="{FF2B5EF4-FFF2-40B4-BE49-F238E27FC236}">
                <a16:creationId xmlns:a16="http://schemas.microsoft.com/office/drawing/2014/main" id="{6C53600D-92E2-4F59-9022-EEECE853B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6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F48048-8195-426E-B0A2-12B4A3B879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1268" y="4379245"/>
            <a:ext cx="4320480" cy="197941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3200" dirty="0">
                <a:solidFill>
                  <a:srgbClr val="000000"/>
                </a:solidFill>
              </a:rPr>
              <a:t>Haltioiden ja </a:t>
            </a:r>
            <a:r>
              <a:rPr lang="fi-FI" sz="3200" dirty="0" err="1">
                <a:solidFill>
                  <a:srgbClr val="000000"/>
                </a:solidFill>
              </a:rPr>
              <a:t>örkkien</a:t>
            </a:r>
            <a:r>
              <a:rPr lang="fi-FI" sz="3200" dirty="0">
                <a:solidFill>
                  <a:srgbClr val="000000"/>
                </a:solidFill>
              </a:rPr>
              <a:t> toiminta näkyy luonnossa</a:t>
            </a:r>
            <a:br>
              <a:rPr lang="fi-FI" sz="3200" dirty="0">
                <a:solidFill>
                  <a:srgbClr val="000000"/>
                </a:solidFill>
              </a:rPr>
            </a:br>
            <a:r>
              <a:rPr lang="fi-FI" sz="3200" dirty="0">
                <a:solidFill>
                  <a:srgbClr val="000000"/>
                </a:solidFill>
              </a:rPr>
              <a:t>veikeänä kulttuurimaisemana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119447" y="6223702"/>
            <a:ext cx="428046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fi-FI" sz="9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6</a:t>
            </a:fld>
            <a:endParaRPr lang="fi-FI" sz="900">
              <a:solidFill>
                <a:srgbClr val="89898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52685" y="4551037"/>
            <a:ext cx="3694808" cy="1509935"/>
          </a:xfrm>
        </p:spPr>
        <p:txBody>
          <a:bodyPr anchor="ctr">
            <a:normAutofit/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553BAF55-B28F-471F-A6AA-AA40FA2D2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53" y="492573"/>
            <a:ext cx="4322385" cy="58807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Meret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ympärillä</a:t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suuri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meri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syleily</a:t>
            </a: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sisä, elektroniikka, näyttö, tietokone&#10;&#10;Kuvaus luotu, korkea luotettavuus">
            <a:extLst>
              <a:ext uri="{FF2B5EF4-FFF2-40B4-BE49-F238E27FC236}">
                <a16:creationId xmlns:a16="http://schemas.microsoft.com/office/drawing/2014/main" id="{37F4B393-97DF-4656-A7C1-CC0B7C0E0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8" b="10272"/>
          <a:stretch/>
        </p:blipFill>
        <p:spPr>
          <a:xfrm>
            <a:off x="3865366" y="1466907"/>
            <a:ext cx="4915159" cy="393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Tuhansien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järvien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maa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joet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onhan</a:t>
            </a: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näit</a:t>
            </a:r>
            <a:r>
              <a:rPr lang="en-US" sz="2400" dirty="0" err="1">
                <a:solidFill>
                  <a:schemeClr val="bg1"/>
                </a:solidFill>
              </a:rPr>
              <a:t>ä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muttei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ehdi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paljoa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uiskennella</a:t>
            </a: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taivas, ulko, ruoho, vesi&#10;&#10;Kuvaus luotu, erittäin korkea luotettavuus">
            <a:extLst>
              <a:ext uri="{FF2B5EF4-FFF2-40B4-BE49-F238E27FC236}">
                <a16:creationId xmlns:a16="http://schemas.microsoft.com/office/drawing/2014/main" id="{415490B9-3DFC-4630-9449-1FFCD6371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32" y="1466907"/>
            <a:ext cx="4915159" cy="393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Ilmasto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historia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ilmasto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on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aina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ollut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leuto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mutta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arvaamaton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onpa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mullistuksiakin</a:t>
            </a: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ollut</a:t>
            </a:r>
            <a:endParaRPr lang="en-US" sz="2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493266" y="6356350"/>
            <a:ext cx="102208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D95C393-2085-4943-82CE-0B9BE17A39D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254</Words>
  <Application>Microsoft Office PowerPoint</Application>
  <PresentationFormat>Näytössä katseltava diaesitys (4:3)</PresentationFormat>
  <Paragraphs>59</Paragraphs>
  <Slides>21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Algerian</vt:lpstr>
      <vt:lpstr>AR DELANEY</vt:lpstr>
      <vt:lpstr>Arial</vt:lpstr>
      <vt:lpstr>Calibri</vt:lpstr>
      <vt:lpstr>Office-teema</vt:lpstr>
      <vt:lpstr>Maantiedon esitelmäni</vt:lpstr>
      <vt:lpstr>PowerPoint-esitys</vt:lpstr>
      <vt:lpstr>Sijainti kartalla ja maantieteellisesti  - jossakin virtuaalimaailman syövereissä sijaitsee kiehtova pelimaailma</vt:lpstr>
      <vt:lpstr>Maa- ja kallioperä  - kallioista maisemaa riittää, liekö graniittia ja dioriittia</vt:lpstr>
      <vt:lpstr>Jääkauden jäljet  - jääkausi on luonut levitessään paljon drumliineja ja sulamisvaiheen seurauksena syntyneet lustosavikot ovat yleistä maaperää</vt:lpstr>
      <vt:lpstr>Haltioiden ja örkkien toiminta näkyy luonnossa veikeänä kulttuurimaisemana</vt:lpstr>
      <vt:lpstr>Meret ympärillä  - suuri on meri ja sen syleily</vt:lpstr>
      <vt:lpstr>Tuhansien järvien maa (joet)  - onhan näitä, muttei ehdi paljoa uiskennella</vt:lpstr>
      <vt:lpstr>Ilmasto (historia)  - ilmasto on aina ollut leuto, mutta arvaamaton, onpa mullistuksiakin ollut</vt:lpstr>
      <vt:lpstr>Sää  - viime aikoina säätila on ollut hyytävä</vt:lpstr>
      <vt:lpstr>Maisema-alueet  - paljon, niin paljon on nähtävää</vt:lpstr>
      <vt:lpstr>Väestö ja väestönkasvu  - miljoonia ihmisiä, yöhaltioita, kääpiöitä, maahisia, draeneja, worgeneita, örkkejä, taureeneja, hiisiä, verihaltioita, peikkoja ja epäkuolleita</vt:lpstr>
      <vt:lpstr>Asutus ja keskittymät  - metropoleja täynnä omituista sakkia</vt:lpstr>
      <vt:lpstr>Aluesuunnittelu  - asuintalot, lomamökit ja sotapäämajat sulassa sekasovussa keskenään, kuka niitä valvoo</vt:lpstr>
      <vt:lpstr>Maa- ja metsätalous  - kyllä rapatessa roiskuu ja kahinoidessa puitakin katkeaa</vt:lpstr>
      <vt:lpstr>Teollisuus / eri alat / elinkeinot</vt:lpstr>
      <vt:lpstr>Energiantuotanto, jätehuolto  - rahalla saa ja hevosella pääsee, energiatasoja ei kannata päästää ihan minimiin ja luonto korjaa jäljet</vt:lpstr>
      <vt:lpstr>Liikenne / infrastruktuuri  - tiet on vähissä, mutta luontopolkuja löytyy, jalan kannattaa matkustaa ja ihailla pyhiä portteja</vt:lpstr>
      <vt:lpstr>Matkailu  - monta mielenkiintoista linnaa ja maamerkkiä, joissa pyörii väliin väkeä kuin pipoa kanssa seipäiden</vt:lpstr>
      <vt:lpstr>Naapurit ja yhteydet niihin</vt:lpstr>
      <vt:lpstr>Yhteenveto / pähkinänkuoressa  - pimeää meininkiä, mutta jotenkin sitä uppoutuu vaeltelemaan tähän toisenlaiseen todellisuuteen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Maantiedon esitelmä</dc:title>
  <dc:creator>Your User Name</dc:creator>
  <cp:lastModifiedBy>Jari Matikainen</cp:lastModifiedBy>
  <cp:revision>28</cp:revision>
  <dcterms:created xsi:type="dcterms:W3CDTF">2011-04-20T09:17:28Z</dcterms:created>
  <dcterms:modified xsi:type="dcterms:W3CDTF">2017-11-10T10:23:56Z</dcterms:modified>
</cp:coreProperties>
</file>