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9A2F5-8106-40EB-B1B8-4B6E91F5ABED}" v="303" dt="2022-11-25T08:15:49.496"/>
    <p1510:client id="{5B73329E-A2AB-531F-2FE9-7DA5DFCF227C}" v="26" dt="2022-11-25T08:27:43.472"/>
    <p1510:client id="{EC02F780-D836-450C-8721-F467CCE5B865}" v="1625" dt="2022-11-25T08:27:16.154"/>
    <p1510:client id="{F1706F82-486F-B935-3490-7D3B92C5F7A5}" v="21" dt="2023-02-22T17:44:15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22.2.2023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search?q=arab+baths+history&amp;qs=n&amp;form=QBRE&amp;msbsrank=0_1__0&amp;sp=-1&amp;pq=arab+baths+history&amp;sc=1-18&amp;sk=&amp;cvid=F39F6009581941538044DFF2881EC0F9&amp;ghsh=0&amp;ghacc=0&amp;ghpl=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amma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amma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andalucia.com/cities/granada/arab-bath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5" descr="Kuva, joka sisältää kohteen kaari&#10;&#10;Kuvaus luotu automaattisesti">
            <a:extLst>
              <a:ext uri="{FF2B5EF4-FFF2-40B4-BE49-F238E27FC236}">
                <a16:creationId xmlns:a16="http://schemas.microsoft.com/office/drawing/2014/main" id="{C1980A40-3689-6FC8-CCA1-16432CA5FB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47" r="-1" b="-1"/>
          <a:stretch/>
        </p:blipFill>
        <p:spPr>
          <a:xfrm>
            <a:off x="20" y="584909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2619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986272" y="3651047"/>
            <a:ext cx="5370576" cy="911117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fi-FI" sz="2000">
                <a:solidFill>
                  <a:srgbClr val="FFFFFF"/>
                </a:solidFill>
                <a:cs typeface="Calibri"/>
              </a:rPr>
              <a:t>Veijo, Saana</a:t>
            </a:r>
          </a:p>
          <a:p>
            <a:pPr algn="l"/>
            <a:endParaRPr lang="fi-FI" sz="2000">
              <a:solidFill>
                <a:srgbClr val="FFFFFF"/>
              </a:solidFill>
              <a:cs typeface="Calibri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73747" y="1408814"/>
            <a:ext cx="5683102" cy="2235277"/>
          </a:xfrm>
        </p:spPr>
        <p:txBody>
          <a:bodyPr>
            <a:normAutofit/>
          </a:bodyPr>
          <a:lstStyle/>
          <a:p>
            <a:pPr algn="l"/>
            <a:r>
              <a:rPr lang="fi-FI" sz="5400">
                <a:solidFill>
                  <a:srgbClr val="FFFFFF"/>
                </a:solidFill>
                <a:cs typeface="Calibri Light"/>
              </a:rPr>
              <a:t>Arab Baths in Granada</a:t>
            </a:r>
            <a:endParaRPr lang="fi-FI" sz="5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1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4BB09A-2296-E52F-A956-58D9E4C52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0402" y="575549"/>
            <a:ext cx="2240060" cy="51011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>
                <a:solidFill>
                  <a:srgbClr val="FFFFFF"/>
                </a:solidFill>
              </a:rPr>
              <a:t>Arab Baths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4" descr="Kuva, joka sisältää kohteen pylväikkö&#10;&#10;Kuvaus luotu automaattisesti">
            <a:extLst>
              <a:ext uri="{FF2B5EF4-FFF2-40B4-BE49-F238E27FC236}">
                <a16:creationId xmlns:a16="http://schemas.microsoft.com/office/drawing/2014/main" id="{144D3ED5-BC14-4A80-D659-8FDDC9D135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82" b="-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086D9DCE-BC80-BB3A-442C-2B70DEAC3904}"/>
              </a:ext>
            </a:extLst>
          </p:cNvPr>
          <p:cNvSpPr txBox="1"/>
          <p:nvPr/>
        </p:nvSpPr>
        <p:spPr>
          <a:xfrm>
            <a:off x="8828928" y="1091432"/>
            <a:ext cx="3235807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err="1">
                <a:solidFill>
                  <a:schemeClr val="bg1"/>
                </a:solidFill>
                <a:cs typeface="Calibri"/>
              </a:rPr>
              <a:t>Arab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baths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are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ancient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buildings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from</a:t>
            </a:r>
            <a:r>
              <a:rPr lang="fi-FI" sz="2400">
                <a:solidFill>
                  <a:schemeClr val="bg1"/>
                </a:solidFill>
                <a:cs typeface="Calibri"/>
              </a:rPr>
              <a:t> 12th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century</a:t>
            </a:r>
            <a:r>
              <a:rPr lang="fi-FI" sz="2400">
                <a:solidFill>
                  <a:schemeClr val="bg1"/>
                </a:solidFill>
                <a:cs typeface="Calibri"/>
              </a:rPr>
              <a:t>.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They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are</a:t>
            </a:r>
            <a:r>
              <a:rPr lang="fi-FI" sz="2400">
                <a:solidFill>
                  <a:schemeClr val="bg1"/>
                </a:solidFill>
                <a:cs typeface="Calibri"/>
              </a:rPr>
              <a:t> 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one</a:t>
            </a:r>
            <a:r>
              <a:rPr lang="fi-FI" sz="2400">
                <a:solidFill>
                  <a:schemeClr val="bg1"/>
                </a:solidFill>
                <a:cs typeface="Calibri"/>
              </a:rPr>
              <a:t> of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the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most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important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historical</a:t>
            </a:r>
            <a:r>
              <a:rPr lang="fi-FI" sz="2400">
                <a:solidFill>
                  <a:schemeClr val="bg1"/>
                </a:solidFill>
                <a:cs typeface="Calibri"/>
              </a:rPr>
              <a:t> 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aspects</a:t>
            </a:r>
            <a:r>
              <a:rPr lang="fi-FI" sz="2400">
                <a:solidFill>
                  <a:schemeClr val="bg1"/>
                </a:solidFill>
                <a:cs typeface="Calibri"/>
              </a:rPr>
              <a:t> in Granada.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Also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known</a:t>
            </a:r>
            <a:r>
              <a:rPr lang="fi-FI" sz="2400">
                <a:solidFill>
                  <a:schemeClr val="bg1"/>
                </a:solidFill>
                <a:cs typeface="Calibri"/>
              </a:rPr>
              <a:t> as Hammam.</a:t>
            </a:r>
          </a:p>
          <a:p>
            <a:r>
              <a:rPr lang="fi-FI" sz="2400" err="1">
                <a:solidFill>
                  <a:schemeClr val="bg1"/>
                </a:solidFill>
                <a:cs typeface="Calibri"/>
              </a:rPr>
              <a:t>The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baths</a:t>
            </a:r>
            <a:r>
              <a:rPr lang="fi-FI" sz="2400">
                <a:solidFill>
                  <a:schemeClr val="bg1"/>
                </a:solidFill>
                <a:cs typeface="Calibri"/>
              </a:rPr>
              <a:t> 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were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built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by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the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muslims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because</a:t>
            </a:r>
            <a:r>
              <a:rPr lang="fi-FI" sz="2400">
                <a:solidFill>
                  <a:schemeClr val="bg1"/>
                </a:solidFill>
                <a:cs typeface="Calibri"/>
              </a:rPr>
              <a:t> 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they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believed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thet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water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was</a:t>
            </a:r>
            <a:r>
              <a:rPr lang="fi-FI" sz="2400">
                <a:solidFill>
                  <a:schemeClr val="bg1"/>
                </a:solidFill>
                <a:cs typeface="Calibri"/>
              </a:rPr>
              <a:t>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symbol</a:t>
            </a:r>
            <a:r>
              <a:rPr lang="fi-FI" sz="2400">
                <a:solidFill>
                  <a:schemeClr val="bg1"/>
                </a:solidFill>
                <a:cs typeface="Calibri"/>
              </a:rPr>
              <a:t> of </a:t>
            </a:r>
            <a:r>
              <a:rPr lang="fi-FI" sz="2400" err="1">
                <a:solidFill>
                  <a:schemeClr val="bg1"/>
                </a:solidFill>
                <a:cs typeface="Calibri"/>
              </a:rPr>
              <a:t>purity</a:t>
            </a:r>
            <a:r>
              <a:rPr lang="fi-FI" sz="2400">
                <a:solidFill>
                  <a:schemeClr val="bg1"/>
                </a:solidFill>
                <a:cs typeface="Calibri"/>
              </a:rPr>
              <a:t>.</a:t>
            </a:r>
          </a:p>
          <a:p>
            <a:r>
              <a:rPr lang="fi-FI" sz="2400">
                <a:solidFill>
                  <a:schemeClr val="bg1"/>
                </a:solidFill>
                <a:cs typeface="Calibri"/>
                <a:hlinkClick r:id="rId3"/>
              </a:rPr>
              <a:t>Source</a:t>
            </a:r>
            <a:endParaRPr lang="fi-FI" sz="24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387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35608FE-F60C-D9F0-01F1-B1E0599E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 err="1">
                <a:solidFill>
                  <a:schemeClr val="bg1"/>
                </a:solidFill>
                <a:cs typeface="Calibri Light"/>
              </a:rPr>
              <a:t>Use</a:t>
            </a:r>
            <a:r>
              <a:rPr lang="fi-FI" dirty="0">
                <a:solidFill>
                  <a:schemeClr val="bg1"/>
                </a:solidFill>
                <a:cs typeface="Calibri Light"/>
              </a:rPr>
              <a:t> of </a:t>
            </a:r>
            <a:r>
              <a:rPr lang="fi-FI" dirty="0" err="1">
                <a:solidFill>
                  <a:schemeClr val="bg1"/>
                </a:solidFill>
                <a:cs typeface="Calibri Light"/>
              </a:rPr>
              <a:t>the</a:t>
            </a:r>
            <a:r>
              <a:rPr lang="fi-FI" dirty="0">
                <a:solidFill>
                  <a:schemeClr val="bg1"/>
                </a:solidFill>
                <a:cs typeface="Calibri Light"/>
              </a:rPr>
              <a:t> </a:t>
            </a:r>
            <a:r>
              <a:rPr lang="fi-FI" dirty="0" err="1">
                <a:solidFill>
                  <a:schemeClr val="bg1"/>
                </a:solidFill>
                <a:cs typeface="Calibri Light"/>
              </a:rPr>
              <a:t>Arab</a:t>
            </a:r>
            <a:r>
              <a:rPr lang="fi-FI" dirty="0">
                <a:solidFill>
                  <a:schemeClr val="bg1"/>
                </a:solidFill>
                <a:cs typeface="Calibri Light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Calibri Light"/>
              </a:rPr>
              <a:t>bath</a:t>
            </a:r>
            <a:endParaRPr lang="fi-FI" dirty="0" err="1">
              <a:solidFill>
                <a:schemeClr val="bg1"/>
              </a:solidFill>
            </a:endParaRPr>
          </a:p>
        </p:txBody>
      </p:sp>
      <p:pic>
        <p:nvPicPr>
          <p:cNvPr id="4" name="Kuva 4" descr="Kuva, joka sisältää kohteen rakennus, sisä, kenttä, pylväikkö&#10;&#10;Kuvaus luotu automaattisesti">
            <a:extLst>
              <a:ext uri="{FF2B5EF4-FFF2-40B4-BE49-F238E27FC236}">
                <a16:creationId xmlns:a16="http://schemas.microsoft.com/office/drawing/2014/main" id="{A04531E9-472A-0963-B546-FD375F6E6F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80" r="1" b="16703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66CDA5-8D40-B0B2-D4C8-FD6110BD6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200">
                <a:cs typeface="Calibri"/>
              </a:rPr>
              <a:t>The most important use of the arab baths, was business. And the most important business was weddings.</a:t>
            </a:r>
          </a:p>
          <a:p>
            <a:r>
              <a:rPr lang="fi-FI" sz="2200">
                <a:cs typeface="Calibri"/>
              </a:rPr>
              <a:t>Arabs used the baths to relax and for hygiene</a:t>
            </a:r>
          </a:p>
          <a:p>
            <a:r>
              <a:rPr lang="fi-FI" sz="2200">
                <a:cs typeface="Calibri"/>
                <a:hlinkClick r:id="rId3"/>
              </a:rPr>
              <a:t>Source</a:t>
            </a:r>
            <a:endParaRPr lang="fi-FI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534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E6D2D6D-9D85-E82B-D65A-C64E56429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bg1"/>
                </a:solidFill>
                <a:cs typeface="Calibri Light"/>
              </a:rPr>
              <a:t>Rooms in the baths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B2AB98-6757-5D4D-DB4C-4AD5E6D5A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2761" y="539440"/>
            <a:ext cx="6168427" cy="577538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z="2200" dirty="0" err="1">
                <a:cs typeface="Calibri"/>
              </a:rPr>
              <a:t>The</a:t>
            </a:r>
            <a:r>
              <a:rPr lang="fi-FI" sz="2200" dirty="0">
                <a:cs typeface="Calibri"/>
              </a:rPr>
              <a:t> </a:t>
            </a:r>
            <a:r>
              <a:rPr lang="fi-FI" sz="2200" dirty="0" err="1">
                <a:cs typeface="Calibri"/>
              </a:rPr>
              <a:t>architecture</a:t>
            </a:r>
            <a:r>
              <a:rPr lang="fi-FI" sz="2200" dirty="0">
                <a:cs typeface="Calibri"/>
              </a:rPr>
              <a:t> </a:t>
            </a:r>
            <a:r>
              <a:rPr lang="fi-FI" sz="2200" dirty="0" err="1">
                <a:cs typeface="Calibri"/>
              </a:rPr>
              <a:t>was</a:t>
            </a:r>
            <a:r>
              <a:rPr lang="fi-FI" sz="2200" dirty="0">
                <a:cs typeface="Calibri"/>
              </a:rPr>
              <a:t> </a:t>
            </a:r>
            <a:r>
              <a:rPr lang="fi-FI" sz="2200" dirty="0" err="1">
                <a:cs typeface="Calibri"/>
              </a:rPr>
              <a:t>evolved</a:t>
            </a:r>
            <a:r>
              <a:rPr lang="fi-FI" sz="2200" dirty="0">
                <a:cs typeface="Calibri"/>
              </a:rPr>
              <a:t> </a:t>
            </a:r>
            <a:r>
              <a:rPr lang="fi-FI" sz="2200" dirty="0" err="1">
                <a:cs typeface="Calibri"/>
              </a:rPr>
              <a:t>from</a:t>
            </a:r>
            <a:r>
              <a:rPr lang="fi-FI" sz="2200" dirty="0">
                <a:cs typeface="Calibri"/>
              </a:rPr>
              <a:t> Roman and </a:t>
            </a:r>
            <a:r>
              <a:rPr lang="fi-FI" sz="2200" dirty="0" err="1">
                <a:cs typeface="Calibri"/>
              </a:rPr>
              <a:t>Greek</a:t>
            </a:r>
            <a:r>
              <a:rPr lang="fi-FI" sz="2200" dirty="0">
                <a:cs typeface="Calibri"/>
              </a:rPr>
              <a:t> </a:t>
            </a:r>
            <a:r>
              <a:rPr lang="fi-FI" sz="2200" dirty="0" err="1">
                <a:cs typeface="Calibri"/>
              </a:rPr>
              <a:t>baths</a:t>
            </a:r>
            <a:r>
              <a:rPr lang="fi-FI" sz="2200" dirty="0">
                <a:cs typeface="Calibri"/>
              </a:rPr>
              <a:t>.</a:t>
            </a:r>
          </a:p>
          <a:p>
            <a:r>
              <a:rPr lang="fi-FI" sz="2200" dirty="0" err="1">
                <a:ea typeface="+mn-lt"/>
                <a:cs typeface="+mn-lt"/>
              </a:rPr>
              <a:t>There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was</a:t>
            </a:r>
            <a:r>
              <a:rPr lang="fi-FI" sz="2200" dirty="0">
                <a:ea typeface="+mn-lt"/>
                <a:cs typeface="+mn-lt"/>
              </a:rPr>
              <a:t> an </a:t>
            </a:r>
            <a:r>
              <a:rPr lang="fi-FI" sz="2200" dirty="0" err="1">
                <a:ea typeface="+mn-lt"/>
                <a:cs typeface="+mn-lt"/>
              </a:rPr>
              <a:t>undressing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room</a:t>
            </a:r>
            <a:r>
              <a:rPr lang="fi-FI" sz="2200" dirty="0">
                <a:ea typeface="+mn-lt"/>
                <a:cs typeface="+mn-lt"/>
              </a:rPr>
              <a:t> (</a:t>
            </a:r>
            <a:r>
              <a:rPr lang="fi-FI" sz="2200" dirty="0" err="1">
                <a:ea typeface="+mn-lt"/>
                <a:cs typeface="+mn-lt"/>
              </a:rPr>
              <a:t>Apodyterium</a:t>
            </a:r>
            <a:r>
              <a:rPr lang="fi-FI" sz="2200" dirty="0">
                <a:ea typeface="+mn-lt"/>
                <a:cs typeface="+mn-lt"/>
              </a:rPr>
              <a:t>) </a:t>
            </a:r>
            <a:r>
              <a:rPr lang="fi-FI" sz="2200" dirty="0" err="1">
                <a:ea typeface="+mn-lt"/>
                <a:cs typeface="+mn-lt"/>
              </a:rPr>
              <a:t>where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you</a:t>
            </a:r>
            <a:r>
              <a:rPr lang="fi-FI" sz="2200" dirty="0">
                <a:ea typeface="+mn-lt"/>
                <a:cs typeface="+mn-lt"/>
              </a:rPr>
              <a:t> </a:t>
            </a:r>
            <a:r>
              <a:rPr lang="fi-FI" sz="2200" dirty="0" err="1">
                <a:ea typeface="+mn-lt"/>
                <a:cs typeface="+mn-lt"/>
              </a:rPr>
              <a:t>could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store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your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belongings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while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bathing</a:t>
            </a:r>
            <a:r>
              <a:rPr lang="fi-FI" sz="2200" dirty="0">
                <a:ea typeface="+mn-lt"/>
                <a:cs typeface="+mn-lt"/>
              </a:rPr>
              <a:t>. </a:t>
            </a:r>
            <a:r>
              <a:rPr lang="fi-FI" sz="2200" dirty="0" err="1">
                <a:ea typeface="+mn-lt"/>
                <a:cs typeface="+mn-lt"/>
              </a:rPr>
              <a:t>While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the</a:t>
            </a:r>
            <a:r>
              <a:rPr lang="fi-FI" sz="2200" dirty="0">
                <a:ea typeface="+mn-lt"/>
                <a:cs typeface="+mn-lt"/>
              </a:rPr>
              <a:t> </a:t>
            </a:r>
            <a:r>
              <a:rPr lang="fi-FI" sz="2200" dirty="0" err="1">
                <a:ea typeface="+mn-lt"/>
                <a:cs typeface="+mn-lt"/>
              </a:rPr>
              <a:t>citizens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we're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bathing</a:t>
            </a:r>
            <a:r>
              <a:rPr lang="fi-FI" sz="2200" dirty="0">
                <a:ea typeface="+mn-lt"/>
                <a:cs typeface="+mn-lt"/>
              </a:rPr>
              <a:t>, </a:t>
            </a:r>
            <a:r>
              <a:rPr lang="fi-FI" sz="2200" dirty="0" err="1">
                <a:ea typeface="+mn-lt"/>
                <a:cs typeface="+mn-lt"/>
              </a:rPr>
              <a:t>slaves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looked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over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the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belongings</a:t>
            </a:r>
            <a:r>
              <a:rPr lang="fi-FI" sz="2200" dirty="0">
                <a:ea typeface="+mn-lt"/>
                <a:cs typeface="+mn-lt"/>
              </a:rPr>
              <a:t>.</a:t>
            </a:r>
          </a:p>
          <a:p>
            <a:r>
              <a:rPr lang="fi-FI" sz="2200" dirty="0" err="1">
                <a:ea typeface="+mn-lt"/>
                <a:cs typeface="+mn-lt"/>
              </a:rPr>
              <a:t>There</a:t>
            </a:r>
            <a:r>
              <a:rPr lang="fi-FI" sz="2200" dirty="0">
                <a:ea typeface="+mn-lt"/>
                <a:cs typeface="+mn-lt"/>
              </a:rPr>
              <a:t> </a:t>
            </a:r>
            <a:r>
              <a:rPr lang="fi-FI" sz="2200" dirty="0" err="1">
                <a:ea typeface="+mn-lt"/>
                <a:cs typeface="+mn-lt"/>
              </a:rPr>
              <a:t>was</a:t>
            </a:r>
            <a:r>
              <a:rPr lang="fi-FI" sz="2200" dirty="0">
                <a:ea typeface="+mn-lt"/>
                <a:cs typeface="+mn-lt"/>
              </a:rPr>
              <a:t> a </a:t>
            </a:r>
            <a:r>
              <a:rPr lang="fi-FI" sz="2200" dirty="0" err="1">
                <a:ea typeface="+mn-lt"/>
                <a:cs typeface="+mn-lt"/>
              </a:rPr>
              <a:t>cold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room</a:t>
            </a:r>
            <a:r>
              <a:rPr lang="fi-FI" sz="2200" dirty="0">
                <a:ea typeface="+mn-lt"/>
                <a:cs typeface="+mn-lt"/>
              </a:rPr>
              <a:t> (</a:t>
            </a:r>
            <a:r>
              <a:rPr lang="fi-FI" sz="2200" dirty="0" err="1">
                <a:ea typeface="+mn-lt"/>
                <a:cs typeface="+mn-lt"/>
              </a:rPr>
              <a:t>Frigidarium</a:t>
            </a:r>
            <a:r>
              <a:rPr lang="fi-FI" sz="2200" dirty="0">
                <a:ea typeface="+mn-lt"/>
                <a:cs typeface="+mn-lt"/>
              </a:rPr>
              <a:t>) </a:t>
            </a:r>
            <a:r>
              <a:rPr lang="fi-FI" sz="2200" dirty="0" err="1">
                <a:ea typeface="+mn-lt"/>
                <a:cs typeface="+mn-lt"/>
              </a:rPr>
              <a:t>that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was</a:t>
            </a:r>
            <a:r>
              <a:rPr lang="fi-FI" sz="2200" dirty="0">
                <a:ea typeface="+mn-lt"/>
                <a:cs typeface="+mn-lt"/>
              </a:rPr>
              <a:t> </a:t>
            </a:r>
            <a:r>
              <a:rPr lang="fi-FI" sz="2200" dirty="0" err="1">
                <a:ea typeface="+mn-lt"/>
                <a:cs typeface="+mn-lt"/>
              </a:rPr>
              <a:t>one</a:t>
            </a:r>
            <a:r>
              <a:rPr lang="fi-FI" sz="2200" dirty="0">
                <a:ea typeface="+mn-lt"/>
                <a:cs typeface="+mn-lt"/>
              </a:rPr>
              <a:t> of </a:t>
            </a:r>
            <a:r>
              <a:rPr lang="fi-FI" sz="2200" dirty="0" err="1">
                <a:ea typeface="+mn-lt"/>
                <a:cs typeface="+mn-lt"/>
              </a:rPr>
              <a:t>the</a:t>
            </a:r>
            <a:r>
              <a:rPr lang="fi-FI" sz="2200" dirty="0">
                <a:ea typeface="+mn-lt"/>
                <a:cs typeface="+mn-lt"/>
              </a:rPr>
              <a:t> main </a:t>
            </a:r>
            <a:r>
              <a:rPr lang="fi-FI" sz="2200" dirty="0" err="1">
                <a:ea typeface="+mn-lt"/>
                <a:cs typeface="+mn-lt"/>
              </a:rPr>
              <a:t>bathing</a:t>
            </a:r>
            <a:r>
              <a:rPr lang="fi-FI" sz="2200" dirty="0">
                <a:ea typeface="+mn-lt"/>
                <a:cs typeface="+mn-lt"/>
              </a:rPr>
              <a:t> </a:t>
            </a:r>
            <a:r>
              <a:rPr lang="fi-FI" sz="2200" dirty="0" err="1">
                <a:ea typeface="+mn-lt"/>
                <a:cs typeface="+mn-lt"/>
              </a:rPr>
              <a:t>chambers</a:t>
            </a:r>
            <a:r>
              <a:rPr lang="fi-FI" sz="2200" dirty="0">
                <a:ea typeface="+mn-lt"/>
                <a:cs typeface="+mn-lt"/>
              </a:rPr>
              <a:t>. It </a:t>
            </a:r>
            <a:r>
              <a:rPr lang="fi-FI" sz="2200" dirty="0" err="1">
                <a:ea typeface="+mn-lt"/>
                <a:cs typeface="+mn-lt"/>
              </a:rPr>
              <a:t>was</a:t>
            </a:r>
            <a:r>
              <a:rPr lang="fi-FI" sz="2200" dirty="0">
                <a:ea typeface="+mn-lt"/>
                <a:cs typeface="+mn-lt"/>
              </a:rPr>
              <a:t> a </a:t>
            </a:r>
            <a:r>
              <a:rPr lang="fi-FI" sz="2200" dirty="0" err="1">
                <a:ea typeface="+mn-lt"/>
                <a:cs typeface="+mn-lt"/>
              </a:rPr>
              <a:t>pool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with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cold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water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where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you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would</a:t>
            </a:r>
            <a:r>
              <a:rPr lang="fi-FI" sz="2200" dirty="0">
                <a:ea typeface="+mn-lt"/>
                <a:cs typeface="+mn-lt"/>
              </a:rPr>
              <a:t> go </a:t>
            </a:r>
            <a:r>
              <a:rPr lang="fi-FI" sz="2200" dirty="0" err="1">
                <a:ea typeface="+mn-lt"/>
                <a:cs typeface="+mn-lt"/>
              </a:rPr>
              <a:t>after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bathing</a:t>
            </a:r>
            <a:r>
              <a:rPr lang="fi-FI" sz="2200" dirty="0">
                <a:ea typeface="+mn-lt"/>
                <a:cs typeface="+mn-lt"/>
              </a:rPr>
              <a:t> and </a:t>
            </a:r>
            <a:r>
              <a:rPr lang="fi-FI" sz="2200" dirty="0" err="1">
                <a:ea typeface="+mn-lt"/>
                <a:cs typeface="+mn-lt"/>
              </a:rPr>
              <a:t>washing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yourself</a:t>
            </a:r>
            <a:r>
              <a:rPr lang="fi-FI" sz="2200" dirty="0">
                <a:ea typeface="+mn-lt"/>
                <a:cs typeface="+mn-lt"/>
              </a:rPr>
              <a:t>.</a:t>
            </a:r>
          </a:p>
          <a:p>
            <a:r>
              <a:rPr lang="fi-FI" sz="2200" dirty="0" err="1">
                <a:ea typeface="+mn-lt"/>
                <a:cs typeface="+mn-lt"/>
              </a:rPr>
              <a:t>Warm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room</a:t>
            </a:r>
            <a:r>
              <a:rPr lang="fi-FI" sz="2200" dirty="0">
                <a:ea typeface="+mn-lt"/>
                <a:cs typeface="+mn-lt"/>
              </a:rPr>
              <a:t> (</a:t>
            </a:r>
            <a:r>
              <a:rPr lang="fi-FI" sz="2200" dirty="0" err="1">
                <a:ea typeface="+mn-lt"/>
                <a:cs typeface="+mn-lt"/>
              </a:rPr>
              <a:t>Tepidarium</a:t>
            </a:r>
            <a:r>
              <a:rPr lang="fi-FI" sz="2200" dirty="0">
                <a:ea typeface="+mn-lt"/>
                <a:cs typeface="+mn-lt"/>
              </a:rPr>
              <a:t>) </a:t>
            </a:r>
            <a:r>
              <a:rPr lang="fi-FI" sz="2200" dirty="0" err="1">
                <a:ea typeface="+mn-lt"/>
                <a:cs typeface="+mn-lt"/>
              </a:rPr>
              <a:t>was</a:t>
            </a:r>
            <a:r>
              <a:rPr lang="fi-FI" sz="2200" dirty="0">
                <a:ea typeface="+mn-lt"/>
                <a:cs typeface="+mn-lt"/>
              </a:rPr>
              <a:t> </a:t>
            </a:r>
            <a:r>
              <a:rPr lang="fi-FI" sz="2200" dirty="0" err="1">
                <a:ea typeface="+mn-lt"/>
                <a:cs typeface="+mn-lt"/>
              </a:rPr>
              <a:t>the</a:t>
            </a:r>
            <a:r>
              <a:rPr lang="fi-FI" sz="2200" dirty="0">
                <a:ea typeface="+mn-lt"/>
                <a:cs typeface="+mn-lt"/>
              </a:rPr>
              <a:t> </a:t>
            </a:r>
            <a:r>
              <a:rPr lang="fi-FI" sz="2200" dirty="0" err="1">
                <a:ea typeface="+mn-lt"/>
                <a:cs typeface="+mn-lt"/>
              </a:rPr>
              <a:t>bathroom</a:t>
            </a:r>
            <a:r>
              <a:rPr lang="fi-FI" sz="2200" dirty="0">
                <a:ea typeface="+mn-lt"/>
                <a:cs typeface="+mn-lt"/>
              </a:rPr>
              <a:t> of </a:t>
            </a:r>
            <a:r>
              <a:rPr lang="fi-FI" sz="2200" dirty="0" err="1">
                <a:ea typeface="+mn-lt"/>
                <a:cs typeface="+mn-lt"/>
              </a:rPr>
              <a:t>the</a:t>
            </a:r>
            <a:r>
              <a:rPr lang="fi-FI" sz="2200" dirty="0">
                <a:ea typeface="+mn-lt"/>
                <a:cs typeface="+mn-lt"/>
              </a:rPr>
              <a:t> Roman </a:t>
            </a:r>
            <a:r>
              <a:rPr lang="fi-FI" sz="2200" dirty="0" err="1">
                <a:ea typeface="+mn-lt"/>
                <a:cs typeface="+mn-lt"/>
              </a:rPr>
              <a:t>baths</a:t>
            </a:r>
            <a:r>
              <a:rPr lang="fi-FI" sz="2200" dirty="0">
                <a:ea typeface="+mn-lt"/>
                <a:cs typeface="+mn-lt"/>
              </a:rPr>
              <a:t>. </a:t>
            </a:r>
            <a:r>
              <a:rPr lang="fi-FI" sz="2200" dirty="0" err="1">
                <a:ea typeface="+mn-lt"/>
                <a:cs typeface="+mn-lt"/>
              </a:rPr>
              <a:t>They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we're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heated</a:t>
            </a:r>
            <a:r>
              <a:rPr lang="fi-FI" sz="2200" dirty="0">
                <a:ea typeface="+mn-lt"/>
                <a:cs typeface="+mn-lt"/>
              </a:rPr>
              <a:t> </a:t>
            </a:r>
            <a:r>
              <a:rPr lang="fi-FI" sz="2200" dirty="0" err="1">
                <a:ea typeface="+mn-lt"/>
                <a:cs typeface="+mn-lt"/>
              </a:rPr>
              <a:t>by</a:t>
            </a:r>
            <a:r>
              <a:rPr lang="fi-FI" sz="2200" dirty="0">
                <a:ea typeface="+mn-lt"/>
                <a:cs typeface="+mn-lt"/>
              </a:rPr>
              <a:t> a </a:t>
            </a:r>
            <a:r>
              <a:rPr lang="fi-FI" sz="2200" dirty="0" err="1">
                <a:ea typeface="+mn-lt"/>
                <a:cs typeface="+mn-lt"/>
              </a:rPr>
              <a:t>hypocaust</a:t>
            </a:r>
            <a:r>
              <a:rPr lang="fi-FI" sz="2200" dirty="0">
                <a:ea typeface="+mn-lt"/>
                <a:cs typeface="+mn-lt"/>
              </a:rPr>
              <a:t>.</a:t>
            </a:r>
          </a:p>
          <a:p>
            <a:r>
              <a:rPr lang="fi-FI" sz="2200" dirty="0" err="1">
                <a:ea typeface="+mn-lt"/>
                <a:cs typeface="+mn-lt"/>
              </a:rPr>
              <a:t>There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was</a:t>
            </a:r>
            <a:r>
              <a:rPr lang="fi-FI" sz="2200" dirty="0">
                <a:ea typeface="+mn-lt"/>
                <a:cs typeface="+mn-lt"/>
              </a:rPr>
              <a:t> a </a:t>
            </a:r>
            <a:r>
              <a:rPr lang="fi-FI" sz="2200" dirty="0" err="1">
                <a:ea typeface="+mn-lt"/>
                <a:cs typeface="+mn-lt"/>
              </a:rPr>
              <a:t>hot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room</a:t>
            </a:r>
            <a:r>
              <a:rPr lang="fi-FI" sz="2200" dirty="0">
                <a:ea typeface="+mn-lt"/>
                <a:cs typeface="+mn-lt"/>
              </a:rPr>
              <a:t> (</a:t>
            </a:r>
            <a:r>
              <a:rPr lang="fi-FI" sz="2200" dirty="0" err="1">
                <a:ea typeface="+mn-lt"/>
                <a:cs typeface="+mn-lt"/>
              </a:rPr>
              <a:t>Caldarium</a:t>
            </a:r>
            <a:r>
              <a:rPr lang="fi-FI" sz="2200" dirty="0">
                <a:ea typeface="+mn-lt"/>
                <a:cs typeface="+mn-lt"/>
              </a:rPr>
              <a:t>). It </a:t>
            </a:r>
            <a:r>
              <a:rPr lang="fi-FI" sz="2200" dirty="0" err="1">
                <a:ea typeface="+mn-lt"/>
                <a:cs typeface="+mn-lt"/>
              </a:rPr>
              <a:t>was</a:t>
            </a:r>
            <a:r>
              <a:rPr lang="fi-FI" sz="2200" dirty="0">
                <a:ea typeface="+mn-lt"/>
                <a:cs typeface="+mn-lt"/>
              </a:rPr>
              <a:t> a </a:t>
            </a:r>
            <a:r>
              <a:rPr lang="fi-FI" sz="2200" dirty="0" err="1">
                <a:ea typeface="+mn-lt"/>
                <a:cs typeface="+mn-lt"/>
              </a:rPr>
              <a:t>very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hot</a:t>
            </a:r>
            <a:r>
              <a:rPr lang="fi-FI" sz="2200" dirty="0">
                <a:ea typeface="+mn-lt"/>
                <a:cs typeface="+mn-lt"/>
              </a:rPr>
              <a:t> and </a:t>
            </a:r>
            <a:r>
              <a:rPr lang="fi-FI" sz="2200" dirty="0" err="1">
                <a:ea typeface="+mn-lt"/>
                <a:cs typeface="+mn-lt"/>
              </a:rPr>
              <a:t>steamy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room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heated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by</a:t>
            </a:r>
            <a:r>
              <a:rPr lang="fi-FI" sz="2200" dirty="0">
                <a:ea typeface="+mn-lt"/>
                <a:cs typeface="+mn-lt"/>
              </a:rPr>
              <a:t> a </a:t>
            </a:r>
            <a:r>
              <a:rPr lang="fi-FI" sz="2200" dirty="0" err="1">
                <a:ea typeface="+mn-lt"/>
                <a:cs typeface="+mn-lt"/>
              </a:rPr>
              <a:t>hypocaust</a:t>
            </a:r>
            <a:r>
              <a:rPr lang="fi-FI" sz="2200" dirty="0">
                <a:ea typeface="+mn-lt"/>
                <a:cs typeface="+mn-lt"/>
              </a:rPr>
              <a:t>. </a:t>
            </a:r>
            <a:r>
              <a:rPr lang="fi-FI" sz="2200" dirty="0" err="1">
                <a:ea typeface="+mn-lt"/>
                <a:cs typeface="+mn-lt"/>
              </a:rPr>
              <a:t>The</a:t>
            </a:r>
            <a:r>
              <a:rPr lang="fi-FI" sz="2200" dirty="0">
                <a:ea typeface="+mn-lt"/>
                <a:cs typeface="+mn-lt"/>
              </a:rPr>
              <a:t> </a:t>
            </a:r>
            <a:r>
              <a:rPr lang="fi-FI" sz="2200" dirty="0" err="1">
                <a:ea typeface="+mn-lt"/>
                <a:cs typeface="+mn-lt"/>
              </a:rPr>
              <a:t>Arabs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would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use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olive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oil</a:t>
            </a:r>
            <a:r>
              <a:rPr lang="fi-FI" sz="2200" dirty="0">
                <a:ea typeface="+mn-lt"/>
                <a:cs typeface="+mn-lt"/>
              </a:rPr>
              <a:t> to </a:t>
            </a:r>
            <a:r>
              <a:rPr lang="fi-FI" sz="2200" dirty="0" err="1">
                <a:ea typeface="+mn-lt"/>
                <a:cs typeface="+mn-lt"/>
              </a:rPr>
              <a:t>cleanse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their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bodies</a:t>
            </a:r>
            <a:r>
              <a:rPr lang="fi-FI" sz="2200" dirty="0">
                <a:ea typeface="+mn-lt"/>
                <a:cs typeface="+mn-lt"/>
              </a:rPr>
              <a:t>. </a:t>
            </a:r>
            <a:r>
              <a:rPr lang="fi-FI" sz="2200" dirty="0" err="1">
                <a:ea typeface="+mn-lt"/>
                <a:cs typeface="+mn-lt"/>
              </a:rPr>
              <a:t>The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temperature</a:t>
            </a:r>
            <a:r>
              <a:rPr lang="fi-FI" sz="2200" dirty="0">
                <a:ea typeface="+mn-lt"/>
                <a:cs typeface="+mn-lt"/>
              </a:rPr>
              <a:t> is </a:t>
            </a:r>
            <a:r>
              <a:rPr lang="fi-FI" sz="2200" dirty="0" err="1">
                <a:ea typeface="+mn-lt"/>
                <a:cs typeface="+mn-lt"/>
              </a:rPr>
              <a:t>estimated</a:t>
            </a:r>
            <a:r>
              <a:rPr lang="fi-FI" sz="2200" dirty="0">
                <a:ea typeface="+mn-lt"/>
                <a:cs typeface="+mn-lt"/>
              </a:rPr>
              <a:t> to </a:t>
            </a:r>
            <a:r>
              <a:rPr lang="fi-FI" sz="2200" dirty="0" err="1">
                <a:ea typeface="+mn-lt"/>
                <a:cs typeface="+mn-lt"/>
              </a:rPr>
              <a:t>be</a:t>
            </a:r>
            <a:r>
              <a:rPr lang="fi-FI" sz="2200" dirty="0">
                <a:ea typeface="+mn-lt"/>
                <a:cs typeface="+mn-lt"/>
              </a:rPr>
              <a:t> </a:t>
            </a:r>
            <a:r>
              <a:rPr lang="fi-FI" sz="2200" dirty="0" err="1">
                <a:ea typeface="+mn-lt"/>
                <a:cs typeface="+mn-lt"/>
              </a:rPr>
              <a:t>around</a:t>
            </a:r>
            <a:r>
              <a:rPr lang="fi-FI" sz="2200" dirty="0">
                <a:ea typeface="+mn-lt"/>
                <a:cs typeface="+mn-lt"/>
              </a:rPr>
              <a:t> 50-55C. </a:t>
            </a:r>
          </a:p>
          <a:p>
            <a:r>
              <a:rPr lang="fi-FI" sz="2200" dirty="0">
                <a:cs typeface="Calibri"/>
                <a:hlinkClick r:id="rId2"/>
              </a:rPr>
              <a:t>Source</a:t>
            </a:r>
            <a:endParaRPr lang="fi-FI" sz="2200" dirty="0">
              <a:cs typeface="Calibri"/>
            </a:endParaRPr>
          </a:p>
          <a:p>
            <a:pPr marL="0" indent="0">
              <a:buNone/>
            </a:pPr>
            <a:endParaRPr lang="fi-FI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035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B4E307-72C8-28EE-8221-E3596984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fi-FI" err="1">
                <a:cs typeface="Calibri Light"/>
              </a:rPr>
              <a:t>Heating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B32EBD-0F9A-D793-CDE7-E07CED2B3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71" y="2438400"/>
            <a:ext cx="3936814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err="1">
                <a:cs typeface="Calibri"/>
              </a:rPr>
              <a:t>There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were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furnaces</a:t>
            </a:r>
            <a:r>
              <a:rPr lang="fi-FI">
                <a:cs typeface="Calibri"/>
              </a:rPr>
              <a:t> </a:t>
            </a:r>
            <a:r>
              <a:rPr lang="fi-FI" err="1">
                <a:cs typeface="Calibri"/>
              </a:rPr>
              <a:t>under</a:t>
            </a:r>
            <a:r>
              <a:rPr lang="fi-FI">
                <a:cs typeface="Calibri"/>
              </a:rPr>
              <a:t> </a:t>
            </a:r>
            <a:r>
              <a:rPr lang="fi-FI" err="1">
                <a:cs typeface="Calibri"/>
              </a:rPr>
              <a:t>the</a:t>
            </a:r>
            <a:r>
              <a:rPr lang="fi-FI">
                <a:cs typeface="Calibri"/>
              </a:rPr>
              <a:t> </a:t>
            </a:r>
            <a:r>
              <a:rPr lang="fi-FI" err="1">
                <a:cs typeface="Calibri"/>
              </a:rPr>
              <a:t>pool</a:t>
            </a:r>
            <a:r>
              <a:rPr lang="fi-FI">
                <a:cs typeface="Calibri"/>
              </a:rPr>
              <a:t> to </a:t>
            </a:r>
            <a:r>
              <a:rPr lang="fi-FI" err="1">
                <a:cs typeface="Calibri"/>
              </a:rPr>
              <a:t>heat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up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the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water</a:t>
            </a:r>
            <a:r>
              <a:rPr lang="fi-FI">
                <a:cs typeface="Calibri"/>
              </a:rPr>
              <a:t> and </a:t>
            </a:r>
            <a:r>
              <a:rPr lang="fi-FI" err="1">
                <a:cs typeface="Calibri"/>
              </a:rPr>
              <a:t>rooms</a:t>
            </a:r>
            <a:r>
              <a:rPr lang="fi-FI">
                <a:cs typeface="Calibri"/>
              </a:rPr>
              <a:t>.</a:t>
            </a:r>
          </a:p>
          <a:p>
            <a:r>
              <a:rPr lang="fi-FI">
                <a:cs typeface="Calibri"/>
                <a:hlinkClick r:id="rId2"/>
              </a:rPr>
              <a:t>Source</a:t>
            </a:r>
            <a:endParaRPr lang="fi-FI">
              <a:cs typeface="Calibri"/>
            </a:endParaRPr>
          </a:p>
          <a:p>
            <a:endParaRPr lang="fi-FI">
              <a:cs typeface="Calibri"/>
            </a:endParaRPr>
          </a:p>
          <a:p>
            <a:endParaRPr lang="fi-FI" sz="2000"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4" descr="Kuva, joka sisältää kohteen rakennus, kivi, pylväikkö&#10;&#10;Kuvaus luotu automaattisesti">
            <a:extLst>
              <a:ext uri="{FF2B5EF4-FFF2-40B4-BE49-F238E27FC236}">
                <a16:creationId xmlns:a16="http://schemas.microsoft.com/office/drawing/2014/main" id="{0637FCA8-3CD8-E5EF-E730-BAAF9A3A0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862" y="1506314"/>
            <a:ext cx="6019331" cy="384212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520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Laajakuva</PresentationFormat>
  <Paragraphs>20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Arab Baths in Granada</vt:lpstr>
      <vt:lpstr>Arab Baths</vt:lpstr>
      <vt:lpstr>Use of the Arab bath</vt:lpstr>
      <vt:lpstr>Rooms in the baths</vt:lpstr>
      <vt:lpstr>Heating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Merja Lippojoki</dc:creator>
  <cp:lastModifiedBy>Merja Lippojoki</cp:lastModifiedBy>
  <cp:revision>15</cp:revision>
  <dcterms:created xsi:type="dcterms:W3CDTF">2022-11-25T07:38:54Z</dcterms:created>
  <dcterms:modified xsi:type="dcterms:W3CDTF">2023-02-22T17:45:19Z</dcterms:modified>
</cp:coreProperties>
</file>