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256" r:id="rId3"/>
    <p:sldId id="278" r:id="rId4"/>
    <p:sldId id="257" r:id="rId5"/>
    <p:sldId id="270" r:id="rId6"/>
    <p:sldId id="285" r:id="rId7"/>
    <p:sldId id="280" r:id="rId8"/>
    <p:sldId id="281" r:id="rId9"/>
    <p:sldId id="282" r:id="rId10"/>
    <p:sldId id="283" r:id="rId11"/>
    <p:sldId id="284" r:id="rId12"/>
    <p:sldId id="276" r:id="rId13"/>
    <p:sldId id="277" r:id="rId14"/>
    <p:sldId id="27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fi-FI"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fi-FI" sz="1200"/>
            </a:lvl1pPr>
          </a:lstStyle>
          <a:p>
            <a:fld id="{8EB33BB8-6C7A-4BE0-9B55-9EAC48D52EC6}" type="datetimeFigureOut">
              <a:rPr lang="fi-FI"/>
              <a:t>21.4.2016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fi-FI"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fi-FI" sz="1200"/>
            </a:lvl1pPr>
          </a:lstStyle>
          <a:p>
            <a:fld id="{73F7AA83-DE31-4E93-AB07-EF7FB05F6670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fi-FI"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fi-FI" sz="1200"/>
            </a:lvl1pPr>
          </a:lstStyle>
          <a:p>
            <a:fld id="{C611EF64-F73B-4314-BB6F-BC0937BBDF19}" type="datetimeFigureOut">
              <a:t>21.4.2016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fi-FI"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fi-FI" sz="1200"/>
            </a:lvl1pPr>
          </a:lstStyle>
          <a:p>
            <a:fld id="{935E2820-AFE1-45FA-949E-17BDB534E1DC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anchor="b">
            <a:normAutofit/>
          </a:bodyPr>
          <a:lstStyle>
            <a:lvl1pPr algn="l" latinLnBrk="0">
              <a:lnSpc>
                <a:spcPct val="80000"/>
              </a:lnSpc>
              <a:defRPr lang="fi-FI" sz="66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fi-FI" sz="2400">
                <a:solidFill>
                  <a:schemeClr val="accent2"/>
                </a:solidFill>
              </a:defRPr>
            </a:lvl1pPr>
            <a:lvl2pPr marL="457200" indent="0" algn="ctr" latinLnBrk="0">
              <a:buNone/>
              <a:defRPr lang="fi-FI" sz="2000"/>
            </a:lvl2pPr>
            <a:lvl3pPr marL="914400" indent="0" algn="ctr" latinLnBrk="0">
              <a:buNone/>
              <a:defRPr lang="fi-FI" sz="1800"/>
            </a:lvl3pPr>
            <a:lvl4pPr marL="1371600" indent="0" algn="ctr" latinLnBrk="0">
              <a:buNone/>
              <a:defRPr lang="fi-FI" sz="1600"/>
            </a:lvl4pPr>
            <a:lvl5pPr marL="1828800" indent="0" algn="ctr" latinLnBrk="0">
              <a:buNone/>
              <a:defRPr lang="fi-FI" sz="1600"/>
            </a:lvl5pPr>
            <a:lvl6pPr marL="2286000" indent="0" algn="ctr" latinLnBrk="0">
              <a:buNone/>
              <a:defRPr lang="fi-FI" sz="1600"/>
            </a:lvl6pPr>
            <a:lvl7pPr marL="2743200" indent="0" algn="ctr" latinLnBrk="0">
              <a:buNone/>
              <a:defRPr lang="fi-FI" sz="1600"/>
            </a:lvl7pPr>
            <a:lvl8pPr marL="3200400" indent="0" algn="ctr" latinLnBrk="0">
              <a:buNone/>
              <a:defRPr lang="fi-FI" sz="1600"/>
            </a:lvl8pPr>
            <a:lvl9pPr marL="3657600" indent="0" algn="ctr" latinLnBrk="0">
              <a:buNone/>
              <a:defRPr lang="fi-FI"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t>21.4.2016</a:t>
            </a:fld>
            <a:endParaRPr lang="fi-FI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7AEA-BBBB-4C9B-AB23-214EAA8AB789}" type="datetime1">
              <a:t>21.4.2016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CA30-F5CD-4CA0-B16A-349C6F830700}" type="datetime1">
              <a:t>21.4.2016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reveal/>
      </p:transition>
    </mc:Choice>
    <mc:Fallback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F48E-ABA0-4B58-B562-D1D7408067C4}" type="datetime1">
              <a:t>21.4.2016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anchor="b">
            <a:normAutofit/>
          </a:bodyPr>
          <a:lstStyle>
            <a:lvl1pPr latinLnBrk="0">
              <a:defRPr lang="fi-FI" sz="5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 latinLnBrk="0">
              <a:buNone/>
              <a:defRPr lang="fi-FI" sz="2000">
                <a:solidFill>
                  <a:schemeClr val="accent2"/>
                </a:solidFill>
              </a:defRPr>
            </a:lvl1pPr>
            <a:lvl2pPr marL="457200" indent="0" latinLnBrk="0">
              <a:buNone/>
              <a:defRPr lang="fi-FI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fi-FI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fi-FI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fi-FI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fi-FI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fi-FI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fi-FI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fi-FI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034C-8BD9-4B0C-893B-33834FAB227F}" type="datetime1">
              <a:t>21.4.2016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AA-CBCD-47F9-A04C-7106C508CDE4}" type="datetime1">
              <a:t>21.4.2016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 latinLnBrk="0">
              <a:spcBef>
                <a:spcPts val="0"/>
              </a:spcBef>
              <a:buNone/>
              <a:defRPr lang="fi-FI" sz="2100" b="0">
                <a:solidFill>
                  <a:schemeClr val="accent2"/>
                </a:solidFill>
              </a:defRPr>
            </a:lvl1pPr>
            <a:lvl2pPr marL="457200" indent="0" latinLnBrk="0">
              <a:buNone/>
              <a:defRPr lang="fi-FI" sz="2000" b="1"/>
            </a:lvl2pPr>
            <a:lvl3pPr marL="914400" indent="0" latinLnBrk="0">
              <a:buNone/>
              <a:defRPr lang="fi-FI" sz="1800" b="1"/>
            </a:lvl3pPr>
            <a:lvl4pPr marL="1371600" indent="0" latinLnBrk="0">
              <a:buNone/>
              <a:defRPr lang="fi-FI" sz="1600" b="1"/>
            </a:lvl4pPr>
            <a:lvl5pPr marL="1828800" indent="0" latinLnBrk="0">
              <a:buNone/>
              <a:defRPr lang="fi-FI" sz="1600" b="1"/>
            </a:lvl5pPr>
            <a:lvl6pPr marL="2286000" indent="0" latinLnBrk="0">
              <a:buNone/>
              <a:defRPr lang="fi-FI" sz="1600" b="1"/>
            </a:lvl6pPr>
            <a:lvl7pPr marL="2743200" indent="0" latinLnBrk="0">
              <a:buNone/>
              <a:defRPr lang="fi-FI" sz="1600" b="1"/>
            </a:lvl7pPr>
            <a:lvl8pPr marL="3200400" indent="0" latinLnBrk="0">
              <a:buNone/>
              <a:defRPr lang="fi-FI" sz="1600" b="1"/>
            </a:lvl8pPr>
            <a:lvl9pPr marL="3657600" indent="0" latinLnBrk="0">
              <a:buNone/>
              <a:defRPr lang="fi-FI"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 latinLnBrk="0">
              <a:spcBef>
                <a:spcPts val="0"/>
              </a:spcBef>
              <a:buNone/>
              <a:defRPr lang="fi-FI" sz="2100" b="0">
                <a:solidFill>
                  <a:schemeClr val="accent2"/>
                </a:solidFill>
              </a:defRPr>
            </a:lvl1pPr>
            <a:lvl2pPr marL="457200" indent="0" latinLnBrk="0">
              <a:buNone/>
              <a:defRPr lang="fi-FI" sz="2000" b="1"/>
            </a:lvl2pPr>
            <a:lvl3pPr marL="914400" indent="0" latinLnBrk="0">
              <a:buNone/>
              <a:defRPr lang="fi-FI" sz="1800" b="1"/>
            </a:lvl3pPr>
            <a:lvl4pPr marL="1371600" indent="0" latinLnBrk="0">
              <a:buNone/>
              <a:defRPr lang="fi-FI" sz="1600" b="1"/>
            </a:lvl4pPr>
            <a:lvl5pPr marL="1828800" indent="0" latinLnBrk="0">
              <a:buNone/>
              <a:defRPr lang="fi-FI" sz="1600" b="1"/>
            </a:lvl5pPr>
            <a:lvl6pPr marL="2286000" indent="0" latinLnBrk="0">
              <a:buNone/>
              <a:defRPr lang="fi-FI" sz="1600" b="1"/>
            </a:lvl6pPr>
            <a:lvl7pPr marL="2743200" indent="0" latinLnBrk="0">
              <a:buNone/>
              <a:defRPr lang="fi-FI" sz="1600" b="1"/>
            </a:lvl7pPr>
            <a:lvl8pPr marL="3200400" indent="0" latinLnBrk="0">
              <a:buNone/>
              <a:defRPr lang="fi-FI" sz="1600" b="1"/>
            </a:lvl8pPr>
            <a:lvl9pPr marL="3657600" indent="0" latinLnBrk="0">
              <a:buNone/>
              <a:defRPr lang="fi-FI"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C9DD-75F5-4611-BA0B-CFB1A226639C}" type="datetime1">
              <a:t>21.4.2016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1F9-2D3D-4243-878F-D000C3F2A1C4}" type="datetime1">
              <a:t>21.4.2016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CBE8-1824-4658-A8BB-BECFAEB7E35A}" type="datetime1">
              <a:t>21.4.2016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isältö ja kuvateksti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 latinLnBrk="0">
              <a:defRPr lang="fi-FI" sz="2600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 latinLnBrk="0">
              <a:defRPr lang="fi-FI" sz="2400"/>
            </a:lvl1pPr>
            <a:lvl2pPr latinLnBrk="0">
              <a:defRPr lang="fi-FI" sz="2000"/>
            </a:lvl2pPr>
            <a:lvl3pPr latinLnBrk="0">
              <a:defRPr lang="fi-FI" sz="1800"/>
            </a:lvl3pPr>
            <a:lvl4pPr latinLnBrk="0">
              <a:defRPr lang="fi-FI" sz="1600"/>
            </a:lvl4pPr>
            <a:lvl5pPr latinLnBrk="0">
              <a:defRPr lang="fi-FI" sz="1400"/>
            </a:lvl5pPr>
            <a:lvl6pPr latinLnBrk="0">
              <a:defRPr lang="fi-FI" sz="1400"/>
            </a:lvl6pPr>
            <a:lvl7pPr latinLnBrk="0">
              <a:defRPr lang="fi-FI" sz="1400"/>
            </a:lvl7pPr>
            <a:lvl8pPr latinLnBrk="0">
              <a:defRPr lang="fi-FI" sz="1400"/>
            </a:lvl8pPr>
            <a:lvl9pPr latinLnBrk="0">
              <a:defRPr lang="fi-FI" sz="14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 latinLnBrk="0">
              <a:spcBef>
                <a:spcPts val="1000"/>
              </a:spcBef>
              <a:buNone/>
              <a:defRPr lang="fi-FI" sz="1400"/>
            </a:lvl1pPr>
            <a:lvl2pPr marL="457200" indent="0" latinLnBrk="0">
              <a:buNone/>
              <a:defRPr lang="fi-FI" sz="1400"/>
            </a:lvl2pPr>
            <a:lvl3pPr marL="914400" indent="0" latinLnBrk="0">
              <a:buNone/>
              <a:defRPr lang="fi-FI" sz="1200"/>
            </a:lvl3pPr>
            <a:lvl4pPr marL="1371600" indent="0" latinLnBrk="0">
              <a:buNone/>
              <a:defRPr lang="fi-FI" sz="1000"/>
            </a:lvl4pPr>
            <a:lvl5pPr marL="1828800" indent="0" latinLnBrk="0">
              <a:buNone/>
              <a:defRPr lang="fi-FI" sz="1000"/>
            </a:lvl5pPr>
            <a:lvl6pPr marL="2286000" indent="0" latinLnBrk="0">
              <a:buNone/>
              <a:defRPr lang="fi-FI" sz="1000"/>
            </a:lvl6pPr>
            <a:lvl7pPr marL="2743200" indent="0" latinLnBrk="0">
              <a:buNone/>
              <a:defRPr lang="fi-FI" sz="1000"/>
            </a:lvl7pPr>
            <a:lvl8pPr marL="3200400" indent="0" latinLnBrk="0">
              <a:buNone/>
              <a:defRPr lang="fi-FI" sz="1000"/>
            </a:lvl8pPr>
            <a:lvl9pPr marL="3657600" indent="0" latinLnBrk="0">
              <a:buNone/>
              <a:defRPr lang="fi-FI"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D17-C377-4DE5-9FCA-CC7471605C58}" type="datetime1">
              <a:t>21.4.2016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 latinLnBrk="0">
              <a:defRPr lang="fi-FI" sz="2600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 latinLnBrk="0">
              <a:spcBef>
                <a:spcPts val="1000"/>
              </a:spcBef>
              <a:buNone/>
              <a:defRPr lang="fi-FI" sz="1400"/>
            </a:lvl1pPr>
            <a:lvl2pPr marL="457200" indent="0" latinLnBrk="0">
              <a:buNone/>
              <a:defRPr lang="fi-FI" sz="1400"/>
            </a:lvl2pPr>
            <a:lvl3pPr marL="914400" indent="0" latinLnBrk="0">
              <a:buNone/>
              <a:defRPr lang="fi-FI" sz="1200"/>
            </a:lvl3pPr>
            <a:lvl4pPr marL="1371600" indent="0" latinLnBrk="0">
              <a:buNone/>
              <a:defRPr lang="fi-FI" sz="1000"/>
            </a:lvl4pPr>
            <a:lvl5pPr marL="1828800" indent="0" latinLnBrk="0">
              <a:buNone/>
              <a:defRPr lang="fi-FI" sz="1000"/>
            </a:lvl5pPr>
            <a:lvl6pPr marL="2286000" indent="0" latinLnBrk="0">
              <a:buNone/>
              <a:defRPr lang="fi-FI" sz="1000"/>
            </a:lvl6pPr>
            <a:lvl7pPr marL="2743200" indent="0" latinLnBrk="0">
              <a:buNone/>
              <a:defRPr lang="fi-FI" sz="1000"/>
            </a:lvl7pPr>
            <a:lvl8pPr marL="3200400" indent="0" latinLnBrk="0">
              <a:buNone/>
              <a:defRPr lang="fi-FI" sz="1000"/>
            </a:lvl8pPr>
            <a:lvl9pPr marL="3657600" indent="0" latinLnBrk="0">
              <a:buNone/>
              <a:defRPr lang="fi-FI"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9F02-BE96-4BAE-86A5-1FA60D24CAE2}" type="datetime1">
              <a:t>21.4.2016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t>‹#›</a:t>
            </a:fld>
            <a:endParaRPr lang="fi-FI"/>
          </a:p>
        </p:txBody>
      </p:sp>
      <p:sp>
        <p:nvSpPr>
          <p:cNvPr id="8" name="Pyöristetty suorakulmio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 latinLnBrk="0">
              <a:buNone/>
              <a:defRPr lang="fi-FI" sz="2400"/>
            </a:lvl1pPr>
            <a:lvl2pPr marL="457200" indent="0" latinLnBrk="0">
              <a:buNone/>
              <a:defRPr lang="fi-FI" sz="2800"/>
            </a:lvl2pPr>
            <a:lvl3pPr marL="914400" indent="0" latinLnBrk="0">
              <a:buNone/>
              <a:defRPr lang="fi-FI" sz="2400"/>
            </a:lvl3pPr>
            <a:lvl4pPr marL="1371600" indent="0" latinLnBrk="0">
              <a:buNone/>
              <a:defRPr lang="fi-FI" sz="2000"/>
            </a:lvl4pPr>
            <a:lvl5pPr marL="1828800" indent="0" latinLnBrk="0">
              <a:buNone/>
              <a:defRPr lang="fi-FI" sz="2000"/>
            </a:lvl5pPr>
            <a:lvl6pPr marL="2286000" indent="0" latinLnBrk="0">
              <a:buNone/>
              <a:defRPr lang="fi-FI" sz="2000"/>
            </a:lvl6pPr>
            <a:lvl7pPr marL="2743200" indent="0" latinLnBrk="0">
              <a:buNone/>
              <a:defRPr lang="fi-FI" sz="2000"/>
            </a:lvl7pPr>
            <a:lvl8pPr marL="3200400" indent="0" latinLnBrk="0">
              <a:buNone/>
              <a:defRPr lang="fi-FI" sz="2000"/>
            </a:lvl8pPr>
            <a:lvl9pPr marL="3657600" indent="0" latinLnBrk="0">
              <a:buNone/>
              <a:defRPr lang="fi-FI" sz="2000"/>
            </a:lvl9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fi-FI" sz="900">
                <a:solidFill>
                  <a:schemeClr val="bg1"/>
                </a:solidFill>
              </a:defRPr>
            </a:lvl1pPr>
          </a:lstStyle>
          <a:p>
            <a:fld id="{9D3B9702-7FBF-4720-8670-571C5E7EEDDE}" type="datetime1">
              <a:t>21.4.2016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fi-FI" sz="900"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fi-FI" sz="1050" b="1">
                <a:solidFill>
                  <a:schemeClr val="accent2"/>
                </a:solidFill>
              </a:defRPr>
            </a:lvl1pPr>
          </a:lstStyle>
          <a:p>
            <a:fld id="{8FDBFFB2-86D9-4B8F-A59A-553A60B94BBE}" type="slidenum"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250">
        <p14:reveal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i-FI"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lang="fi-FI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lang="fi-FI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lang="fi-FI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lang="fi-FI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lang="fi-FI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lang="fi-FI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lang="fi-FI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lang="fi-FI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>
                <a:latin typeface="Comic Sans MS" panose="030F0702030302020204" pitchFamily="66" charset="0"/>
              </a:rPr>
              <a:t>Yhdessä on kivaa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>
                <a:latin typeface="Comic Sans MS" panose="030F0702030302020204" pitchFamily="66" charset="0"/>
              </a:rPr>
              <a:t>Tunnetaitojen harjoittelua ryhmässä</a:t>
            </a:r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Comic Sans MS" panose="030F0702030302020204" pitchFamily="66" charset="0"/>
              </a:rPr>
              <a:t>Ryhmätehtävä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>
                <a:latin typeface="Comic Sans MS" panose="030F0702030302020204" pitchFamily="66" charset="0"/>
              </a:rPr>
              <a:t>Ryhmätehtävä:</a:t>
            </a:r>
          </a:p>
          <a:p>
            <a:pPr marL="45720" indent="0">
              <a:buNone/>
            </a:pPr>
            <a:r>
              <a:rPr lang="fi-FI" sz="3600" dirty="0">
                <a:latin typeface="Comic Sans MS" panose="030F0702030302020204" pitchFamily="66" charset="0"/>
              </a:rPr>
              <a:t>Tehkää aaltoja viiden kierroksen ajan. Kortin saanut aloittaa ja hänestä oikealla puolella istuva jatkaa aaltoa eteenpäin.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i-FI" sz="2000" dirty="0">
                <a:latin typeface="Comic Sans MS" panose="030F0702030302020204" pitchFamily="66" charset="0"/>
              </a:rPr>
              <a:t>Viimeisetkin unihiekat karisevat</a:t>
            </a:r>
          </a:p>
        </p:txBody>
      </p:sp>
    </p:spTree>
    <p:extLst>
      <p:ext uri="{BB962C8B-B14F-4D97-AF65-F5344CB8AC3E}">
        <p14:creationId xmlns:p14="http://schemas.microsoft.com/office/powerpoint/2010/main" val="2673004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reveal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Comic Sans MS" panose="030F0702030302020204" pitchFamily="66" charset="0"/>
              </a:rPr>
              <a:t>Toiminta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>
                <a:latin typeface="Comic Sans MS" panose="030F0702030302020204" pitchFamily="66" charset="0"/>
              </a:rPr>
              <a:t>Oppilaat istuvat piirissä joko lattialla tai tuoleilla</a:t>
            </a:r>
          </a:p>
          <a:p>
            <a:r>
              <a:rPr lang="fi-FI" sz="2400" dirty="0">
                <a:latin typeface="Comic Sans MS" panose="030F0702030302020204" pitchFamily="66" charset="0"/>
              </a:rPr>
              <a:t>Tärkeää on, että he näkevät hyvin toisensa </a:t>
            </a:r>
          </a:p>
          <a:p>
            <a:r>
              <a:rPr lang="fi-FI" sz="2400" dirty="0">
                <a:latin typeface="Comic Sans MS" panose="030F0702030302020204" pitchFamily="66" charset="0"/>
              </a:rPr>
              <a:t>Opettaja kierrättää korttipussia vuorotellen jokaiselle oppilaalle </a:t>
            </a:r>
          </a:p>
          <a:p>
            <a:r>
              <a:rPr lang="fi-FI" sz="2400" dirty="0">
                <a:latin typeface="Comic Sans MS" panose="030F0702030302020204" pitchFamily="66" charset="0"/>
              </a:rPr>
              <a:t>Oppilas lukee saamansa kortin, mutta jos hän ei ole lukutaitoinen, opettaja lukee sen </a:t>
            </a:r>
          </a:p>
          <a:p>
            <a:r>
              <a:rPr lang="fi-FI" sz="2400" dirty="0">
                <a:latin typeface="Comic Sans MS" panose="030F0702030302020204" pitchFamily="66" charset="0"/>
              </a:rPr>
              <a:t>Sitten seurataan kortin ohjeita</a:t>
            </a:r>
          </a:p>
        </p:txBody>
      </p:sp>
    </p:spTree>
    <p:extLst>
      <p:ext uri="{BB962C8B-B14F-4D97-AF65-F5344CB8AC3E}">
        <p14:creationId xmlns:p14="http://schemas.microsoft.com/office/powerpoint/2010/main" val="2839289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reveal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Comic Sans MS" panose="030F0702030302020204" pitchFamily="66" charset="0"/>
              </a:rPr>
              <a:t>Tehtävän lopetus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600" dirty="0">
                <a:latin typeface="Comic Sans MS" panose="030F0702030302020204" pitchFamily="66" charset="0"/>
              </a:rPr>
              <a:t>Kun tehtävä on tehty, kortti laitetaan pois. </a:t>
            </a:r>
          </a:p>
          <a:p>
            <a:r>
              <a:rPr lang="fi-FI" sz="3600" dirty="0">
                <a:latin typeface="Comic Sans MS" panose="030F0702030302020204" pitchFamily="66" charset="0"/>
              </a:rPr>
              <a:t>Peli päättyy, kun kaikki kortit on käyty läpi tai muuten ennalta määritelty aika on päättynyt. </a:t>
            </a:r>
          </a:p>
          <a:p>
            <a:pPr marL="45720" indent="0">
              <a:buNone/>
            </a:pPr>
            <a:br>
              <a:rPr lang="fi-FI" sz="3600" dirty="0">
                <a:latin typeface="Comic Sans MS" panose="030F0702030302020204" pitchFamily="66" charset="0"/>
              </a:rPr>
            </a:br>
            <a:endParaRPr lang="fi-FI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054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reveal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>
                <a:latin typeface="Comic Sans MS" panose="030F0702030302020204" pitchFamily="66" charset="0"/>
              </a:rPr>
              <a:t>Kiitos materiaalista </a:t>
            </a:r>
            <a:r>
              <a:rPr lang="fi-FI" sz="2800" dirty="0" err="1">
                <a:latin typeface="Comic Sans MS" panose="030F0702030302020204" pitchFamily="66" charset="0"/>
              </a:rPr>
              <a:t>Valteri</a:t>
            </a:r>
            <a:r>
              <a:rPr lang="fi-FI" sz="2800" dirty="0">
                <a:latin typeface="Comic Sans MS" panose="030F0702030302020204" pitchFamily="66" charset="0"/>
              </a:rPr>
              <a:t>-puodille!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i-FI" sz="2000" dirty="0">
                <a:latin typeface="Comic Sans MS" panose="030F0702030302020204" pitchFamily="66" charset="0"/>
              </a:rPr>
              <a:t>www.valteri.fi/puoti</a:t>
            </a:r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00" r="6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6838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>
                <a:latin typeface="Comic Sans MS" panose="030F0702030302020204" pitchFamily="66" charset="0"/>
              </a:rPr>
              <a:t>Valteri</a:t>
            </a:r>
            <a:r>
              <a:rPr lang="fi-FI" dirty="0">
                <a:latin typeface="Comic Sans MS" panose="030F0702030302020204" pitchFamily="66" charset="0"/>
              </a:rPr>
              <a:t>-puodin kortit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>
                <a:latin typeface="Comic Sans MS" panose="030F0702030302020204" pitchFamily="66" charset="0"/>
              </a:rPr>
              <a:t>Yhdessä on kivaa</a:t>
            </a:r>
          </a:p>
        </p:txBody>
      </p:sp>
      <p:pic>
        <p:nvPicPr>
          <p:cNvPr id="2050" name="Picture 2" descr="https://www.valteri.fi/puoti/static/media/images/e2/original/e21d7388694525eab2be72c8d1fe053a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7" b="1551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536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32798" y="314226"/>
            <a:ext cx="9372600" cy="1200416"/>
          </a:xfrm>
        </p:spPr>
        <p:txBody>
          <a:bodyPr>
            <a:normAutofit/>
          </a:bodyPr>
          <a:lstStyle/>
          <a:p>
            <a:r>
              <a:rPr lang="fi-FI" dirty="0">
                <a:latin typeface="Comic Sans MS" panose="030F0702030302020204" pitchFamily="66" charset="0"/>
              </a:rPr>
              <a:t>Päivän aloitus yhdessä </a:t>
            </a:r>
            <a:r>
              <a:rPr lang="fi-FI" dirty="0" err="1">
                <a:latin typeface="Comic Sans MS" panose="030F0702030302020204" pitchFamily="66" charset="0"/>
              </a:rPr>
              <a:t>Valteri</a:t>
            </a:r>
            <a:r>
              <a:rPr lang="fi-FI" dirty="0">
                <a:latin typeface="Comic Sans MS" panose="030F0702030302020204" pitchFamily="66" charset="0"/>
              </a:rPr>
              <a:t>- puodin YKI Yhdessä on kivaa -korttien avulla.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>
                <a:latin typeface="Comic Sans MS" panose="030F0702030302020204" pitchFamily="66" charset="0"/>
              </a:rPr>
              <a:t>Korttipinkka sisältää 35 yksilötehtävää ja 15 ryhmätehtävää</a:t>
            </a:r>
          </a:p>
          <a:p>
            <a:r>
              <a:rPr lang="fi-FI" sz="2400" dirty="0">
                <a:latin typeface="Comic Sans MS" panose="030F0702030302020204" pitchFamily="66" charset="0"/>
              </a:rPr>
              <a:t>Peli on yhteistoiminnallinen, ei kilpailuhenkinen </a:t>
            </a:r>
          </a:p>
          <a:p>
            <a:r>
              <a:rPr lang="fi-FI" sz="2400" dirty="0">
                <a:latin typeface="Comic Sans MS" panose="030F0702030302020204" pitchFamily="66" charset="0"/>
              </a:rPr>
              <a:t>Tarkoituksena on myönteisten kokemusten saavuttaminen</a:t>
            </a:r>
          </a:p>
          <a:p>
            <a:r>
              <a:rPr lang="fi-FI" sz="2400" dirty="0">
                <a:latin typeface="Comic Sans MS" panose="030F0702030302020204" pitchFamily="66" charset="0"/>
              </a:rPr>
              <a:t>Peli sopii kaikille, mutta erityisesti niille oppilaille, joilla on vaikeuksia itsehillinnässä tai sosiaalisissa taidoissa</a:t>
            </a:r>
          </a:p>
        </p:txBody>
      </p:sp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Comic Sans MS" panose="030F0702030302020204" pitchFamily="66" charset="0"/>
              </a:rPr>
              <a:t>Hyvän ilmapiirin luoja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>
                <a:latin typeface="Comic Sans MS" panose="030F0702030302020204" pitchFamily="66" charset="0"/>
              </a:rPr>
              <a:t>Pelin avulla luodaan yhdessä toimimisen ilmapiiri koulupäivälle</a:t>
            </a:r>
          </a:p>
          <a:p>
            <a:r>
              <a:rPr lang="fi-FI" sz="2400" dirty="0">
                <a:latin typeface="Comic Sans MS" panose="030F0702030302020204" pitchFamily="66" charset="0"/>
              </a:rPr>
              <a:t>Jos kyseessä on yleisopetuksen ryhmä, n. 20 oppilasta, jaetaan ryhmä ja kortit kahteen osaan, molemmille ryhmille 25 korttia</a:t>
            </a:r>
          </a:p>
          <a:p>
            <a:r>
              <a:rPr lang="fi-FI" sz="2400" dirty="0">
                <a:latin typeface="Comic Sans MS" panose="030F0702030302020204" pitchFamily="66" charset="0"/>
              </a:rPr>
              <a:t>Pelin kesto riippuu ryhmän koosta ja siitä, kuinka kauan oppilaat jaksavat pelata.</a:t>
            </a:r>
          </a:p>
          <a:p>
            <a:pPr marL="45720" indent="0">
              <a:buNone/>
            </a:pP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871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800" dirty="0">
                <a:latin typeface="Comic Sans MS" panose="030F0702030302020204" pitchFamily="66" charset="0"/>
              </a:rPr>
              <a:t>Esimerkkejä korttien tehtävistä</a:t>
            </a:r>
          </a:p>
        </p:txBody>
      </p:sp>
    </p:spTree>
    <p:extLst>
      <p:ext uri="{BB962C8B-B14F-4D97-AF65-F5344CB8AC3E}">
        <p14:creationId xmlns:p14="http://schemas.microsoft.com/office/powerpoint/2010/main" val="1197770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Comic Sans MS" panose="030F0702030302020204" pitchFamily="66" charset="0"/>
              </a:rPr>
              <a:t>Yksilötehtävä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>
                <a:latin typeface="Comic Sans MS" panose="030F0702030302020204" pitchFamily="66" charset="0"/>
              </a:rPr>
              <a:t>Yksilötehtävä:</a:t>
            </a:r>
          </a:p>
          <a:p>
            <a:pPr marL="45720" indent="0">
              <a:buNone/>
            </a:pPr>
            <a:r>
              <a:rPr lang="fi-FI" sz="3600" dirty="0">
                <a:latin typeface="Comic Sans MS" panose="030F0702030302020204" pitchFamily="66" charset="0"/>
              </a:rPr>
              <a:t>Tervehdi sanallisesti (Moi, Hei, Terve, </a:t>
            </a:r>
            <a:r>
              <a:rPr lang="fi-FI" sz="3600" dirty="0" err="1">
                <a:latin typeface="Comic Sans MS" panose="030F0702030302020204" pitchFamily="66" charset="0"/>
              </a:rPr>
              <a:t>Moikka</a:t>
            </a:r>
            <a:r>
              <a:rPr lang="fi-FI" sz="3600" dirty="0">
                <a:latin typeface="Comic Sans MS" panose="030F0702030302020204" pitchFamily="66" charset="0"/>
              </a:rPr>
              <a:t>) kaikkia pelikavereita, joilla on yllään jotakin punaista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i-FI" sz="1800" dirty="0">
                <a:latin typeface="Comic Sans MS" panose="030F0702030302020204" pitchFamily="66" charset="0"/>
              </a:rPr>
              <a:t>Oppilas toimii kortin ohjeiden mukaisesti</a:t>
            </a:r>
          </a:p>
        </p:txBody>
      </p:sp>
    </p:spTree>
    <p:extLst>
      <p:ext uri="{BB962C8B-B14F-4D97-AF65-F5344CB8AC3E}">
        <p14:creationId xmlns:p14="http://schemas.microsoft.com/office/powerpoint/2010/main" val="1486908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Comic Sans MS" panose="030F0702030302020204" pitchFamily="66" charset="0"/>
              </a:rPr>
              <a:t>Yksilötehtävä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>
                <a:latin typeface="Comic Sans MS" panose="030F0702030302020204" pitchFamily="66" charset="0"/>
              </a:rPr>
              <a:t>Yksilötehtävä:</a:t>
            </a:r>
          </a:p>
          <a:p>
            <a:pPr marL="45720" indent="0">
              <a:buNone/>
            </a:pPr>
            <a:r>
              <a:rPr lang="fi-FI" sz="4000" dirty="0">
                <a:latin typeface="Comic Sans MS" panose="030F0702030302020204" pitchFamily="66" charset="0"/>
              </a:rPr>
              <a:t>Kierrä peliporukan ympäri takaperin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i-FI" sz="2000" dirty="0">
                <a:latin typeface="Comic Sans MS" panose="030F0702030302020204" pitchFamily="66" charset="0"/>
              </a:rPr>
              <a:t>Toiminnallista puuhaa</a:t>
            </a:r>
          </a:p>
        </p:txBody>
      </p:sp>
    </p:spTree>
    <p:extLst>
      <p:ext uri="{BB962C8B-B14F-4D97-AF65-F5344CB8AC3E}">
        <p14:creationId xmlns:p14="http://schemas.microsoft.com/office/powerpoint/2010/main" val="3624194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Comic Sans MS" panose="030F0702030302020204" pitchFamily="66" charset="0"/>
              </a:rPr>
              <a:t>Ryhmätehtävä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>
                <a:latin typeface="Comic Sans MS" panose="030F0702030302020204" pitchFamily="66" charset="0"/>
              </a:rPr>
              <a:t>Ryhmätehtävä:</a:t>
            </a:r>
          </a:p>
          <a:p>
            <a:pPr marL="45720" indent="0">
              <a:buNone/>
            </a:pPr>
            <a:r>
              <a:rPr lang="fi-FI" sz="4000" dirty="0">
                <a:latin typeface="Comic Sans MS" panose="030F0702030302020204" pitchFamily="66" charset="0"/>
              </a:rPr>
              <a:t>Laita vasen kätesi vasemmalla puolella istuvan pelikaverisi olkapäälle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i-FI" sz="2000" dirty="0">
                <a:latin typeface="Comic Sans MS" panose="030F0702030302020204" pitchFamily="66" charset="0"/>
              </a:rPr>
              <a:t>Pientä kosketuskontaktia</a:t>
            </a:r>
          </a:p>
        </p:txBody>
      </p:sp>
    </p:spTree>
    <p:extLst>
      <p:ext uri="{BB962C8B-B14F-4D97-AF65-F5344CB8AC3E}">
        <p14:creationId xmlns:p14="http://schemas.microsoft.com/office/powerpoint/2010/main" val="1606339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Comic Sans MS" panose="030F0702030302020204" pitchFamily="66" charset="0"/>
              </a:rPr>
              <a:t>Ryhmätehtävä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>
                <a:latin typeface="Comic Sans MS" panose="030F0702030302020204" pitchFamily="66" charset="0"/>
              </a:rPr>
              <a:t>Ryhmätehtävä</a:t>
            </a:r>
          </a:p>
          <a:p>
            <a:pPr marL="45720" indent="0">
              <a:buNone/>
            </a:pPr>
            <a:r>
              <a:rPr lang="fi-FI" sz="4000" dirty="0">
                <a:latin typeface="Comic Sans MS" panose="030F0702030302020204" pitchFamily="66" charset="0"/>
              </a:rPr>
              <a:t>Laittakaa varpaat vastakkain vieruskavereiden kanssa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i-FI" sz="2000" dirty="0">
                <a:latin typeface="Comic Sans MS" panose="030F0702030302020204" pitchFamily="66" charset="0"/>
              </a:rPr>
              <a:t>Kenen varpaita kutittaa?</a:t>
            </a:r>
          </a:p>
        </p:txBody>
      </p:sp>
    </p:spTree>
    <p:extLst>
      <p:ext uri="{BB962C8B-B14F-4D97-AF65-F5344CB8AC3E}">
        <p14:creationId xmlns:p14="http://schemas.microsoft.com/office/powerpoint/2010/main" val="2811349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hildren Happy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7909083B-3485-49E7-BBE7-EFD488C62F99}" vid="{B57F6697-5DA8-422E-86BF-20B69A74A1E0}"/>
    </a:ext>
  </a:extLst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8318A7F-E0ED-4A1C-887D-D24500C8C7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Lapset leikkivät -esitys (piirretty kuva, laajakuva)</Template>
  <TotalTime>0</TotalTime>
  <Words>267</Words>
  <Application>Microsoft Office PowerPoint</Application>
  <PresentationFormat>Laajakuva</PresentationFormat>
  <Paragraphs>49</Paragraphs>
  <Slides>13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8" baseType="lpstr">
      <vt:lpstr>Arial</vt:lpstr>
      <vt:lpstr>Comic Sans MS</vt:lpstr>
      <vt:lpstr>Euphemia</vt:lpstr>
      <vt:lpstr>Wingdings</vt:lpstr>
      <vt:lpstr>Children Happy 16x9</vt:lpstr>
      <vt:lpstr>Yhdessä on kivaa</vt:lpstr>
      <vt:lpstr>Valteri-puodin kortit</vt:lpstr>
      <vt:lpstr>Päivän aloitus yhdessä Valteri- puodin YKI Yhdessä on kivaa -korttien avulla. </vt:lpstr>
      <vt:lpstr>Hyvän ilmapiirin luoja</vt:lpstr>
      <vt:lpstr>Esimerkkejä korttien tehtävistä</vt:lpstr>
      <vt:lpstr>Yksilötehtävä</vt:lpstr>
      <vt:lpstr>Yksilötehtävä</vt:lpstr>
      <vt:lpstr>Ryhmätehtävä</vt:lpstr>
      <vt:lpstr>Ryhmätehtävä</vt:lpstr>
      <vt:lpstr>Ryhmätehtävä</vt:lpstr>
      <vt:lpstr>Toiminta</vt:lpstr>
      <vt:lpstr>Tehtävän lopetus</vt:lpstr>
      <vt:lpstr>Kiitos materiaalista Valteri-puodille!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2016-04-21T18:26:16Z</dcterms:created>
  <dcterms:modified xsi:type="dcterms:W3CDTF">2016-04-21T19:19:14Z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TC034618839991</vt:lpwstr>
  </property>
</Properties>
</file>