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3c7d0e3d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3c7d0e3d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6ac72c4ba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6ac72c4ba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65ded23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65ded23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6ac72c4b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6ac72c4b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6ac72c4b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6ac72c4b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3c7d0e3d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3c7d0e3d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65ded231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65ded231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3c7d0e3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3c7d0e3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687e6be9b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687e6be9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3c7d0e3d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3c7d0e3d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687e6be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687e6be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3c7d0e3d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3c7d0e3d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3c7d0e3d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3c7d0e3d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3c7d0e3d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3c7d0e3d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82a02f0e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82a02f0e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43c7d0e3d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43c7d0e3d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3c7d0e3d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3c7d0e3d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7.jp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yle.fi/uutiset/3-6573086" TargetMode="External"/><Relationship Id="rId4" Type="http://schemas.openxmlformats.org/officeDocument/2006/relationships/hyperlink" Target="https://fi.fsc.org/fi-fi/pa-svenska" TargetMode="External"/><Relationship Id="rId11" Type="http://schemas.openxmlformats.org/officeDocument/2006/relationships/hyperlink" Target="https://www.stat.fi/tup/suoluk/suoluk_alue_en.html" TargetMode="External"/><Relationship Id="rId10" Type="http://schemas.openxmlformats.org/officeDocument/2006/relationships/hyperlink" Target="https://www.nordgen.org/skand/" TargetMode="External"/><Relationship Id="rId12" Type="http://schemas.openxmlformats.org/officeDocument/2006/relationships/hyperlink" Target="https://www.researchgate.net/profile/Heli_Fitzgerald/publication/299535811/figure/fig1/AS:345967414005760@1459496467264/Map-of-nature-conservation-areas-in-Finland-Source-Author.png" TargetMode="External"/><Relationship Id="rId9" Type="http://schemas.openxmlformats.org/officeDocument/2006/relationships/hyperlink" Target="https://www.nordgen.org/skand/nordgen-deponerar-egna-fron-globala-frovalvet-pa-svalbard/" TargetMode="External"/><Relationship Id="rId5" Type="http://schemas.openxmlformats.org/officeDocument/2006/relationships/hyperlink" Target="https://pefc.fi/svenska/" TargetMode="External"/><Relationship Id="rId6" Type="http://schemas.openxmlformats.org/officeDocument/2006/relationships/hyperlink" Target="http://www.ymparisto.fi/download/noname/%7BDF85F600-55E5-429E-B14B-DAD54330D34E%7D/128414" TargetMode="External"/><Relationship Id="rId7" Type="http://schemas.openxmlformats.org/officeDocument/2006/relationships/hyperlink" Target="http://www.ymparisto.fi/fi-FI/Kartat_ja_tilastot/Ympariston_tilan_indikaattorit/Vihrea_talous/Luomutuotanto_kaantyi_kasvuun(28657)" TargetMode="External"/><Relationship Id="rId8" Type="http://schemas.openxmlformats.org/officeDocument/2006/relationships/hyperlink" Target="http://www.seedquest.com/index.ph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picmeeting2017.femac.org/wp-content/uploads/2017/04/nordgen2-1.jpg" TargetMode="External"/><Relationship Id="rId4" Type="http://schemas.openxmlformats.org/officeDocument/2006/relationships/hyperlink" Target="http://www.nationalparks.fi/hikinginfinland/rightsandregulations" TargetMode="External"/><Relationship Id="rId11" Type="http://schemas.openxmlformats.org/officeDocument/2006/relationships/hyperlink" Target="https://fi.fsc.org/fi-fi/pa-svenska" TargetMode="External"/><Relationship Id="rId10" Type="http://schemas.openxmlformats.org/officeDocument/2006/relationships/hyperlink" Target="http://www.metsa.fi/web/sv/skogscertifiering" TargetMode="External"/><Relationship Id="rId12" Type="http://schemas.openxmlformats.org/officeDocument/2006/relationships/hyperlink" Target="http://www.ym.fi/sv-FI/Natur/Naturens_mangfald" TargetMode="External"/><Relationship Id="rId9" Type="http://schemas.openxmlformats.org/officeDocument/2006/relationships/hyperlink" Target="http://www.mavi.fi/sv/guider-och-anvisningar/odlare/Documents/Milj%C3%B6st%C3%B6dets%20specialst%C3%B6ds%20brochyr%202012/SV_YE%20esite%20Ekologisk%20produktion%20%202012.pdf" TargetMode="External"/><Relationship Id="rId5" Type="http://schemas.openxmlformats.org/officeDocument/2006/relationships/hyperlink" Target="https://www.bmel.de/EN/Forests-Fisheries/Fisheries/_Texte/Fangquoten-Ostsee-2019.html" TargetMode="External"/><Relationship Id="rId6" Type="http://schemas.openxmlformats.org/officeDocument/2006/relationships/hyperlink" Target="https://svenska.yle.fi/artikel/2016/01/15/farre-daggdjur-hotas-av-utrotning-1" TargetMode="External"/><Relationship Id="rId7" Type="http://schemas.openxmlformats.org/officeDocument/2006/relationships/hyperlink" Target="https://svenska.yle.fi/artikel/2016/01/15/mer-var-tredje-fagelart-klassas-som-hotad" TargetMode="External"/><Relationship Id="rId8" Type="http://schemas.openxmlformats.org/officeDocument/2006/relationships/hyperlink" Target="https://www.mtk.fi/maatalous/maatalous_suomessa/luomutuotanto/fi_FI/luomutil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www.ym.fi/sv-FI/Natur/Naturens_mangfald/Naturskyddsomraden/Nationalparker_och_naturreserv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hyperlink" Target="http://www.skolvision.se/DelGeologi/Jordarter/33-Dia-2004-04-Isalv.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venska.yle.fi/artikel/2018/08/23/forskare-fran-vasa-soker-losning-pa-globalt-problem-osterbottniska-sura"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maaseutu.fi/globalassets/esitteet-ja-oppaat/happamat_sulfaattimaat_b5_low.pdf" TargetMode="External"/><Relationship Id="rId4" Type="http://schemas.openxmlformats.org/officeDocument/2006/relationships/hyperlink" Target="https://svenska.yle.fi/artikel/2017/06/30/laget-med-sura-sulfatjordar-ar-varst-i-osterbotten" TargetMode="External"/><Relationship Id="rId5" Type="http://schemas.openxmlformats.org/officeDocument/2006/relationships/hyperlink" Target="https://svenska.yle.fi/artikel/2018/08/23/forskare-fran-vasa-soker-losning-pa-globalt-problem-osterbottniska-sura" TargetMode="External"/><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a:t>Czech Seminar, Land Use</a:t>
            </a:r>
            <a:endParaRPr/>
          </a:p>
          <a:p>
            <a:pPr indent="0" lvl="0" marL="0" rtl="0" algn="ctr">
              <a:spcBef>
                <a:spcPts val="0"/>
              </a:spcBef>
              <a:spcAft>
                <a:spcPts val="0"/>
              </a:spcAft>
              <a:buNone/>
            </a:pPr>
            <a:r>
              <a:rPr lang="sv"/>
              <a:t>Källhagens skola, Finland</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a:t>ITTC It’s Time to Care</a:t>
            </a:r>
            <a:endParaRPr/>
          </a:p>
        </p:txBody>
      </p:sp>
      <p:pic>
        <p:nvPicPr>
          <p:cNvPr id="56" name="Google Shape;56;p13"/>
          <p:cNvPicPr preferRelativeResize="0"/>
          <p:nvPr/>
        </p:nvPicPr>
        <p:blipFill>
          <a:blip r:embed="rId3">
            <a:alphaModFix/>
          </a:blip>
          <a:stretch>
            <a:fillRect/>
          </a:stretch>
        </p:blipFill>
        <p:spPr>
          <a:xfrm>
            <a:off x="7996937" y="0"/>
            <a:ext cx="1147063" cy="1080526"/>
          </a:xfrm>
          <a:prstGeom prst="rect">
            <a:avLst/>
          </a:prstGeom>
          <a:noFill/>
          <a:ln>
            <a:noFill/>
          </a:ln>
        </p:spPr>
      </p:pic>
      <p:pic>
        <p:nvPicPr>
          <p:cNvPr id="57" name="Google Shape;57;p13"/>
          <p:cNvPicPr preferRelativeResize="0"/>
          <p:nvPr/>
        </p:nvPicPr>
        <p:blipFill>
          <a:blip r:embed="rId4">
            <a:alphaModFix/>
          </a:blip>
          <a:stretch>
            <a:fillRect/>
          </a:stretch>
        </p:blipFill>
        <p:spPr>
          <a:xfrm>
            <a:off x="5560350" y="3813250"/>
            <a:ext cx="3583649" cy="1359651"/>
          </a:xfrm>
          <a:prstGeom prst="rect">
            <a:avLst/>
          </a:prstGeom>
          <a:noFill/>
          <a:ln>
            <a:noFill/>
          </a:ln>
        </p:spPr>
      </p:pic>
      <p:pic>
        <p:nvPicPr>
          <p:cNvPr id="58" name="Google Shape;58;p13"/>
          <p:cNvPicPr preferRelativeResize="0"/>
          <p:nvPr/>
        </p:nvPicPr>
        <p:blipFill>
          <a:blip r:embed="rId5">
            <a:alphaModFix/>
          </a:blip>
          <a:stretch>
            <a:fillRect/>
          </a:stretch>
        </p:blipFill>
        <p:spPr>
          <a:xfrm>
            <a:off x="4127775" y="3723525"/>
            <a:ext cx="1284930" cy="1419976"/>
          </a:xfrm>
          <a:prstGeom prst="rect">
            <a:avLst/>
          </a:prstGeom>
          <a:noFill/>
          <a:ln>
            <a:noFill/>
          </a:ln>
        </p:spPr>
      </p:pic>
      <p:pic>
        <p:nvPicPr>
          <p:cNvPr id="59" name="Google Shape;59;p13"/>
          <p:cNvPicPr preferRelativeResize="0"/>
          <p:nvPr/>
        </p:nvPicPr>
        <p:blipFill>
          <a:blip r:embed="rId6">
            <a:alphaModFix/>
          </a:blip>
          <a:stretch>
            <a:fillRect/>
          </a:stretch>
        </p:blipFill>
        <p:spPr>
          <a:xfrm>
            <a:off x="61450" y="0"/>
            <a:ext cx="1004365" cy="1109926"/>
          </a:xfrm>
          <a:prstGeom prst="rect">
            <a:avLst/>
          </a:prstGeom>
          <a:noFill/>
          <a:ln>
            <a:noFill/>
          </a:ln>
        </p:spPr>
      </p:pic>
      <p:pic>
        <p:nvPicPr>
          <p:cNvPr id="60" name="Google Shape;60;p13"/>
          <p:cNvPicPr preferRelativeResize="0"/>
          <p:nvPr/>
        </p:nvPicPr>
        <p:blipFill>
          <a:blip r:embed="rId7">
            <a:alphaModFix/>
          </a:blip>
          <a:stretch>
            <a:fillRect/>
          </a:stretch>
        </p:blipFill>
        <p:spPr>
          <a:xfrm>
            <a:off x="0" y="3752925"/>
            <a:ext cx="3704303" cy="1419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2400"/>
              <a:t>8. Does your country keep the forests sustainably?</a:t>
            </a:r>
            <a:r>
              <a:rPr lang="sv"/>
              <a:t> </a:t>
            </a:r>
            <a:endParaRPr/>
          </a:p>
        </p:txBody>
      </p:sp>
      <p:sp>
        <p:nvSpPr>
          <p:cNvPr id="124" name="Google Shape;124;p22"/>
          <p:cNvSpPr txBox="1"/>
          <p:nvPr>
            <p:ph idx="1" type="body"/>
          </p:nvPr>
        </p:nvSpPr>
        <p:spPr>
          <a:xfrm>
            <a:off x="311700" y="1152475"/>
            <a:ext cx="6044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600"/>
              <a:t>Yes, if you cut down forest in Finland, you have to plant new trees (Metsälaki, </a:t>
            </a:r>
            <a:r>
              <a:rPr i="1" lang="sv" sz="1600"/>
              <a:t>Forest law</a:t>
            </a:r>
            <a:r>
              <a:rPr lang="sv" sz="1600"/>
              <a:t>). However there are places where you can’t cut trees at all. This system secures the sustainability of the forests. 85% of the forests in Finland are certified. That means that they are used sustainably.</a:t>
            </a:r>
            <a:endParaRPr sz="1600"/>
          </a:p>
          <a:p>
            <a:pPr indent="0" lvl="0" marL="0" rtl="0" algn="l">
              <a:spcBef>
                <a:spcPts val="1600"/>
              </a:spcBef>
              <a:spcAft>
                <a:spcPts val="0"/>
              </a:spcAft>
              <a:buNone/>
            </a:pPr>
            <a:r>
              <a:rPr lang="sv" sz="1600"/>
              <a:t>The chop of forest is supervised by the organisations PEFC and FSC. They ensure the sustainability of the forests and the wood that comes from these forests are labeled with a stamp so that the consumer can be sure that the forest has not been damaged while they chopped the trees. </a:t>
            </a:r>
            <a:endParaRPr sz="1600"/>
          </a:p>
          <a:p>
            <a:pPr indent="0" lvl="0" marL="0" rtl="0" algn="l">
              <a:spcBef>
                <a:spcPts val="1600"/>
              </a:spcBef>
              <a:spcAft>
                <a:spcPts val="1600"/>
              </a:spcAft>
              <a:buNone/>
            </a:pPr>
            <a:r>
              <a:t/>
            </a:r>
            <a:endParaRPr sz="800"/>
          </a:p>
        </p:txBody>
      </p:sp>
      <p:pic>
        <p:nvPicPr>
          <p:cNvPr descr="Bildresultat för pefc stämpel" id="125" name="Google Shape;125;p22"/>
          <p:cNvPicPr preferRelativeResize="0"/>
          <p:nvPr/>
        </p:nvPicPr>
        <p:blipFill>
          <a:blip r:embed="rId3">
            <a:alphaModFix/>
          </a:blip>
          <a:stretch>
            <a:fillRect/>
          </a:stretch>
        </p:blipFill>
        <p:spPr>
          <a:xfrm>
            <a:off x="7030413" y="1366475"/>
            <a:ext cx="1286725" cy="1724950"/>
          </a:xfrm>
          <a:prstGeom prst="rect">
            <a:avLst/>
          </a:prstGeom>
          <a:noFill/>
          <a:ln>
            <a:noFill/>
          </a:ln>
        </p:spPr>
      </p:pic>
      <p:pic>
        <p:nvPicPr>
          <p:cNvPr descr="Bildresultat för fsc stämpel" id="126" name="Google Shape;126;p22"/>
          <p:cNvPicPr preferRelativeResize="0"/>
          <p:nvPr/>
        </p:nvPicPr>
        <p:blipFill>
          <a:blip r:embed="rId4">
            <a:alphaModFix/>
          </a:blip>
          <a:stretch>
            <a:fillRect/>
          </a:stretch>
        </p:blipFill>
        <p:spPr>
          <a:xfrm>
            <a:off x="6455175" y="3219975"/>
            <a:ext cx="2437200" cy="126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2400"/>
              <a:t>9. How the loss of biodiversity can be stopped?</a:t>
            </a:r>
            <a:r>
              <a:rPr lang="sv"/>
              <a:t> </a:t>
            </a:r>
            <a:endParaRPr/>
          </a:p>
        </p:txBody>
      </p:sp>
      <p:sp>
        <p:nvSpPr>
          <p:cNvPr id="132" name="Google Shape;13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nature is monitored by the Environment Ministry. Their agenda is to secure the environment and stop the loss of biodiversity. They legislate, make up nature conservation programs and found conservation areas to secure the diversity of nature. The E</a:t>
            </a:r>
            <a:r>
              <a:rPr lang="sv"/>
              <a:t>nvironment Ministry </a:t>
            </a:r>
            <a:r>
              <a:rPr lang="sv"/>
              <a:t>monitors nature and environment in Finland and ensures that the laws are followed.</a:t>
            </a:r>
            <a:endParaRPr/>
          </a:p>
          <a:p>
            <a:pPr indent="0" lvl="0" marL="0" rtl="0" algn="l">
              <a:spcBef>
                <a:spcPts val="1600"/>
              </a:spcBef>
              <a:spcAft>
                <a:spcPts val="0"/>
              </a:spcAft>
              <a:buNone/>
            </a:pPr>
            <a:r>
              <a:rPr b="1" lang="sv" sz="2400">
                <a:solidFill>
                  <a:srgbClr val="000000"/>
                </a:solidFill>
              </a:rPr>
              <a:t>Are the politicians interested in the situation?</a:t>
            </a:r>
            <a:endParaRPr b="1" sz="2400">
              <a:solidFill>
                <a:srgbClr val="000000"/>
              </a:solidFill>
            </a:endParaRPr>
          </a:p>
          <a:p>
            <a:pPr indent="0" lvl="0" marL="0" rtl="0" algn="l">
              <a:spcBef>
                <a:spcPts val="1600"/>
              </a:spcBef>
              <a:spcAft>
                <a:spcPts val="1600"/>
              </a:spcAft>
              <a:buNone/>
            </a:pPr>
            <a:r>
              <a:rPr lang="sv">
                <a:solidFill>
                  <a:srgbClr val="434343"/>
                </a:solidFill>
              </a:rPr>
              <a:t>It varies from one politician to another. Some of them think that it is a serious problem that should be rectified while others don’t care about it.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311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10. Environment and Natural Resources</a:t>
            </a:r>
            <a:endParaRPr/>
          </a:p>
        </p:txBody>
      </p:sp>
      <p:sp>
        <p:nvSpPr>
          <p:cNvPr id="138" name="Google Shape;138;p24"/>
          <p:cNvSpPr txBox="1"/>
          <p:nvPr>
            <p:ph idx="1" type="body"/>
          </p:nvPr>
        </p:nvSpPr>
        <p:spPr>
          <a:xfrm>
            <a:off x="311700" y="1099375"/>
            <a:ext cx="5628900" cy="429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water and terrestrial ecosystems are protected in Finland by law. 11% of Finland’s area is protected. </a:t>
            </a:r>
            <a:endParaRPr/>
          </a:p>
          <a:p>
            <a:pPr indent="0" lvl="0" marL="0" rtl="0" algn="l">
              <a:spcBef>
                <a:spcPts val="1600"/>
              </a:spcBef>
              <a:spcAft>
                <a:spcPts val="0"/>
              </a:spcAft>
              <a:buNone/>
            </a:pPr>
            <a:r>
              <a:rPr lang="sv"/>
              <a:t>In the Baltic sea the cod and the salmon and other fish species are protected by law.</a:t>
            </a:r>
            <a:endParaRPr/>
          </a:p>
          <a:p>
            <a:pPr indent="0" lvl="0" marL="0" rtl="0" algn="l">
              <a:spcBef>
                <a:spcPts val="1600"/>
              </a:spcBef>
              <a:spcAft>
                <a:spcPts val="0"/>
              </a:spcAft>
              <a:buNone/>
            </a:pPr>
            <a:r>
              <a:rPr b="1" i="1" lang="sv"/>
              <a:t>Every mans right </a:t>
            </a:r>
            <a:r>
              <a:rPr lang="sv"/>
              <a:t>is a right that everyone in Finland has by law. You can walk in forests, pick berries and mushrooms for free. But you cannot camp or hunt without permission from the land owner.</a:t>
            </a:r>
            <a:endParaRPr/>
          </a:p>
          <a:p>
            <a:pPr indent="0" lvl="0" marL="0" rtl="0" algn="l">
              <a:spcBef>
                <a:spcPts val="1600"/>
              </a:spcBef>
              <a:spcAft>
                <a:spcPts val="1600"/>
              </a:spcAft>
              <a:buNone/>
            </a:pPr>
            <a:r>
              <a:rPr lang="sv"/>
              <a:t>                                           </a:t>
            </a:r>
            <a:endParaRPr/>
          </a:p>
        </p:txBody>
      </p:sp>
      <p:pic>
        <p:nvPicPr>
          <p:cNvPr id="139" name="Google Shape;139;p24"/>
          <p:cNvPicPr preferRelativeResize="0"/>
          <p:nvPr/>
        </p:nvPicPr>
        <p:blipFill>
          <a:blip r:embed="rId3">
            <a:alphaModFix/>
          </a:blip>
          <a:stretch>
            <a:fillRect/>
          </a:stretch>
        </p:blipFill>
        <p:spPr>
          <a:xfrm>
            <a:off x="5927775" y="884050"/>
            <a:ext cx="2904526" cy="41435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6" name="Google Shape;146;p25"/>
          <p:cNvPicPr preferRelativeResize="0"/>
          <p:nvPr/>
        </p:nvPicPr>
        <p:blipFill>
          <a:blip r:embed="rId3">
            <a:alphaModFix/>
          </a:blip>
          <a:stretch>
            <a:fillRect/>
          </a:stretch>
        </p:blipFill>
        <p:spPr>
          <a:xfrm>
            <a:off x="1566000" y="77200"/>
            <a:ext cx="5632275" cy="465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3" name="Google Shape;153;p26"/>
          <p:cNvPicPr preferRelativeResize="0"/>
          <p:nvPr/>
        </p:nvPicPr>
        <p:blipFill>
          <a:blip r:embed="rId3">
            <a:alphaModFix/>
          </a:blip>
          <a:stretch>
            <a:fillRect/>
          </a:stretch>
        </p:blipFill>
        <p:spPr>
          <a:xfrm>
            <a:off x="1531275" y="445025"/>
            <a:ext cx="6266600" cy="458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11. Protected animals in Finland</a:t>
            </a:r>
            <a:endParaRPr/>
          </a:p>
        </p:txBody>
      </p:sp>
      <p:sp>
        <p:nvSpPr>
          <p:cNvPr id="159" name="Google Shape;159;p27"/>
          <p:cNvSpPr txBox="1"/>
          <p:nvPr>
            <p:ph idx="1" type="body"/>
          </p:nvPr>
        </p:nvSpPr>
        <p:spPr>
          <a:xfrm>
            <a:off x="311700" y="1152475"/>
            <a:ext cx="4045500" cy="375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400"/>
              <a:t>In Finland we have endangered animals which are protected by law. The authorities have made up a list which clearly states exactly how much you will have to pay as a fee if you kill an endangered animal.</a:t>
            </a:r>
            <a:endParaRPr sz="1400"/>
          </a:p>
          <a:p>
            <a:pPr indent="0" lvl="0" marL="0" rtl="0" algn="l">
              <a:spcBef>
                <a:spcPts val="1600"/>
              </a:spcBef>
              <a:spcAft>
                <a:spcPts val="0"/>
              </a:spcAft>
              <a:buNone/>
            </a:pPr>
            <a:r>
              <a:rPr lang="sv" sz="1400"/>
              <a:t> More than one third of bird species are classed as threatened. This is due to legal or illegal hunt. Nature crimes in Finland have reduced the past ten years because the fee has increased. </a:t>
            </a:r>
            <a:endParaRPr sz="1400"/>
          </a:p>
          <a:p>
            <a:pPr indent="0" lvl="0" marL="0" rtl="0" algn="l">
              <a:spcBef>
                <a:spcPts val="1600"/>
              </a:spcBef>
              <a:spcAft>
                <a:spcPts val="1600"/>
              </a:spcAft>
              <a:buNone/>
            </a:pPr>
            <a:r>
              <a:rPr lang="sv" sz="1400"/>
              <a:t>Nature crimes in Finland are difficult to detect due to vast unpopulated areas. These problems could be solved with modern technology.                        </a:t>
            </a:r>
            <a:endParaRPr sz="1400"/>
          </a:p>
        </p:txBody>
      </p:sp>
      <p:pic>
        <p:nvPicPr>
          <p:cNvPr id="160" name="Google Shape;160;p27"/>
          <p:cNvPicPr preferRelativeResize="0"/>
          <p:nvPr/>
        </p:nvPicPr>
        <p:blipFill>
          <a:blip r:embed="rId3">
            <a:alphaModFix/>
          </a:blip>
          <a:stretch>
            <a:fillRect/>
          </a:stretch>
        </p:blipFill>
        <p:spPr>
          <a:xfrm>
            <a:off x="4417775" y="1163568"/>
            <a:ext cx="4726224" cy="36737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a:t>Thank You!</a:t>
            </a:r>
            <a:endParaRPr/>
          </a:p>
        </p:txBody>
      </p:sp>
      <p:sp>
        <p:nvSpPr>
          <p:cNvPr id="166" name="Google Shape;16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a:t>Ina Albrecht, Rebecka Malmberg, Rebecca Siro, Annika Pöllänen</a:t>
            </a:r>
            <a:endParaRPr/>
          </a:p>
          <a:p>
            <a:pPr indent="0" lvl="0" marL="0" rtl="0" algn="ctr">
              <a:spcBef>
                <a:spcPts val="1600"/>
              </a:spcBef>
              <a:spcAft>
                <a:spcPts val="1600"/>
              </a:spcAft>
              <a:buNone/>
            </a:pPr>
            <a:r>
              <a:rPr lang="sv"/>
              <a:t>Anna Idman, Ina Hildeen, Anders Johansson, Monica Lemberg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Länkar:</a:t>
            </a:r>
            <a:endParaRPr/>
          </a:p>
        </p:txBody>
      </p:sp>
      <p:sp>
        <p:nvSpPr>
          <p:cNvPr id="172" name="Google Shape;172;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200" u="sng">
                <a:solidFill>
                  <a:schemeClr val="hlink"/>
                </a:solidFill>
                <a:hlinkClick r:id="rId3"/>
              </a:rPr>
              <a:t>https://yle.fi/uutiset/3-6573086</a:t>
            </a:r>
            <a:r>
              <a:rPr lang="sv" sz="1200"/>
              <a:t> </a:t>
            </a:r>
            <a:endParaRPr sz="1200"/>
          </a:p>
          <a:p>
            <a:pPr indent="0" lvl="0" marL="0" rtl="0" algn="l">
              <a:spcBef>
                <a:spcPts val="1600"/>
              </a:spcBef>
              <a:spcAft>
                <a:spcPts val="0"/>
              </a:spcAft>
              <a:buNone/>
            </a:pPr>
            <a:r>
              <a:rPr lang="sv" sz="1200" u="sng">
                <a:solidFill>
                  <a:schemeClr val="hlink"/>
                </a:solidFill>
                <a:hlinkClick r:id="rId4"/>
              </a:rPr>
              <a:t>https://fi.fsc.org/fi-fi/pa-svenska</a:t>
            </a:r>
            <a:r>
              <a:rPr lang="sv" sz="1200"/>
              <a:t> </a:t>
            </a:r>
            <a:endParaRPr sz="1200"/>
          </a:p>
          <a:p>
            <a:pPr indent="0" lvl="0" marL="0" rtl="0" algn="l">
              <a:spcBef>
                <a:spcPts val="1600"/>
              </a:spcBef>
              <a:spcAft>
                <a:spcPts val="0"/>
              </a:spcAft>
              <a:buNone/>
            </a:pPr>
            <a:r>
              <a:rPr lang="sv" sz="1200" u="sng">
                <a:solidFill>
                  <a:schemeClr val="hlink"/>
                </a:solidFill>
                <a:hlinkClick r:id="rId5"/>
              </a:rPr>
              <a:t>https://pefc.fi/svenska/</a:t>
            </a:r>
            <a:r>
              <a:rPr lang="sv" sz="1200"/>
              <a:t> </a:t>
            </a:r>
            <a:endParaRPr sz="1200"/>
          </a:p>
          <a:p>
            <a:pPr indent="0" lvl="0" marL="0" rtl="0" algn="l">
              <a:spcBef>
                <a:spcPts val="1600"/>
              </a:spcBef>
              <a:spcAft>
                <a:spcPts val="0"/>
              </a:spcAft>
              <a:buNone/>
            </a:pPr>
            <a:r>
              <a:rPr lang="sv" sz="1200" u="sng">
                <a:solidFill>
                  <a:schemeClr val="hlink"/>
                </a:solidFill>
                <a:hlinkClick r:id="rId6"/>
              </a:rPr>
              <a:t>http://www.ymparisto.fi/download/noname/%7BDF85F600-55E5-429E-B14B-DAD54330D34E%7D/128414</a:t>
            </a:r>
            <a:r>
              <a:rPr lang="sv" sz="1200"/>
              <a:t> </a:t>
            </a:r>
            <a:endParaRPr sz="1200"/>
          </a:p>
          <a:p>
            <a:pPr indent="0" lvl="0" marL="0" rtl="0" algn="l">
              <a:spcBef>
                <a:spcPts val="1600"/>
              </a:spcBef>
              <a:spcAft>
                <a:spcPts val="0"/>
              </a:spcAft>
              <a:buNone/>
            </a:pPr>
            <a:r>
              <a:rPr lang="sv" sz="1200" u="sng">
                <a:solidFill>
                  <a:schemeClr val="hlink"/>
                </a:solidFill>
                <a:hlinkClick r:id="rId7"/>
              </a:rPr>
              <a:t>http://www.ymparisto.fi/fi-FI/Kartat_ja_tilastot/Ympariston_tilan_indikaattorit/Vihrea_talous/Luomutuotanto_kaantyi_kasvuun(28657)</a:t>
            </a:r>
            <a:r>
              <a:rPr lang="sv" sz="1200"/>
              <a:t> </a:t>
            </a:r>
            <a:endParaRPr sz="1200"/>
          </a:p>
          <a:p>
            <a:pPr indent="0" lvl="0" marL="0" rtl="0" algn="l">
              <a:spcBef>
                <a:spcPts val="1600"/>
              </a:spcBef>
              <a:spcAft>
                <a:spcPts val="0"/>
              </a:spcAft>
              <a:buNone/>
            </a:pPr>
            <a:r>
              <a:rPr lang="sv" sz="1200" u="sng">
                <a:solidFill>
                  <a:schemeClr val="hlink"/>
                </a:solidFill>
                <a:hlinkClick r:id="rId8"/>
              </a:rPr>
              <a:t>http://www.seedquest.com/index.php</a:t>
            </a:r>
            <a:r>
              <a:rPr lang="sv" sz="1200"/>
              <a:t> </a:t>
            </a:r>
            <a:endParaRPr sz="1200"/>
          </a:p>
          <a:p>
            <a:pPr indent="0" lvl="0" marL="0" rtl="0" algn="l">
              <a:spcBef>
                <a:spcPts val="1600"/>
              </a:spcBef>
              <a:spcAft>
                <a:spcPts val="0"/>
              </a:spcAft>
              <a:buNone/>
            </a:pPr>
            <a:r>
              <a:rPr lang="sv" sz="1200" u="sng">
                <a:solidFill>
                  <a:schemeClr val="hlink"/>
                </a:solidFill>
                <a:hlinkClick r:id="rId9"/>
              </a:rPr>
              <a:t>https://www.nordgen.org/skand/nordgen-deponerar-egna-fron-globala-frovalvet-pa-svalbard/</a:t>
            </a:r>
            <a:r>
              <a:rPr lang="sv" sz="1200"/>
              <a:t> </a:t>
            </a:r>
            <a:endParaRPr sz="1200"/>
          </a:p>
          <a:p>
            <a:pPr indent="0" lvl="0" marL="0" rtl="0" algn="l">
              <a:spcBef>
                <a:spcPts val="1600"/>
              </a:spcBef>
              <a:spcAft>
                <a:spcPts val="0"/>
              </a:spcAft>
              <a:buNone/>
            </a:pPr>
            <a:r>
              <a:rPr lang="sv" sz="1200" u="sng">
                <a:solidFill>
                  <a:schemeClr val="hlink"/>
                </a:solidFill>
                <a:hlinkClick r:id="rId10"/>
              </a:rPr>
              <a:t>https://www.nordgen.org/skand/</a:t>
            </a:r>
            <a:endParaRPr sz="1200"/>
          </a:p>
          <a:p>
            <a:pPr indent="0" lvl="0" marL="0" rtl="0" algn="l">
              <a:spcBef>
                <a:spcPts val="1600"/>
              </a:spcBef>
              <a:spcAft>
                <a:spcPts val="0"/>
              </a:spcAft>
              <a:buNone/>
            </a:pPr>
            <a:r>
              <a:rPr lang="sv" sz="1200" u="sng">
                <a:solidFill>
                  <a:schemeClr val="hlink"/>
                </a:solidFill>
                <a:hlinkClick r:id="rId11"/>
              </a:rPr>
              <a:t>https://www.stat.fi/tup/suoluk/suoluk_alue_en.html</a:t>
            </a:r>
            <a:r>
              <a:rPr lang="sv" sz="1200"/>
              <a:t> </a:t>
            </a:r>
            <a:endParaRPr sz="1200"/>
          </a:p>
          <a:p>
            <a:pPr indent="0" lvl="0" marL="0" rtl="0" algn="l">
              <a:spcBef>
                <a:spcPts val="1600"/>
              </a:spcBef>
              <a:spcAft>
                <a:spcPts val="1600"/>
              </a:spcAft>
              <a:buClr>
                <a:schemeClr val="dk1"/>
              </a:buClr>
              <a:buSzPts val="1100"/>
              <a:buFont typeface="Arial"/>
              <a:buNone/>
            </a:pPr>
            <a:r>
              <a:rPr lang="sv" sz="1200" u="sng">
                <a:solidFill>
                  <a:schemeClr val="accent5"/>
                </a:solidFill>
                <a:hlinkClick r:id="rId12"/>
              </a:rPr>
              <a:t>https://www.researchgate.net/profile/Heli_Fitzgerald/publication/299535811/figure/fig1/AS:345967414005760@1459496467264/Map-of-nature-conservation-areas-in-Finland-Source-Author.png</a:t>
            </a:r>
            <a:r>
              <a:rPr lang="sv" sz="1200"/>
              <a:t>     </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200" u="sng">
                <a:solidFill>
                  <a:schemeClr val="hlink"/>
                </a:solidFill>
                <a:hlinkClick r:id="rId3"/>
              </a:rPr>
              <a:t>http://picmeeting2017.femac.org/wp-content/uploads/2017/04/nordgen2-1.jpg</a:t>
            </a:r>
            <a:endParaRPr sz="1200"/>
          </a:p>
          <a:p>
            <a:pPr indent="0" lvl="0" marL="0" rtl="0" algn="l">
              <a:spcBef>
                <a:spcPts val="1600"/>
              </a:spcBef>
              <a:spcAft>
                <a:spcPts val="0"/>
              </a:spcAft>
              <a:buNone/>
            </a:pPr>
            <a:r>
              <a:rPr lang="sv" sz="1200" u="sng">
                <a:solidFill>
                  <a:schemeClr val="hlink"/>
                </a:solidFill>
                <a:hlinkClick r:id="rId4"/>
              </a:rPr>
              <a:t>http://www.nationalparks.fi/hikinginfinland/rightsandregulations</a:t>
            </a:r>
            <a:endParaRPr sz="1200"/>
          </a:p>
          <a:p>
            <a:pPr indent="0" lvl="0" marL="0" rtl="0" algn="l">
              <a:spcBef>
                <a:spcPts val="1600"/>
              </a:spcBef>
              <a:spcAft>
                <a:spcPts val="0"/>
              </a:spcAft>
              <a:buNone/>
            </a:pPr>
            <a:r>
              <a:rPr lang="sv" sz="1200" u="sng">
                <a:solidFill>
                  <a:schemeClr val="accent5"/>
                </a:solidFill>
                <a:hlinkClick r:id="rId5"/>
              </a:rPr>
              <a:t>https://www.bmel.de/EN/Forests-Fisheries/Fisheries/_Texte/Fangquoten-Ostsee-2019.html</a:t>
            </a:r>
            <a:r>
              <a:rPr lang="sv" sz="1200"/>
              <a:t> </a:t>
            </a:r>
            <a:r>
              <a:rPr lang="sv" sz="1200"/>
              <a:t> </a:t>
            </a:r>
            <a:endParaRPr sz="1200"/>
          </a:p>
          <a:p>
            <a:pPr indent="0" lvl="0" marL="0" rtl="0" algn="l">
              <a:spcBef>
                <a:spcPts val="1600"/>
              </a:spcBef>
              <a:spcAft>
                <a:spcPts val="0"/>
              </a:spcAft>
              <a:buNone/>
            </a:pPr>
            <a:r>
              <a:rPr lang="sv" sz="1200" u="sng">
                <a:solidFill>
                  <a:schemeClr val="hlink"/>
                </a:solidFill>
                <a:hlinkClick r:id="rId6"/>
              </a:rPr>
              <a:t>https://svenska.yle.fi/artikel/2016/01/15/farre-daggdjur-hotas-av-utrotning-1</a:t>
            </a:r>
            <a:r>
              <a:rPr lang="sv" sz="1200"/>
              <a:t> </a:t>
            </a:r>
            <a:endParaRPr sz="1200"/>
          </a:p>
          <a:p>
            <a:pPr indent="0" lvl="0" marL="0" rtl="0" algn="l">
              <a:spcBef>
                <a:spcPts val="1600"/>
              </a:spcBef>
              <a:spcAft>
                <a:spcPts val="0"/>
              </a:spcAft>
              <a:buNone/>
            </a:pPr>
            <a:r>
              <a:rPr lang="sv" sz="1200" u="sng">
                <a:solidFill>
                  <a:schemeClr val="hlink"/>
                </a:solidFill>
                <a:hlinkClick r:id="rId7"/>
              </a:rPr>
              <a:t>https://svenska.yle.fi/artikel/2016/01/15/mer-var-tredje-fagelart-klassas-som-hotad</a:t>
            </a:r>
            <a:r>
              <a:rPr lang="sv" sz="1200"/>
              <a:t> </a:t>
            </a:r>
            <a:endParaRPr sz="1200"/>
          </a:p>
          <a:p>
            <a:pPr indent="0" lvl="0" marL="0" rtl="0" algn="l">
              <a:spcBef>
                <a:spcPts val="1600"/>
              </a:spcBef>
              <a:spcAft>
                <a:spcPts val="0"/>
              </a:spcAft>
              <a:buNone/>
            </a:pPr>
            <a:r>
              <a:rPr lang="sv" sz="1200" u="sng">
                <a:solidFill>
                  <a:srgbClr val="0563C1"/>
                </a:solidFill>
                <a:highlight>
                  <a:schemeClr val="lt1"/>
                </a:highlight>
                <a:hlinkClick r:id="rId8"/>
              </a:rPr>
              <a:t>https://www.mtk.fi/maatalous/maatalous_suomessa/luomutuotanto/fi_FI/luomutilat/</a:t>
            </a:r>
            <a:endParaRPr sz="1200">
              <a:solidFill>
                <a:schemeClr val="dk1"/>
              </a:solidFill>
              <a:highlight>
                <a:schemeClr val="lt1"/>
              </a:highlight>
            </a:endParaRPr>
          </a:p>
          <a:p>
            <a:pPr indent="0" lvl="0" marL="0" rtl="0" algn="l">
              <a:spcBef>
                <a:spcPts val="1600"/>
              </a:spcBef>
              <a:spcAft>
                <a:spcPts val="0"/>
              </a:spcAft>
              <a:buNone/>
            </a:pPr>
            <a:r>
              <a:rPr lang="sv" sz="1200" u="sng">
                <a:solidFill>
                  <a:srgbClr val="0563C1"/>
                </a:solidFill>
                <a:highlight>
                  <a:schemeClr val="lt1"/>
                </a:highlight>
                <a:hlinkClick r:id="rId9"/>
              </a:rPr>
              <a:t>http://www.mavi.fi/sv/guider-och-anvisningar/odlare/Documents/Milj%C3%B6st%C3%B6dets%20specialst%C3%B6ds%20brochyr%202012/SV_YE%20esite%20Ekologisk%20produktion%20%202012.pdf</a:t>
            </a:r>
            <a:r>
              <a:rPr lang="sv" sz="1200">
                <a:solidFill>
                  <a:schemeClr val="dk1"/>
                </a:solidFill>
                <a:highlight>
                  <a:schemeClr val="lt1"/>
                </a:highlight>
              </a:rPr>
              <a:t> </a:t>
            </a:r>
            <a:endParaRPr sz="1200">
              <a:solidFill>
                <a:schemeClr val="dk1"/>
              </a:solidFill>
              <a:highlight>
                <a:schemeClr val="lt1"/>
              </a:highlight>
            </a:endParaRPr>
          </a:p>
          <a:p>
            <a:pPr indent="0" lvl="0" marL="0" rtl="0" algn="l">
              <a:spcBef>
                <a:spcPts val="1600"/>
              </a:spcBef>
              <a:spcAft>
                <a:spcPts val="0"/>
              </a:spcAft>
              <a:buNone/>
            </a:pPr>
            <a:r>
              <a:rPr lang="sv" sz="1200" u="sng">
                <a:solidFill>
                  <a:schemeClr val="accent5"/>
                </a:solidFill>
                <a:hlinkClick r:id="rId10"/>
              </a:rPr>
              <a:t>http://www.metsa.fi/web/sv/skogscertifiering</a:t>
            </a:r>
            <a:r>
              <a:rPr lang="sv" sz="1200"/>
              <a:t> </a:t>
            </a:r>
            <a:endParaRPr sz="1200"/>
          </a:p>
          <a:p>
            <a:pPr indent="0" lvl="0" marL="0" rtl="0" algn="l">
              <a:spcBef>
                <a:spcPts val="1600"/>
              </a:spcBef>
              <a:spcAft>
                <a:spcPts val="0"/>
              </a:spcAft>
              <a:buNone/>
            </a:pPr>
            <a:r>
              <a:rPr lang="sv" sz="1200" u="sng">
                <a:solidFill>
                  <a:schemeClr val="accent5"/>
                </a:solidFill>
                <a:hlinkClick r:id="rId11"/>
              </a:rPr>
              <a:t>https://fi.fsc.org/fi-fi/pa-svenska</a:t>
            </a:r>
            <a:r>
              <a:rPr lang="sv" sz="1200"/>
              <a:t> </a:t>
            </a:r>
            <a:endParaRPr sz="1200"/>
          </a:p>
          <a:p>
            <a:pPr indent="0" lvl="0" marL="0" rtl="0" algn="l">
              <a:spcBef>
                <a:spcPts val="1600"/>
              </a:spcBef>
              <a:spcAft>
                <a:spcPts val="0"/>
              </a:spcAft>
              <a:buNone/>
            </a:pPr>
            <a:r>
              <a:rPr lang="sv" sz="1200" u="sng">
                <a:solidFill>
                  <a:schemeClr val="accent5"/>
                </a:solidFill>
                <a:hlinkClick r:id="rId12"/>
              </a:rPr>
              <a:t>http://www.ym.fi/sv-FI/Natur/Naturens_mangfald</a:t>
            </a:r>
            <a:r>
              <a:rPr lang="sv" sz="1200"/>
              <a:t>  </a:t>
            </a:r>
            <a:endParaRPr sz="1200"/>
          </a:p>
          <a:p>
            <a:pPr indent="0" lvl="0" marL="0" rtl="0" algn="l">
              <a:spcBef>
                <a:spcPts val="1600"/>
              </a:spcBef>
              <a:spcAft>
                <a:spcPts val="1600"/>
              </a:spcAft>
              <a:buClr>
                <a:schemeClr val="dk1"/>
              </a:buClr>
              <a:buSzPts val="1100"/>
              <a:buFont typeface="Arial"/>
              <a:buNone/>
            </a:pPr>
            <a:r>
              <a:rPr lang="sv" sz="1400">
                <a:solidFill>
                  <a:schemeClr val="dk1"/>
                </a:solidFill>
                <a:highlight>
                  <a:schemeClr val="lt1"/>
                </a:highlight>
              </a:rPr>
              <a:t>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sv"/>
              <a:t>The land in Finland </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t>How is the land used in your country?</a:t>
            </a:r>
            <a:endParaRPr b="1"/>
          </a:p>
          <a:p>
            <a:pPr indent="0" lvl="0" marL="0" rtl="0" algn="l">
              <a:spcBef>
                <a:spcPts val="1600"/>
              </a:spcBef>
              <a:spcAft>
                <a:spcPts val="1600"/>
              </a:spcAft>
              <a:buNone/>
            </a:pPr>
            <a:r>
              <a:t/>
            </a:r>
            <a:endParaRPr/>
          </a:p>
        </p:txBody>
      </p:sp>
      <p:pic>
        <p:nvPicPr>
          <p:cNvPr id="67" name="Google Shape;67;p14" title="Kaavio"/>
          <p:cNvPicPr preferRelativeResize="0"/>
          <p:nvPr/>
        </p:nvPicPr>
        <p:blipFill>
          <a:blip r:embed="rId3">
            <a:alphaModFix/>
          </a:blip>
          <a:stretch>
            <a:fillRect/>
          </a:stretch>
        </p:blipFill>
        <p:spPr>
          <a:xfrm>
            <a:off x="158825" y="1614475"/>
            <a:ext cx="5276074" cy="3262400"/>
          </a:xfrm>
          <a:prstGeom prst="rect">
            <a:avLst/>
          </a:prstGeom>
          <a:noFill/>
          <a:ln>
            <a:noFill/>
          </a:ln>
        </p:spPr>
      </p:pic>
      <p:sp>
        <p:nvSpPr>
          <p:cNvPr id="68" name="Google Shape;68;p14"/>
          <p:cNvSpPr txBox="1"/>
          <p:nvPr/>
        </p:nvSpPr>
        <p:spPr>
          <a:xfrm>
            <a:off x="5277200" y="248425"/>
            <a:ext cx="3651600" cy="45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1200"/>
              <a:t>Are there any changes in use of the land fund?</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lang="sv" sz="1200"/>
              <a:t>Because the forests are planted again after they’ve been chopped down there aren’t any big changes.</a:t>
            </a:r>
            <a:endParaRPr sz="1200"/>
          </a:p>
          <a:p>
            <a:pPr indent="0" lvl="0" marL="0" rtl="0" algn="l">
              <a:spcBef>
                <a:spcPts val="0"/>
              </a:spcBef>
              <a:spcAft>
                <a:spcPts val="0"/>
              </a:spcAft>
              <a:buNone/>
            </a:pPr>
            <a:r>
              <a:rPr lang="sv" sz="1200"/>
              <a:t>The mires/swamps and agriculture</a:t>
            </a:r>
            <a:r>
              <a:rPr b="1" lang="sv" sz="1200"/>
              <a:t> </a:t>
            </a:r>
            <a:r>
              <a:rPr lang="sv" sz="1200"/>
              <a:t>don’t change that much either.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sv" sz="1200"/>
              <a:t>Do these changes benefit the ecology or the environment?</a:t>
            </a:r>
            <a:endParaRPr b="1" sz="1200"/>
          </a:p>
          <a:p>
            <a:pPr indent="0" lvl="0" marL="0" rtl="0" algn="l">
              <a:spcBef>
                <a:spcPts val="0"/>
              </a:spcBef>
              <a:spcAft>
                <a:spcPts val="0"/>
              </a:spcAft>
              <a:buNone/>
            </a:pPr>
            <a:r>
              <a:rPr b="1" lang="sv" sz="1200"/>
              <a:t> </a:t>
            </a:r>
            <a:endParaRPr b="1" sz="1200"/>
          </a:p>
          <a:p>
            <a:pPr indent="0" lvl="0" marL="0" rtl="0" algn="l">
              <a:spcBef>
                <a:spcPts val="0"/>
              </a:spcBef>
              <a:spcAft>
                <a:spcPts val="0"/>
              </a:spcAft>
              <a:buNone/>
            </a:pPr>
            <a:r>
              <a:rPr lang="sv" sz="1200"/>
              <a:t>Yes, we plant more trees than we chop down in Finland. The forest works as a carbon sink.</a:t>
            </a:r>
            <a:endParaRPr sz="1200"/>
          </a:p>
          <a:p>
            <a:pPr indent="0" lvl="0" marL="0" rtl="0" algn="l">
              <a:spcBef>
                <a:spcPts val="0"/>
              </a:spcBef>
              <a:spcAft>
                <a:spcPts val="0"/>
              </a:spcAft>
              <a:buNone/>
            </a:pPr>
            <a:r>
              <a:t/>
            </a:r>
            <a:endParaRPr b="1" sz="1200"/>
          </a:p>
          <a:p>
            <a:pPr indent="0" lvl="0" marL="0" rtl="0" algn="l">
              <a:spcBef>
                <a:spcPts val="0"/>
              </a:spcBef>
              <a:spcAft>
                <a:spcPts val="0"/>
              </a:spcAft>
              <a:buNone/>
            </a:pPr>
            <a:r>
              <a:rPr b="1" lang="sv" sz="1200"/>
              <a:t>What can we do to preserve land?</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rPr lang="sv" sz="1200"/>
              <a:t>We have 39 national parks in Finland, in which the goal is to preserve the most valuable nature. </a:t>
            </a:r>
            <a:endParaRPr sz="1200"/>
          </a:p>
          <a:p>
            <a:pPr indent="0" lvl="0" marL="0" rtl="0" algn="l">
              <a:spcBef>
                <a:spcPts val="0"/>
              </a:spcBef>
              <a:spcAft>
                <a:spcPts val="0"/>
              </a:spcAft>
              <a:buNone/>
            </a:pPr>
            <a:r>
              <a:rPr lang="sv" sz="1200"/>
              <a:t>The national parks are open for the public.</a:t>
            </a:r>
            <a:endParaRPr sz="1200"/>
          </a:p>
          <a:p>
            <a:pPr indent="0" lvl="0" marL="0" rtl="0" algn="l">
              <a:spcBef>
                <a:spcPts val="0"/>
              </a:spcBef>
              <a:spcAft>
                <a:spcPts val="0"/>
              </a:spcAft>
              <a:buNone/>
            </a:pPr>
            <a:r>
              <a:rPr lang="sv" sz="1200"/>
              <a:t>The parks combined have an area on approximately 1 million hectares.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sv" sz="1000" u="sng">
                <a:solidFill>
                  <a:schemeClr val="hlink"/>
                </a:solidFill>
                <a:hlinkClick r:id="rId4"/>
              </a:rPr>
              <a:t>http://www.ym.fi/sv-FI/Natur/Naturens_mangfald/Naturskyddsomraden/Nationalparker_och_naturreservat</a:t>
            </a:r>
            <a:r>
              <a:rPr lang="sv" sz="1000"/>
              <a:t>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71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2. The soil in Finland</a:t>
            </a:r>
            <a:endParaRPr/>
          </a:p>
        </p:txBody>
      </p:sp>
      <p:sp>
        <p:nvSpPr>
          <p:cNvPr id="74" name="Google Shape;74;p15"/>
          <p:cNvSpPr txBox="1"/>
          <p:nvPr>
            <p:ph idx="1" type="body"/>
          </p:nvPr>
        </p:nvSpPr>
        <p:spPr>
          <a:xfrm>
            <a:off x="311700" y="1152475"/>
            <a:ext cx="5016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1400"/>
              <a:t>What types of soil are there in your country?</a:t>
            </a:r>
            <a:endParaRPr b="1" sz="1400"/>
          </a:p>
          <a:p>
            <a:pPr indent="0" lvl="0" marL="0" rtl="0" algn="l">
              <a:spcBef>
                <a:spcPts val="1600"/>
              </a:spcBef>
              <a:spcAft>
                <a:spcPts val="0"/>
              </a:spcAft>
              <a:buNone/>
            </a:pPr>
            <a:r>
              <a:rPr lang="sv" sz="1200">
                <a:solidFill>
                  <a:srgbClr val="000000"/>
                </a:solidFill>
              </a:rPr>
              <a:t>The most common soil type in Finland is moraine, which can be found a little bit under the surface. Its a mixture of sand, rocks of different sizes formed during the last ice age.</a:t>
            </a:r>
            <a:endParaRPr sz="1200">
              <a:solidFill>
                <a:srgbClr val="000000"/>
              </a:solidFill>
            </a:endParaRPr>
          </a:p>
          <a:p>
            <a:pPr indent="0" lvl="0" marL="0" rtl="0" algn="l">
              <a:spcBef>
                <a:spcPts val="1600"/>
              </a:spcBef>
              <a:spcAft>
                <a:spcPts val="0"/>
              </a:spcAft>
              <a:buNone/>
            </a:pPr>
            <a:r>
              <a:rPr b="1" lang="sv" sz="1400"/>
              <a:t>Is the soil used in the right way?</a:t>
            </a:r>
            <a:endParaRPr b="1" sz="1400"/>
          </a:p>
          <a:p>
            <a:pPr indent="0" lvl="0" marL="0" rtl="0" algn="l">
              <a:spcBef>
                <a:spcPts val="1600"/>
              </a:spcBef>
              <a:spcAft>
                <a:spcPts val="0"/>
              </a:spcAft>
              <a:buNone/>
            </a:pPr>
            <a:r>
              <a:rPr lang="sv" sz="1200">
                <a:solidFill>
                  <a:srgbClr val="000000"/>
                </a:solidFill>
              </a:rPr>
              <a:t>There is one controversial thing with the soil use in Finland which is the cultivation of peatland. Peatland is great to cultivate on, but the cultivation of peatland causes harmful greenhouse gases. </a:t>
            </a:r>
            <a:endParaRPr sz="1200">
              <a:solidFill>
                <a:srgbClr val="000000"/>
              </a:solidFill>
            </a:endParaRPr>
          </a:p>
          <a:p>
            <a:pPr indent="0" lvl="0" marL="0" rtl="0" algn="l">
              <a:spcBef>
                <a:spcPts val="1600"/>
              </a:spcBef>
              <a:spcAft>
                <a:spcPts val="0"/>
              </a:spcAft>
              <a:buNone/>
            </a:pPr>
            <a:r>
              <a:rPr b="1" lang="sv" sz="1400"/>
              <a:t>Is the soil type suitable for the crop planted there?</a:t>
            </a:r>
            <a:endParaRPr b="1" sz="1400"/>
          </a:p>
          <a:p>
            <a:pPr indent="0" lvl="0" marL="0" rtl="0" algn="l">
              <a:spcBef>
                <a:spcPts val="1600"/>
              </a:spcBef>
              <a:spcAft>
                <a:spcPts val="1600"/>
              </a:spcAft>
              <a:buNone/>
            </a:pPr>
            <a:r>
              <a:rPr lang="sv" sz="1200">
                <a:solidFill>
                  <a:srgbClr val="000000"/>
                </a:solidFill>
              </a:rPr>
              <a:t>Yes, otherwise the crop wouldn’t be able to survive there. </a:t>
            </a:r>
            <a:endParaRPr sz="1200">
              <a:solidFill>
                <a:srgbClr val="000000"/>
              </a:solidFill>
            </a:endParaRPr>
          </a:p>
        </p:txBody>
      </p:sp>
      <p:pic>
        <p:nvPicPr>
          <p:cNvPr id="75" name="Google Shape;75;p15"/>
          <p:cNvPicPr preferRelativeResize="0"/>
          <p:nvPr/>
        </p:nvPicPr>
        <p:blipFill>
          <a:blip r:embed="rId3">
            <a:alphaModFix/>
          </a:blip>
          <a:stretch>
            <a:fillRect/>
          </a:stretch>
        </p:blipFill>
        <p:spPr>
          <a:xfrm>
            <a:off x="5387975" y="257025"/>
            <a:ext cx="3511498" cy="2386721"/>
          </a:xfrm>
          <a:prstGeom prst="rect">
            <a:avLst/>
          </a:prstGeom>
          <a:noFill/>
          <a:ln>
            <a:noFill/>
          </a:ln>
        </p:spPr>
      </p:pic>
      <p:sp>
        <p:nvSpPr>
          <p:cNvPr id="76" name="Google Shape;76;p15"/>
          <p:cNvSpPr txBox="1"/>
          <p:nvPr/>
        </p:nvSpPr>
        <p:spPr>
          <a:xfrm>
            <a:off x="5386425" y="2781175"/>
            <a:ext cx="35115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000" u="sng">
                <a:solidFill>
                  <a:schemeClr val="hlink"/>
                </a:solidFill>
                <a:hlinkClick r:id="rId4"/>
              </a:rPr>
              <a:t>33-Dia-2004-04-Isalv.jpg</a:t>
            </a:r>
            <a:r>
              <a:rPr lang="sv" sz="1000"/>
              <a:t> </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6"/>
          <p:cNvSpPr txBox="1"/>
          <p:nvPr>
            <p:ph idx="1" type="body"/>
          </p:nvPr>
        </p:nvSpPr>
        <p:spPr>
          <a:xfrm>
            <a:off x="311700" y="460325"/>
            <a:ext cx="4555500" cy="39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1400"/>
              <a:t>3. What does the soil in your country suffer from?</a:t>
            </a:r>
            <a:endParaRPr b="1" sz="1400"/>
          </a:p>
          <a:p>
            <a:pPr indent="0" lvl="0" marL="0" rtl="0" algn="l">
              <a:spcBef>
                <a:spcPts val="1600"/>
              </a:spcBef>
              <a:spcAft>
                <a:spcPts val="0"/>
              </a:spcAft>
              <a:buNone/>
            </a:pPr>
            <a:r>
              <a:rPr lang="sv" sz="1200">
                <a:solidFill>
                  <a:srgbClr val="000000"/>
                </a:solidFill>
              </a:rPr>
              <a:t>The soil doesn’t suffer from drought, it usually suffers from the complete opposite. That there is too much water in the soil. When that happens you have to employ drainage and subsoil drainage (</a:t>
            </a:r>
            <a:r>
              <a:rPr lang="sv" sz="1200">
                <a:solidFill>
                  <a:srgbClr val="000000"/>
                </a:solidFill>
              </a:rPr>
              <a:t>an artificial ditch not visible on the surface)</a:t>
            </a:r>
            <a:r>
              <a:rPr lang="sv" sz="1200">
                <a:solidFill>
                  <a:srgbClr val="000000"/>
                </a:solidFill>
              </a:rPr>
              <a:t> to get rid of the excess water. </a:t>
            </a:r>
            <a:endParaRPr sz="1200">
              <a:solidFill>
                <a:srgbClr val="000000"/>
              </a:solidFill>
            </a:endParaRPr>
          </a:p>
          <a:p>
            <a:pPr indent="0" lvl="0" marL="0" rtl="0" algn="l">
              <a:spcBef>
                <a:spcPts val="1600"/>
              </a:spcBef>
              <a:spcAft>
                <a:spcPts val="0"/>
              </a:spcAft>
              <a:buNone/>
            </a:pPr>
            <a:r>
              <a:rPr lang="sv" sz="1200">
                <a:solidFill>
                  <a:srgbClr val="000000"/>
                </a:solidFill>
              </a:rPr>
              <a:t>Finland has a big shortage of selenium in the soil. Selenium is an important element for living organisms. A lack of selenium in your diet can lead to many diseases. </a:t>
            </a:r>
            <a:endParaRPr sz="1200">
              <a:solidFill>
                <a:srgbClr val="000000"/>
              </a:solidFill>
            </a:endParaRPr>
          </a:p>
          <a:p>
            <a:pPr indent="0" lvl="0" marL="0" rtl="0" algn="l">
              <a:spcBef>
                <a:spcPts val="1600"/>
              </a:spcBef>
              <a:spcAft>
                <a:spcPts val="0"/>
              </a:spcAft>
              <a:buNone/>
            </a:pPr>
            <a:r>
              <a:rPr lang="sv" sz="1200">
                <a:solidFill>
                  <a:srgbClr val="000000"/>
                </a:solidFill>
              </a:rPr>
              <a:t>Another big problem is the acidic sulfate soils. The soil gets oxidised and the pH value becomes very low. In Larsmo lake fish have died because of the acidic sulfate soils. </a:t>
            </a:r>
            <a:endParaRPr sz="1200">
              <a:solidFill>
                <a:srgbClr val="000000"/>
              </a:solidFill>
            </a:endParaRPr>
          </a:p>
          <a:p>
            <a:pPr indent="0" lvl="0" marL="0" rtl="0" algn="l">
              <a:spcBef>
                <a:spcPts val="1600"/>
              </a:spcBef>
              <a:spcAft>
                <a:spcPts val="0"/>
              </a:spcAft>
              <a:buNone/>
            </a:pPr>
            <a:r>
              <a:rPr lang="sv" sz="1200">
                <a:solidFill>
                  <a:srgbClr val="000000"/>
                </a:solidFill>
              </a:rPr>
              <a:t>Due to climate change, last summer was extremely hot and dry, which affected the crops negatively.</a:t>
            </a:r>
            <a:endParaRPr sz="1200">
              <a:solidFill>
                <a:srgbClr val="000000"/>
              </a:solidFill>
            </a:endParaRPr>
          </a:p>
          <a:p>
            <a:pPr indent="0" lvl="0" marL="0" rtl="0" algn="l">
              <a:spcBef>
                <a:spcPts val="1600"/>
              </a:spcBef>
              <a:spcAft>
                <a:spcPts val="1600"/>
              </a:spcAft>
              <a:buNone/>
            </a:pPr>
            <a:r>
              <a:t/>
            </a:r>
            <a:endParaRPr b="1" sz="1400"/>
          </a:p>
        </p:txBody>
      </p:sp>
      <p:sp>
        <p:nvSpPr>
          <p:cNvPr id="82" name="Google Shape;82;p16"/>
          <p:cNvSpPr txBox="1"/>
          <p:nvPr/>
        </p:nvSpPr>
        <p:spPr>
          <a:xfrm>
            <a:off x="5115775" y="460325"/>
            <a:ext cx="3705600" cy="35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a:t> </a:t>
            </a:r>
            <a:r>
              <a:rPr b="1" lang="sv">
                <a:solidFill>
                  <a:srgbClr val="666666"/>
                </a:solidFill>
              </a:rPr>
              <a:t>How can this problem be remedied?</a:t>
            </a:r>
            <a:endParaRPr b="1">
              <a:solidFill>
                <a:srgbClr val="666666"/>
              </a:solidFill>
            </a:endParaRPr>
          </a:p>
          <a:p>
            <a:pPr indent="0" lvl="0" marL="0" rtl="0" algn="l">
              <a:spcBef>
                <a:spcPts val="0"/>
              </a:spcBef>
              <a:spcAft>
                <a:spcPts val="0"/>
              </a:spcAft>
              <a:buNone/>
            </a:pPr>
            <a:r>
              <a:t/>
            </a:r>
            <a:endParaRPr b="1">
              <a:solidFill>
                <a:srgbClr val="666666"/>
              </a:solidFill>
            </a:endParaRPr>
          </a:p>
          <a:p>
            <a:pPr indent="0" lvl="0" marL="0" rtl="0" algn="l">
              <a:spcBef>
                <a:spcPts val="0"/>
              </a:spcBef>
              <a:spcAft>
                <a:spcPts val="0"/>
              </a:spcAft>
              <a:buNone/>
            </a:pPr>
            <a:r>
              <a:rPr lang="sv" sz="1200"/>
              <a:t>The shortcoming of the selenium can partly be fixed with adding it to the fertilizer.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sv" sz="1200"/>
              <a:t>Finland is also a part of an international research project on finding a solution for the oxidising. </a:t>
            </a:r>
            <a:endParaRPr sz="1200"/>
          </a:p>
          <a:p>
            <a:pPr indent="0" lvl="0" marL="0" rtl="0" algn="l">
              <a:spcBef>
                <a:spcPts val="0"/>
              </a:spcBef>
              <a:spcAft>
                <a:spcPts val="0"/>
              </a:spcAft>
              <a:buNone/>
            </a:pPr>
            <a:r>
              <a:rPr lang="sv" sz="1200"/>
              <a:t>The researchers have found interest in solving the issue with the help of bacteria which already exist in the soil and reduce the oxidising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sv" sz="900" u="sng">
                <a:solidFill>
                  <a:schemeClr val="hlink"/>
                </a:solidFill>
                <a:hlinkClick r:id="rId3"/>
              </a:rPr>
              <a:t>https://svenska.yle.fi/artikel/2018/08/23/forskare-fran-vasa-soker-losning-pa-globalt-problem-osterbottniska-sura</a:t>
            </a:r>
            <a:r>
              <a:rPr lang="sv" sz="900"/>
              <a:t> </a:t>
            </a:r>
            <a:endParaRPr sz="9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pic>
        <p:nvPicPr>
          <p:cNvPr id="83" name="Google Shape;83;p16"/>
          <p:cNvPicPr preferRelativeResize="0"/>
          <p:nvPr/>
        </p:nvPicPr>
        <p:blipFill>
          <a:blip r:embed="rId4">
            <a:alphaModFix/>
          </a:blip>
          <a:stretch>
            <a:fillRect/>
          </a:stretch>
        </p:blipFill>
        <p:spPr>
          <a:xfrm>
            <a:off x="5115775" y="2886652"/>
            <a:ext cx="3705601" cy="2085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idx="1" type="body"/>
          </p:nvPr>
        </p:nvSpPr>
        <p:spPr>
          <a:xfrm>
            <a:off x="988775" y="1163400"/>
            <a:ext cx="3423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200" u="sng">
                <a:solidFill>
                  <a:schemeClr val="hlink"/>
                </a:solidFill>
                <a:hlinkClick r:id="rId3"/>
              </a:rPr>
              <a:t>https://www.maaseutu.fi/globalassets/esitteet-ja-oppaat/happamat_sulfaattimaat_b5_low.pdf</a:t>
            </a:r>
            <a:r>
              <a:rPr lang="sv" sz="1200"/>
              <a:t> </a:t>
            </a:r>
            <a:endParaRPr sz="1200"/>
          </a:p>
          <a:p>
            <a:pPr indent="0" lvl="0" marL="0" rtl="0" algn="l">
              <a:spcBef>
                <a:spcPts val="1600"/>
              </a:spcBef>
              <a:spcAft>
                <a:spcPts val="0"/>
              </a:spcAft>
              <a:buNone/>
            </a:pPr>
            <a:r>
              <a:rPr lang="sv" sz="1200" u="sng">
                <a:solidFill>
                  <a:schemeClr val="hlink"/>
                </a:solidFill>
                <a:hlinkClick r:id="rId4"/>
              </a:rPr>
              <a:t>https://svenska.yle.fi/artikel/2017/06/30/laget-med-sura-sulfatjordar-ar-varst-i-osterbotten</a:t>
            </a:r>
            <a:r>
              <a:rPr lang="sv" sz="1200"/>
              <a:t> </a:t>
            </a:r>
            <a:endParaRPr sz="1200"/>
          </a:p>
          <a:p>
            <a:pPr indent="0" lvl="0" marL="0" rtl="0" algn="l">
              <a:spcBef>
                <a:spcPts val="1600"/>
              </a:spcBef>
              <a:spcAft>
                <a:spcPts val="1600"/>
              </a:spcAft>
              <a:buNone/>
            </a:pPr>
            <a:r>
              <a:rPr lang="sv" sz="1200" u="sng">
                <a:solidFill>
                  <a:schemeClr val="hlink"/>
                </a:solidFill>
                <a:hlinkClick r:id="rId5"/>
              </a:rPr>
              <a:t>https://svenska.yle.fi/artikel/2018/08/23/forskare-fran-vasa-soker-losning-pa-globalt-problem-osterbottniska-sura</a:t>
            </a:r>
            <a:r>
              <a:rPr lang="sv" sz="1200"/>
              <a:t> </a:t>
            </a:r>
            <a:endParaRPr sz="1200"/>
          </a:p>
        </p:txBody>
      </p:sp>
      <p:pic>
        <p:nvPicPr>
          <p:cNvPr id="90" name="Google Shape;90;p17"/>
          <p:cNvPicPr preferRelativeResize="0"/>
          <p:nvPr/>
        </p:nvPicPr>
        <p:blipFill>
          <a:blip r:embed="rId6">
            <a:alphaModFix/>
          </a:blip>
          <a:stretch>
            <a:fillRect/>
          </a:stretch>
        </p:blipFill>
        <p:spPr>
          <a:xfrm>
            <a:off x="4921775" y="102288"/>
            <a:ext cx="3135175" cy="4938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144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4. Is the land in your country endangered by water, wind or frost erosion?</a:t>
            </a:r>
            <a:endParaRPr/>
          </a:p>
        </p:txBody>
      </p:sp>
      <p:sp>
        <p:nvSpPr>
          <p:cNvPr id="96" name="Google Shape;96;p18"/>
          <p:cNvSpPr txBox="1"/>
          <p:nvPr>
            <p:ph idx="1" type="body"/>
          </p:nvPr>
        </p:nvSpPr>
        <p:spPr>
          <a:xfrm>
            <a:off x="392750" y="1130650"/>
            <a:ext cx="8520600" cy="75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sv">
                <a:solidFill>
                  <a:srgbClr val="000000"/>
                </a:solidFill>
              </a:rPr>
              <a:t>We do </a:t>
            </a:r>
            <a:r>
              <a:rPr b="1" lang="sv">
                <a:solidFill>
                  <a:srgbClr val="000000"/>
                </a:solidFill>
              </a:rPr>
              <a:t>not </a:t>
            </a:r>
            <a:r>
              <a:rPr lang="sv">
                <a:solidFill>
                  <a:srgbClr val="000000"/>
                </a:solidFill>
              </a:rPr>
              <a:t>have problem with erosion in Finland. There is no erosion because our ground is too flat except minor erosion on the coast.</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164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v" sz="2400"/>
              <a:t>5. Do you have a seed plant bank in your country? </a:t>
            </a:r>
            <a:br>
              <a:rPr lang="sv" sz="2400"/>
            </a:br>
            <a:r>
              <a:rPr lang="sv" sz="2400"/>
              <a:t>Do you use seeds from the seed plant bank to grow your own vegetables and are you able to product and use your own seeds?</a:t>
            </a:r>
            <a:endParaRPr sz="2400"/>
          </a:p>
          <a:p>
            <a:pPr indent="0" lvl="0" marL="0" rtl="0" algn="l">
              <a:spcBef>
                <a:spcPts val="0"/>
              </a:spcBef>
              <a:spcAft>
                <a:spcPts val="0"/>
              </a:spcAft>
              <a:buNone/>
            </a:pPr>
            <a:r>
              <a:t/>
            </a:r>
            <a:endParaRPr>
              <a:solidFill>
                <a:srgbClr val="000000"/>
              </a:solidFill>
            </a:endParaRPr>
          </a:p>
        </p:txBody>
      </p:sp>
      <p:sp>
        <p:nvSpPr>
          <p:cNvPr id="102" name="Google Shape;102;p19"/>
          <p:cNvSpPr txBox="1"/>
          <p:nvPr/>
        </p:nvSpPr>
        <p:spPr>
          <a:xfrm>
            <a:off x="381825" y="2168625"/>
            <a:ext cx="6651000" cy="2205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v" sz="1800"/>
              <a:t>Nordiska genbanken is a Nordic seed bank located in Svalbard. The Nordic countries have cooperated over 30 years. </a:t>
            </a:r>
            <a:r>
              <a:rPr lang="sv" sz="1800">
                <a:solidFill>
                  <a:schemeClr val="dk1"/>
                </a:solidFill>
              </a:rPr>
              <a:t>The seeds come from all over the world.</a:t>
            </a:r>
            <a:r>
              <a:rPr lang="sv" sz="1800"/>
              <a:t> The seeds are not used for farming, but are preserved for future needs.</a:t>
            </a:r>
            <a:endParaRPr sz="1800"/>
          </a:p>
          <a:p>
            <a:pPr indent="-342900" lvl="0" marL="457200" rtl="0" algn="l">
              <a:spcBef>
                <a:spcPts val="0"/>
              </a:spcBef>
              <a:spcAft>
                <a:spcPts val="0"/>
              </a:spcAft>
              <a:buSzPts val="1800"/>
              <a:buChar char="●"/>
            </a:pPr>
            <a:r>
              <a:rPr lang="sv" sz="1800"/>
              <a:t>You can use your own seeds, but you need to pay a small fee.</a:t>
            </a:r>
            <a:endParaRPr sz="1800"/>
          </a:p>
        </p:txBody>
      </p:sp>
      <p:pic>
        <p:nvPicPr>
          <p:cNvPr id="103" name="Google Shape;103;p19"/>
          <p:cNvPicPr preferRelativeResize="0"/>
          <p:nvPr/>
        </p:nvPicPr>
        <p:blipFill>
          <a:blip r:embed="rId3">
            <a:alphaModFix/>
          </a:blip>
          <a:stretch>
            <a:fillRect/>
          </a:stretch>
        </p:blipFill>
        <p:spPr>
          <a:xfrm>
            <a:off x="7123100" y="1841425"/>
            <a:ext cx="1768401" cy="127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6. How many percent of the area covers cultural landscape, disturbed and degraded landscape?</a:t>
            </a:r>
            <a:endParaRPr/>
          </a:p>
        </p:txBody>
      </p:sp>
      <p:sp>
        <p:nvSpPr>
          <p:cNvPr id="109" name="Google Shape;109;p20"/>
          <p:cNvSpPr txBox="1"/>
          <p:nvPr>
            <p:ph idx="1" type="body"/>
          </p:nvPr>
        </p:nvSpPr>
        <p:spPr>
          <a:xfrm>
            <a:off x="311700" y="1492000"/>
            <a:ext cx="8520600" cy="3076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sv"/>
              <a:t>8,5% of the land in Finland is used for agriculture.</a:t>
            </a:r>
            <a:endParaRPr/>
          </a:p>
          <a:p>
            <a:pPr indent="-342900" lvl="0" marL="457200" rtl="0" algn="l">
              <a:spcBef>
                <a:spcPts val="0"/>
              </a:spcBef>
              <a:spcAft>
                <a:spcPts val="0"/>
              </a:spcAft>
              <a:buSzPts val="1800"/>
              <a:buChar char="●"/>
            </a:pPr>
            <a:r>
              <a:rPr lang="sv"/>
              <a:t>Talvivaara mine is an environmental problem locally, the forests near the mine are dead and the water is toxic.</a:t>
            </a:r>
            <a:endParaRPr/>
          </a:p>
          <a:p>
            <a:pPr indent="-342900" lvl="0" marL="457200" rtl="0" algn="l">
              <a:spcBef>
                <a:spcPts val="0"/>
              </a:spcBef>
              <a:spcAft>
                <a:spcPts val="0"/>
              </a:spcAft>
              <a:buSzPts val="1800"/>
              <a:buChar char="●"/>
            </a:pPr>
            <a:r>
              <a:rPr lang="sv"/>
              <a:t>The coal plant in Inkoo is being torn down because it is not in use anymore.</a:t>
            </a:r>
            <a:endParaRPr/>
          </a:p>
          <a:p>
            <a:pPr indent="-342900" lvl="0" marL="457200" rtl="0" algn="l">
              <a:spcBef>
                <a:spcPts val="0"/>
              </a:spcBef>
              <a:spcAft>
                <a:spcPts val="0"/>
              </a:spcAft>
              <a:buSzPts val="1800"/>
              <a:buChar char="●"/>
            </a:pPr>
            <a:r>
              <a:rPr lang="sv"/>
              <a:t>It is close to our school, approximately 25 km.</a:t>
            </a:r>
            <a:endParaRPr/>
          </a:p>
        </p:txBody>
      </p:sp>
      <p:pic>
        <p:nvPicPr>
          <p:cNvPr id="110" name="Google Shape;110;p20"/>
          <p:cNvPicPr preferRelativeResize="0"/>
          <p:nvPr/>
        </p:nvPicPr>
        <p:blipFill>
          <a:blip r:embed="rId3">
            <a:alphaModFix/>
          </a:blip>
          <a:stretch>
            <a:fillRect/>
          </a:stretch>
        </p:blipFill>
        <p:spPr>
          <a:xfrm>
            <a:off x="0" y="3422100"/>
            <a:ext cx="2852450" cy="1721400"/>
          </a:xfrm>
          <a:prstGeom prst="rect">
            <a:avLst/>
          </a:prstGeom>
          <a:noFill/>
          <a:ln>
            <a:noFill/>
          </a:ln>
        </p:spPr>
      </p:pic>
      <p:pic>
        <p:nvPicPr>
          <p:cNvPr id="111" name="Google Shape;111;p20"/>
          <p:cNvPicPr preferRelativeResize="0"/>
          <p:nvPr/>
        </p:nvPicPr>
        <p:blipFill>
          <a:blip r:embed="rId4">
            <a:alphaModFix/>
          </a:blip>
          <a:stretch>
            <a:fillRect/>
          </a:stretch>
        </p:blipFill>
        <p:spPr>
          <a:xfrm>
            <a:off x="6080000" y="3422101"/>
            <a:ext cx="3064000" cy="1721400"/>
          </a:xfrm>
          <a:prstGeom prst="rect">
            <a:avLst/>
          </a:prstGeom>
          <a:noFill/>
          <a:ln>
            <a:noFill/>
          </a:ln>
        </p:spPr>
      </p:pic>
      <p:pic>
        <p:nvPicPr>
          <p:cNvPr id="112" name="Google Shape;112;p20"/>
          <p:cNvPicPr preferRelativeResize="0"/>
          <p:nvPr/>
        </p:nvPicPr>
        <p:blipFill rotWithShape="1">
          <a:blip r:embed="rId5">
            <a:alphaModFix/>
          </a:blip>
          <a:srcRect b="0" l="0" r="3128" t="8181"/>
          <a:stretch/>
        </p:blipFill>
        <p:spPr>
          <a:xfrm>
            <a:off x="2852450" y="3422100"/>
            <a:ext cx="3227551" cy="172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sz="2400"/>
              <a:t>7. </a:t>
            </a:r>
            <a:r>
              <a:rPr b="1" lang="sv" sz="2400"/>
              <a:t>How many percent of your country is used for conventional farming and how many percent of land are used for organic farming?</a:t>
            </a:r>
            <a:endParaRPr b="1" sz="2400"/>
          </a:p>
        </p:txBody>
      </p:sp>
      <p:sp>
        <p:nvSpPr>
          <p:cNvPr id="118" name="Google Shape;118;p21"/>
          <p:cNvSpPr txBox="1"/>
          <p:nvPr>
            <p:ph idx="1" type="body"/>
          </p:nvPr>
        </p:nvSpPr>
        <p:spPr>
          <a:xfrm>
            <a:off x="311700" y="1754475"/>
            <a:ext cx="8520600" cy="315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sv"/>
              <a:t>11,4 % (almost 260 000 hectare) of land is used for ecological farming. That means that no artificial nutrients or </a:t>
            </a:r>
            <a:r>
              <a:rPr lang="sv">
                <a:solidFill>
                  <a:srgbClr val="434343"/>
                </a:solidFill>
                <a:highlight>
                  <a:srgbClr val="FFFFFF"/>
                </a:highlight>
              </a:rPr>
              <a:t>pesticides are used. The goal in Finland is that 20% of the land should be farmed ecologically.</a:t>
            </a:r>
            <a:endParaRPr/>
          </a:p>
          <a:p>
            <a:pPr indent="0" lvl="0" marL="0" rtl="0" algn="l">
              <a:spcBef>
                <a:spcPts val="1600"/>
              </a:spcBef>
              <a:spcAft>
                <a:spcPts val="0"/>
              </a:spcAft>
              <a:buNone/>
            </a:pPr>
            <a:r>
              <a:rPr b="1" lang="sv" sz="2400">
                <a:solidFill>
                  <a:srgbClr val="000000"/>
                </a:solidFill>
              </a:rPr>
              <a:t>Is the nature-friendly agriculture supported by subsidy?</a:t>
            </a:r>
            <a:endParaRPr b="1" sz="2400">
              <a:solidFill>
                <a:srgbClr val="000000"/>
              </a:solidFill>
            </a:endParaRPr>
          </a:p>
          <a:p>
            <a:pPr indent="0" lvl="0" marL="0" rtl="0" algn="l">
              <a:spcBef>
                <a:spcPts val="1600"/>
              </a:spcBef>
              <a:spcAft>
                <a:spcPts val="0"/>
              </a:spcAft>
              <a:buNone/>
            </a:pPr>
            <a:r>
              <a:rPr lang="sv">
                <a:solidFill>
                  <a:srgbClr val="434343"/>
                </a:solidFill>
                <a:highlight>
                  <a:srgbClr val="FFFFFF"/>
                </a:highlight>
              </a:rPr>
              <a:t>Yes, those who are farming ecologically, or readjusting their farm to be ecological, can ask for economical support. The support is 160€ / hectare. The reason why they get economical support is that we want to stop the strain on the nature and increase ecological products.</a:t>
            </a:r>
            <a:endParaRPr>
              <a:solidFill>
                <a:srgbClr val="434343"/>
              </a:solidFill>
              <a:highlight>
                <a:srgbClr val="FFFFFF"/>
              </a:highlight>
            </a:endParaRPr>
          </a:p>
          <a:p>
            <a:pPr indent="0" lvl="0" marL="0" rtl="0" algn="l">
              <a:spcBef>
                <a:spcPts val="1600"/>
              </a:spcBef>
              <a:spcAft>
                <a:spcPts val="1600"/>
              </a:spcAft>
              <a:buNone/>
            </a:pPr>
            <a:r>
              <a:t/>
            </a:r>
            <a:endParaRPr>
              <a:solidFill>
                <a:srgbClr val="434343"/>
              </a:solidFill>
              <a:highlight>
                <a:srgbClr val="FFFFFF"/>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