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E8B788-B1AC-4984-A68F-397B30214F78}" v="3" dt="2022-04-29T07:32:33.4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 Honkanen" userId="1a8f42c4-8f48-4670-8d70-ac6c0abda3d5" providerId="ADAL" clId="{2CE8B788-B1AC-4984-A68F-397B30214F78}"/>
    <pc:docChg chg="custSel modSld">
      <pc:chgData name="Hanna Honkanen" userId="1a8f42c4-8f48-4670-8d70-ac6c0abda3d5" providerId="ADAL" clId="{2CE8B788-B1AC-4984-A68F-397B30214F78}" dt="2022-04-29T07:32:44.681" v="150" actId="115"/>
      <pc:docMkLst>
        <pc:docMk/>
      </pc:docMkLst>
      <pc:sldChg chg="modSp mod">
        <pc:chgData name="Hanna Honkanen" userId="1a8f42c4-8f48-4670-8d70-ac6c0abda3d5" providerId="ADAL" clId="{2CE8B788-B1AC-4984-A68F-397B30214F78}" dt="2022-04-29T07:32:44.681" v="150" actId="115"/>
        <pc:sldMkLst>
          <pc:docMk/>
          <pc:sldMk cId="2381310278" sldId="257"/>
        </pc:sldMkLst>
        <pc:spChg chg="mod">
          <ac:chgData name="Hanna Honkanen" userId="1a8f42c4-8f48-4670-8d70-ac6c0abda3d5" providerId="ADAL" clId="{2CE8B788-B1AC-4984-A68F-397B30214F78}" dt="2022-04-29T07:32:44.681" v="150" actId="115"/>
          <ac:spMkLst>
            <pc:docMk/>
            <pc:sldMk cId="2381310278" sldId="257"/>
            <ac:spMk id="3" creationId="{7B892B10-2323-49DD-B3AA-E74BECE48AF5}"/>
          </ac:spMkLst>
        </pc:spChg>
      </pc:sldChg>
      <pc:sldChg chg="addSp modSp mod">
        <pc:chgData name="Hanna Honkanen" userId="1a8f42c4-8f48-4670-8d70-ac6c0abda3d5" providerId="ADAL" clId="{2CE8B788-B1AC-4984-A68F-397B30214F78}" dt="2022-04-29T07:32:18.517" v="144" actId="27636"/>
        <pc:sldMkLst>
          <pc:docMk/>
          <pc:sldMk cId="2135384502" sldId="258"/>
        </pc:sldMkLst>
        <pc:spChg chg="mod">
          <ac:chgData name="Hanna Honkanen" userId="1a8f42c4-8f48-4670-8d70-ac6c0abda3d5" providerId="ADAL" clId="{2CE8B788-B1AC-4984-A68F-397B30214F78}" dt="2022-04-29T07:32:18.517" v="144" actId="27636"/>
          <ac:spMkLst>
            <pc:docMk/>
            <pc:sldMk cId="2135384502" sldId="258"/>
            <ac:spMk id="3" creationId="{B535BF0F-B36E-4360-9AE4-FD697C01EFC5}"/>
          </ac:spMkLst>
        </pc:spChg>
        <pc:spChg chg="add mod">
          <ac:chgData name="Hanna Honkanen" userId="1a8f42c4-8f48-4670-8d70-ac6c0abda3d5" providerId="ADAL" clId="{2CE8B788-B1AC-4984-A68F-397B30214F78}" dt="2022-04-29T07:32:07.066" v="142" actId="1076"/>
          <ac:spMkLst>
            <pc:docMk/>
            <pc:sldMk cId="2135384502" sldId="258"/>
            <ac:spMk id="4" creationId="{6A186D77-1483-4257-A2CB-124D9944437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55DFF9-FBEB-4851-B197-BFC3F8AE2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001A4AC-40BE-441F-981B-7337AD30D1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6E21507-6B06-468E-92F9-7D5A75680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04F0C-E518-41CF-87DB-0357488A87E3}" type="datetimeFigureOut">
              <a:rPr lang="fi-FI" smtClean="0"/>
              <a:t>2.5.2022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F516EB9-CC65-4B4E-979C-0CCCA1132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0049A2B-F439-4338-B7BA-0F4954F67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6E8E0-B671-4005-A8F7-B07E71FFDF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2191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488CA8-64A4-4C2D-BE7A-EF9A7C07B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A406784-C505-4A45-8F8F-0C5E4B1562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E54DF2E-C5F2-48C0-92EB-ACDA38631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04F0C-E518-41CF-87DB-0357488A87E3}" type="datetimeFigureOut">
              <a:rPr lang="fi-FI" smtClean="0"/>
              <a:t>2.5.2022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69C2D6-ADE3-4B28-9286-9FECEB5AB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6EB5CB0-D776-4943-9AF9-8A8C30FC5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6E8E0-B671-4005-A8F7-B07E71FFDF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394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9FE6976B-E13E-45F3-A7EE-F975C8B8C0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5C0F050-0BAD-4163-90E6-78AFA186B8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1CCB560-C205-4B33-9398-52A62E369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04F0C-E518-41CF-87DB-0357488A87E3}" type="datetimeFigureOut">
              <a:rPr lang="fi-FI" smtClean="0"/>
              <a:t>2.5.2022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B7BDC28-EA83-4194-AEFB-BC5C390C4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68F91E8-D566-4CE1-B3F1-8E68D5D95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6E8E0-B671-4005-A8F7-B07E71FFDF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0931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352D04-809C-41B7-9E79-EAC5E5950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ACB775A-82B9-4399-B1FD-DF9C130F4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793611C-AB1A-4BFB-8748-3101BC5C9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04F0C-E518-41CF-87DB-0357488A87E3}" type="datetimeFigureOut">
              <a:rPr lang="fi-FI" smtClean="0"/>
              <a:t>2.5.2022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4365A51-22A1-4857-A693-7ED041EBB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EEB8E34-7668-4014-8A53-640F1349A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6E8E0-B671-4005-A8F7-B07E71FFDF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5712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FC2BC6-1108-469F-9AE1-7F6D3D510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43F3B9E-D112-40A5-B90A-08A6AE68B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DA2C643-172B-4018-AB22-C84B512A7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04F0C-E518-41CF-87DB-0357488A87E3}" type="datetimeFigureOut">
              <a:rPr lang="fi-FI" smtClean="0"/>
              <a:t>2.5.2022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5FA71E-6A8D-42A8-AE5F-7F583C564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841F2D6-BB0F-4783-9371-82828373C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6E8E0-B671-4005-A8F7-B07E71FFDF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1326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1DE0ED-8569-46A8-9A5A-0BF22F569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3B6B12-7BA7-4985-8806-47209672DE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235E6E8-4776-42C6-A256-9DD25FF949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85714A0-58E0-4CD1-A68A-510AE7D39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04F0C-E518-41CF-87DB-0357488A87E3}" type="datetimeFigureOut">
              <a:rPr lang="fi-FI" smtClean="0"/>
              <a:t>2.5.2022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9FB15EC-806A-42F8-B940-8586A6789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E7E71FB-545C-42EE-B8F5-724C8D99E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6E8E0-B671-4005-A8F7-B07E71FFDF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5242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288EAB-A638-4E7D-9DCC-4C669B1B7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55B7DB1-9200-4D28-9CE0-086D9F69B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DD0CBE4-382C-4EC4-86F3-494DDA5F6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55BC7F3-53D9-476B-B321-C92FFF11F2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C0210A0-CF0A-4B08-8C02-C4C5D1FC97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E0BBB7A-72B4-4416-8C30-FCB2A59B0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04F0C-E518-41CF-87DB-0357488A87E3}" type="datetimeFigureOut">
              <a:rPr lang="fi-FI" smtClean="0"/>
              <a:t>2.5.2022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A09605D-8C8F-4C9C-96DD-F8D349905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61F0222-D754-4AD1-BD0C-7EED2DFAB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6E8E0-B671-4005-A8F7-B07E71FFDF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981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E310A6-66EC-4FF8-8FF4-862353892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FF3CC2B-DDE3-47C4-B223-8C138E2B0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04F0C-E518-41CF-87DB-0357488A87E3}" type="datetimeFigureOut">
              <a:rPr lang="fi-FI" smtClean="0"/>
              <a:t>2.5.2022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98D670B-717C-487C-A7A9-858798206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D9EBC0A-C55C-43EE-9174-72CCB9D08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6E8E0-B671-4005-A8F7-B07E71FFDF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2690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04468351-1814-48D1-A0C9-34FBD4D4E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04F0C-E518-41CF-87DB-0357488A87E3}" type="datetimeFigureOut">
              <a:rPr lang="fi-FI" smtClean="0"/>
              <a:t>2.5.2022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168C152-3971-4D1D-AB95-71DFEC1B5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6BC3E0B-8171-4F94-8AE3-CC35D997D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6E8E0-B671-4005-A8F7-B07E71FFDF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4350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6A963E-BE03-4343-AE6D-F8B40DA3F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BCEF314-8475-40CE-8A71-A09EBFBB1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1A72134-097A-4B1A-97FA-252A7342C2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41F772F-6E35-45D5-8B3D-C6BF71105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04F0C-E518-41CF-87DB-0357488A87E3}" type="datetimeFigureOut">
              <a:rPr lang="fi-FI" smtClean="0"/>
              <a:t>2.5.2022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FA4D434-27B2-4D3A-9796-EEA6EE498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1B2E926-071D-423B-AC95-E9100F8F1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6E8E0-B671-4005-A8F7-B07E71FFDF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0115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89B31F-C8DF-43F6-83F3-560E360B5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A684D998-D2CB-47C6-9E11-F7F78D045C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C77673D-F09A-4986-BB0C-2134CE6D7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E99258B-E8F1-40F4-8A62-4765CDD44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04F0C-E518-41CF-87DB-0357488A87E3}" type="datetimeFigureOut">
              <a:rPr lang="fi-FI" smtClean="0"/>
              <a:t>2.5.2022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7F65000-0A0D-47D5-B9F2-C2D2374F9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72EFEF2-5AF5-4FD0-B683-9C3569162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6E8E0-B671-4005-A8F7-B07E71FFDF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4248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6BCE9383-9E3B-41DE-9203-218B234FE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DBFC803-6263-42ED-9923-19DE02D12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F3B11CB-746F-4285-8E93-D1208F6BBA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04F0C-E518-41CF-87DB-0357488A87E3}" type="datetimeFigureOut">
              <a:rPr lang="fi-FI" smtClean="0"/>
              <a:t>2.5.2022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4D4866D-7B43-425B-85F9-9298887B3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3D24D8B-19E3-4894-BC70-45EB6BA294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6E8E0-B671-4005-A8F7-B07E71FFDF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563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39605B-4336-6150-DDE1-EFE8276AAE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80CBA69-812F-4E3B-8879-90E06F897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fi-FI" sz="4000" dirty="0">
                <a:solidFill>
                  <a:srgbClr val="FF0000"/>
                </a:solidFill>
              </a:rPr>
              <a:t>Ilmansaasteet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B892B10-2323-49DD-B3AA-E74BECE48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6036" y="83127"/>
            <a:ext cx="7075057" cy="6991925"/>
          </a:xfrm>
        </p:spPr>
        <p:txBody>
          <a:bodyPr anchor="ctr">
            <a:normAutofit/>
          </a:bodyPr>
          <a:lstStyle/>
          <a:p>
            <a:r>
              <a:rPr lang="fi-FI" sz="1600" dirty="0">
                <a:solidFill>
                  <a:srgbClr val="FFFFFF"/>
                </a:solidFill>
              </a:rPr>
              <a:t>Ilmakehää saastuttavat esimerkiksi</a:t>
            </a:r>
            <a:r>
              <a:rPr lang="fi-FI" sz="1600" dirty="0" smtClean="0">
                <a:solidFill>
                  <a:srgbClr val="FFFFFF"/>
                </a:solidFill>
              </a:rPr>
              <a:t>:</a:t>
            </a:r>
          </a:p>
          <a:p>
            <a:pPr lvl="1"/>
            <a:r>
              <a:rPr lang="fi-FI" sz="1600" b="1" u="sng" dirty="0" smtClean="0">
                <a:solidFill>
                  <a:srgbClr val="FFFFFF"/>
                </a:solidFill>
              </a:rPr>
              <a:t>Hiilidioksidi, </a:t>
            </a:r>
            <a:r>
              <a:rPr lang="fi-FI" sz="1600" dirty="0" smtClean="0">
                <a:solidFill>
                  <a:srgbClr val="FFFFFF"/>
                </a:solidFill>
              </a:rPr>
              <a:t>tärkein kasvihuonekaasu, fossiilisten polttoaineiden polton seuraus</a:t>
            </a:r>
            <a:endParaRPr lang="fi-FI" sz="1600" b="1" u="sng" dirty="0">
              <a:solidFill>
                <a:srgbClr val="FFFFFF"/>
              </a:solidFill>
            </a:endParaRPr>
          </a:p>
          <a:p>
            <a:pPr lvl="1"/>
            <a:r>
              <a:rPr lang="fi-FI" sz="1600" b="1" u="sng" dirty="0">
                <a:solidFill>
                  <a:srgbClr val="FFFFFF"/>
                </a:solidFill>
              </a:rPr>
              <a:t>Typenoksidit</a:t>
            </a:r>
            <a:r>
              <a:rPr lang="fi-FI" sz="1600" dirty="0">
                <a:solidFill>
                  <a:srgbClr val="FFFFFF"/>
                </a:solidFill>
              </a:rPr>
              <a:t>, liikenteen pakokaasut ja teollisuuden päästöt </a:t>
            </a:r>
          </a:p>
          <a:p>
            <a:pPr marL="914400" lvl="2" indent="0">
              <a:buNone/>
            </a:pPr>
            <a:r>
              <a:rPr lang="fi-FI" sz="1600" dirty="0">
                <a:solidFill>
                  <a:srgbClr val="FFFFFF"/>
                </a:solidFill>
              </a:rPr>
              <a:t>Altistaa hengitysteitä infektioille, aiheuttaa astmaa ja yskää, </a:t>
            </a:r>
          </a:p>
          <a:p>
            <a:pPr marL="914400" lvl="2" indent="0">
              <a:buNone/>
            </a:pPr>
            <a:r>
              <a:rPr lang="fi-FI" sz="1600" dirty="0">
                <a:solidFill>
                  <a:srgbClr val="FFFFFF"/>
                </a:solidFill>
              </a:rPr>
              <a:t>Ympäristövaikutukset: savusumu, rehevöityminen, happamoituminen </a:t>
            </a:r>
          </a:p>
          <a:p>
            <a:pPr lvl="1"/>
            <a:r>
              <a:rPr lang="fi-FI" sz="1600" b="1" u="sng" dirty="0" smtClean="0">
                <a:solidFill>
                  <a:srgbClr val="FFFFFF"/>
                </a:solidFill>
              </a:rPr>
              <a:t>Rikkidioksidi</a:t>
            </a:r>
            <a:r>
              <a:rPr lang="fi-FI" sz="1600" dirty="0">
                <a:solidFill>
                  <a:srgbClr val="FFFFFF"/>
                </a:solidFill>
              </a:rPr>
              <a:t>, laivojen päästöt, selluteollisuus,  energiantuotanto ja tulivuoret</a:t>
            </a:r>
          </a:p>
          <a:p>
            <a:pPr marL="914400" lvl="2" indent="0">
              <a:buNone/>
            </a:pPr>
            <a:r>
              <a:rPr lang="fi-FI" sz="1600" dirty="0">
                <a:solidFill>
                  <a:srgbClr val="FFFFFF"/>
                </a:solidFill>
              </a:rPr>
              <a:t>Ärsyttää limakalvoja ja aiheuttaa hengitysvaikeuksia, metsien ja viljojen kasvu hidastuu, tuhoaa lehtivihreää, aiheuttaa happamia </a:t>
            </a:r>
            <a:r>
              <a:rPr lang="fi-FI" sz="1600" dirty="0" smtClean="0">
                <a:solidFill>
                  <a:srgbClr val="FFFFFF"/>
                </a:solidFill>
              </a:rPr>
              <a:t>sateita</a:t>
            </a:r>
          </a:p>
          <a:p>
            <a:pPr lvl="1"/>
            <a:r>
              <a:rPr lang="fi-FI" sz="1600" b="1" u="sng" dirty="0" smtClean="0">
                <a:solidFill>
                  <a:srgbClr val="FFFFFF"/>
                </a:solidFill>
              </a:rPr>
              <a:t>Bentseeni</a:t>
            </a:r>
            <a:r>
              <a:rPr lang="fi-FI" sz="1600" dirty="0">
                <a:solidFill>
                  <a:srgbClr val="FFFFFF"/>
                </a:solidFill>
              </a:rPr>
              <a:t>, puun lämmitys, liikenne ja teollisuus</a:t>
            </a:r>
          </a:p>
          <a:p>
            <a:pPr marL="914400" lvl="2" indent="0">
              <a:buNone/>
            </a:pPr>
            <a:r>
              <a:rPr lang="fi-FI" sz="1600" dirty="0">
                <a:solidFill>
                  <a:srgbClr val="FFFFFF"/>
                </a:solidFill>
              </a:rPr>
              <a:t>Aiheuttavat syöpää ja heikentää keskushermoston toimintaa</a:t>
            </a:r>
          </a:p>
          <a:p>
            <a:pPr lvl="1"/>
            <a:r>
              <a:rPr lang="fi-FI" sz="1600" b="1" u="sng" dirty="0">
                <a:solidFill>
                  <a:srgbClr val="FFFFFF"/>
                </a:solidFill>
              </a:rPr>
              <a:t>Hiilimonoksidi</a:t>
            </a:r>
            <a:r>
              <a:rPr lang="fi-FI" sz="1600" dirty="0">
                <a:solidFill>
                  <a:srgbClr val="FFFFFF"/>
                </a:solidFill>
              </a:rPr>
              <a:t>, autojen pakokaasut, puun lämmitys</a:t>
            </a:r>
          </a:p>
          <a:p>
            <a:pPr marL="914400" lvl="2" indent="0">
              <a:buNone/>
            </a:pPr>
            <a:r>
              <a:rPr lang="fi-FI" sz="1600" dirty="0">
                <a:solidFill>
                  <a:srgbClr val="FFFFFF"/>
                </a:solidFill>
              </a:rPr>
              <a:t>Myrkyllinen, Aiheuttaa päänsärkyä ja pahoinvointia, sekä voi aiheuttaa jopa kuoleman </a:t>
            </a:r>
          </a:p>
          <a:p>
            <a:pPr lvl="1"/>
            <a:r>
              <a:rPr lang="fi-FI" sz="1600" b="1" u="sng" dirty="0">
                <a:solidFill>
                  <a:srgbClr val="FFFFFF"/>
                </a:solidFill>
              </a:rPr>
              <a:t>Pienhiukkaset</a:t>
            </a:r>
            <a:endParaRPr lang="fi-FI" sz="1600" dirty="0">
              <a:solidFill>
                <a:srgbClr val="FFFFFF"/>
              </a:solidFill>
            </a:endParaRPr>
          </a:p>
          <a:p>
            <a:pPr marL="914400" lvl="2" indent="0">
              <a:buNone/>
            </a:pPr>
            <a:r>
              <a:rPr lang="fi-FI" sz="1600" dirty="0">
                <a:solidFill>
                  <a:srgbClr val="FFFFFF"/>
                </a:solidFill>
              </a:rPr>
              <a:t>Aiheuttaa hengitystulehduksia, astmaa ja keuhkojen toiminnan heikentymistä</a:t>
            </a:r>
          </a:p>
          <a:p>
            <a:pPr marL="457200" lvl="1" indent="0">
              <a:buNone/>
            </a:pPr>
            <a:endParaRPr lang="fi-FI" sz="1600" dirty="0">
              <a:solidFill>
                <a:srgbClr val="FFFFFF"/>
              </a:solidFill>
            </a:endParaRPr>
          </a:p>
          <a:p>
            <a:pPr lvl="1"/>
            <a:r>
              <a:rPr lang="fi-FI" sz="1600" dirty="0">
                <a:solidFill>
                  <a:srgbClr val="FFFFFF"/>
                </a:solidFill>
              </a:rPr>
              <a:t>Itse voin suosia pyöräilyä ja kävelyä. Voin kierrättää ja vähentää sähkönkäyttöä turhaan</a:t>
            </a:r>
            <a:r>
              <a:rPr lang="fi-FI" sz="1300" dirty="0">
                <a:solidFill>
                  <a:srgbClr val="FFFFFF"/>
                </a:solidFill>
              </a:rPr>
              <a:t>.</a:t>
            </a:r>
          </a:p>
          <a:p>
            <a:pPr marL="0" indent="0">
              <a:buNone/>
            </a:pPr>
            <a:endParaRPr lang="fi-FI" sz="1300" dirty="0">
              <a:solidFill>
                <a:srgbClr val="FFFFFF"/>
              </a:solidFill>
            </a:endParaRPr>
          </a:p>
          <a:p>
            <a:pPr lvl="1"/>
            <a:endParaRPr lang="fi-FI" sz="13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310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C96399-EC70-4AEC-859D-3574F2466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010" y="100734"/>
            <a:ext cx="7797799" cy="1155411"/>
          </a:xfr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 err="1">
                <a:solidFill>
                  <a:srgbClr val="00B0F0"/>
                </a:solidFill>
              </a:rPr>
              <a:t>Alailmakehän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otsoni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E0263D6-C7E3-495F-8BE4-9A39B4131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6786" y="1641236"/>
            <a:ext cx="9350375" cy="2736800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2000" dirty="0" err="1"/>
              <a:t>Alailmakehän</a:t>
            </a:r>
            <a:r>
              <a:rPr lang="en-US" sz="2000" dirty="0"/>
              <a:t> </a:t>
            </a:r>
            <a:r>
              <a:rPr lang="en-US" sz="2000" dirty="0" err="1"/>
              <a:t>otsoni</a:t>
            </a:r>
            <a:r>
              <a:rPr lang="en-US" sz="2000" dirty="0"/>
              <a:t> </a:t>
            </a:r>
            <a:r>
              <a:rPr lang="en-US" sz="2000" dirty="0" err="1"/>
              <a:t>tarkoittaa</a:t>
            </a:r>
            <a:r>
              <a:rPr lang="en-US" sz="2000" dirty="0"/>
              <a:t> </a:t>
            </a:r>
            <a:r>
              <a:rPr lang="en-US" sz="2000" dirty="0" err="1"/>
              <a:t>otsonin</a:t>
            </a:r>
            <a:r>
              <a:rPr lang="en-US" sz="2000" dirty="0"/>
              <a:t> </a:t>
            </a:r>
            <a:r>
              <a:rPr lang="en-US" sz="2000" dirty="0" err="1"/>
              <a:t>lisääntymistä</a:t>
            </a:r>
            <a:r>
              <a:rPr lang="en-US" sz="2000" dirty="0"/>
              <a:t> </a:t>
            </a:r>
            <a:r>
              <a:rPr lang="en-US" sz="2000" dirty="0" err="1"/>
              <a:t>alailmakehässä</a:t>
            </a:r>
            <a:r>
              <a:rPr lang="en-US" sz="2000" dirty="0"/>
              <a:t>.</a:t>
            </a:r>
          </a:p>
          <a:p>
            <a:pPr>
              <a:lnSpc>
                <a:spcPct val="115000"/>
              </a:lnSpc>
            </a:pPr>
            <a:r>
              <a:rPr lang="en-US" sz="2000" dirty="0" err="1"/>
              <a:t>Otsonia</a:t>
            </a:r>
            <a:r>
              <a:rPr lang="en-US" sz="2000" dirty="0"/>
              <a:t> </a:t>
            </a:r>
            <a:r>
              <a:rPr lang="en-US" sz="2000" dirty="0" err="1"/>
              <a:t>alailmakehään</a:t>
            </a:r>
            <a:r>
              <a:rPr lang="en-US" sz="2000" dirty="0"/>
              <a:t> </a:t>
            </a:r>
            <a:r>
              <a:rPr lang="en-US" sz="2000" dirty="0" err="1"/>
              <a:t>aiheuttaa</a:t>
            </a:r>
            <a:r>
              <a:rPr lang="en-US" sz="2000" dirty="0"/>
              <a:t> </a:t>
            </a:r>
            <a:r>
              <a:rPr lang="en-US" sz="2000" dirty="0" err="1"/>
              <a:t>esim</a:t>
            </a:r>
            <a:r>
              <a:rPr lang="en-US" sz="2000" dirty="0"/>
              <a:t>. </a:t>
            </a:r>
            <a:r>
              <a:rPr lang="en-US" sz="2000" dirty="0" err="1"/>
              <a:t>typpikaasujen</a:t>
            </a:r>
            <a:r>
              <a:rPr lang="en-US" sz="2000" dirty="0"/>
              <a:t> (NO</a:t>
            </a:r>
            <a:r>
              <a:rPr lang="en-US" sz="2000" baseline="-25000" dirty="0"/>
              <a:t>x</a:t>
            </a:r>
            <a:r>
              <a:rPr lang="en-US" sz="2000" dirty="0"/>
              <a:t>)  </a:t>
            </a:r>
            <a:r>
              <a:rPr lang="en-US" sz="2000" dirty="0" err="1"/>
              <a:t>palaminen</a:t>
            </a:r>
            <a:r>
              <a:rPr lang="en-US" sz="2000" dirty="0"/>
              <a:t> </a:t>
            </a:r>
            <a:r>
              <a:rPr lang="en-US" sz="2000" dirty="0" err="1"/>
              <a:t>alailmakehässä</a:t>
            </a:r>
            <a:r>
              <a:rPr lang="en-US" sz="2000" dirty="0"/>
              <a:t>. </a:t>
            </a:r>
            <a:r>
              <a:rPr lang="en-US" sz="2000" dirty="0" err="1"/>
              <a:t>Siitä</a:t>
            </a:r>
            <a:r>
              <a:rPr lang="en-US" sz="2000" dirty="0"/>
              <a:t> </a:t>
            </a:r>
            <a:r>
              <a:rPr lang="en-US" sz="2000" dirty="0" err="1"/>
              <a:t>muodostuu</a:t>
            </a:r>
            <a:r>
              <a:rPr lang="en-US" sz="2000" dirty="0"/>
              <a:t> </a:t>
            </a:r>
            <a:r>
              <a:rPr lang="en-US" sz="2000" dirty="0" err="1"/>
              <a:t>otsonia</a:t>
            </a:r>
            <a:r>
              <a:rPr lang="en-US" sz="2000" dirty="0"/>
              <a:t> (O</a:t>
            </a:r>
            <a:r>
              <a:rPr lang="en-US" sz="2000" baseline="-25000" dirty="0"/>
              <a:t>3</a:t>
            </a:r>
            <a:r>
              <a:rPr lang="en-US" sz="2000" dirty="0"/>
              <a:t>)</a:t>
            </a:r>
          </a:p>
          <a:p>
            <a:pPr>
              <a:lnSpc>
                <a:spcPct val="115000"/>
              </a:lnSpc>
            </a:pPr>
            <a:r>
              <a:rPr lang="en-US" sz="2000" dirty="0" err="1"/>
              <a:t>Alailmakehän</a:t>
            </a:r>
            <a:r>
              <a:rPr lang="en-US" sz="2000" dirty="0"/>
              <a:t> </a:t>
            </a:r>
            <a:r>
              <a:rPr lang="en-US" sz="2000" dirty="0" err="1" smtClean="0"/>
              <a:t>otsoni</a:t>
            </a:r>
            <a:r>
              <a:rPr lang="en-US" sz="2000" dirty="0" smtClean="0"/>
              <a:t> </a:t>
            </a:r>
            <a:r>
              <a:rPr lang="en-US" sz="2000" dirty="0" err="1" smtClean="0"/>
              <a:t>aiheuttaa</a:t>
            </a:r>
            <a:r>
              <a:rPr lang="en-US" sz="2000" dirty="0" smtClean="0"/>
              <a:t> </a:t>
            </a:r>
            <a:r>
              <a:rPr lang="en-US" sz="2000" dirty="0" err="1"/>
              <a:t>limakalvojen</a:t>
            </a:r>
            <a:r>
              <a:rPr lang="en-US" sz="2000" dirty="0"/>
              <a:t> </a:t>
            </a:r>
            <a:r>
              <a:rPr lang="en-US" sz="2000" dirty="0" err="1"/>
              <a:t>ärsytystä</a:t>
            </a:r>
            <a:r>
              <a:rPr lang="en-US" sz="2000" dirty="0"/>
              <a:t> ja </a:t>
            </a:r>
            <a:r>
              <a:rPr lang="en-US" sz="2000" dirty="0" err="1"/>
              <a:t>haittaavat</a:t>
            </a:r>
            <a:r>
              <a:rPr lang="en-US" sz="2000" dirty="0"/>
              <a:t> </a:t>
            </a:r>
            <a:r>
              <a:rPr lang="en-US" sz="2000" dirty="0" err="1"/>
              <a:t>hengityselimistön</a:t>
            </a:r>
            <a:r>
              <a:rPr lang="en-US" sz="2000" dirty="0"/>
              <a:t> </a:t>
            </a:r>
            <a:r>
              <a:rPr lang="en-US" sz="2000" dirty="0" err="1" smtClean="0"/>
              <a:t>toimintaa</a:t>
            </a:r>
            <a:r>
              <a:rPr lang="en-US" sz="2000" dirty="0"/>
              <a:t>. Se </a:t>
            </a:r>
            <a:r>
              <a:rPr lang="en-US" sz="2000" dirty="0" err="1"/>
              <a:t>haittaa</a:t>
            </a:r>
            <a:r>
              <a:rPr lang="en-US" sz="2000" dirty="0"/>
              <a:t> </a:t>
            </a:r>
            <a:r>
              <a:rPr lang="en-US" sz="2000" dirty="0" err="1" smtClean="0"/>
              <a:t>myös</a:t>
            </a:r>
            <a:r>
              <a:rPr lang="en-US" sz="2000" dirty="0" smtClean="0"/>
              <a:t> </a:t>
            </a:r>
            <a:r>
              <a:rPr lang="en-US" sz="2000" dirty="0" err="1" smtClean="0"/>
              <a:t>kasvien</a:t>
            </a:r>
            <a:r>
              <a:rPr lang="en-US" sz="2000" dirty="0" smtClean="0"/>
              <a:t> </a:t>
            </a:r>
            <a:r>
              <a:rPr lang="en-US" sz="2000" dirty="0" err="1" smtClean="0"/>
              <a:t>yhteyttämistä</a:t>
            </a:r>
            <a:r>
              <a:rPr lang="en-US" sz="2000" dirty="0" smtClean="0"/>
              <a:t>, </a:t>
            </a:r>
            <a:r>
              <a:rPr lang="en-US" sz="2000" dirty="0" err="1" smtClean="0"/>
              <a:t>mikä</a:t>
            </a:r>
            <a:r>
              <a:rPr lang="en-US" sz="2000" dirty="0" smtClean="0"/>
              <a:t> </a:t>
            </a:r>
            <a:r>
              <a:rPr lang="en-US" sz="2000" dirty="0" err="1" smtClean="0"/>
              <a:t>vaikuttaa</a:t>
            </a:r>
            <a:r>
              <a:rPr lang="en-US" sz="2000" dirty="0" smtClean="0"/>
              <a:t> </a:t>
            </a:r>
            <a:r>
              <a:rPr lang="en-US" sz="2000" dirty="0" err="1" smtClean="0"/>
              <a:t>ilmastonmuutoksen</a:t>
            </a:r>
            <a:r>
              <a:rPr lang="en-US" sz="2000" dirty="0" smtClean="0"/>
              <a:t> </a:t>
            </a:r>
            <a:r>
              <a:rPr lang="en-US" sz="2000" dirty="0" err="1" smtClean="0"/>
              <a:t>kiihtymiseen</a:t>
            </a:r>
            <a:r>
              <a:rPr lang="en-US" sz="2000" dirty="0" smtClean="0"/>
              <a:t>, </a:t>
            </a:r>
            <a:r>
              <a:rPr lang="en-US" sz="2000" dirty="0" err="1" smtClean="0"/>
              <a:t>sillä</a:t>
            </a:r>
            <a:r>
              <a:rPr lang="en-US" sz="2000" dirty="0" smtClean="0"/>
              <a:t> </a:t>
            </a:r>
            <a:r>
              <a:rPr lang="en-US" sz="2000" dirty="0" err="1" smtClean="0"/>
              <a:t>kasvit</a:t>
            </a:r>
            <a:r>
              <a:rPr lang="en-US" sz="2000" dirty="0" smtClean="0"/>
              <a:t> </a:t>
            </a:r>
            <a:r>
              <a:rPr lang="en-US" sz="2000" dirty="0" err="1" smtClean="0"/>
              <a:t>eivät</a:t>
            </a:r>
            <a:r>
              <a:rPr lang="en-US" sz="2000" dirty="0" smtClean="0"/>
              <a:t> </a:t>
            </a:r>
            <a:r>
              <a:rPr lang="en-US" sz="2000" dirty="0" err="1" smtClean="0"/>
              <a:t>pystyy</a:t>
            </a:r>
            <a:r>
              <a:rPr lang="en-US" sz="2000" dirty="0" smtClean="0"/>
              <a:t> </a:t>
            </a:r>
            <a:r>
              <a:rPr lang="en-US" sz="2000" dirty="0" err="1" smtClean="0"/>
              <a:t>sitomaan</a:t>
            </a:r>
            <a:r>
              <a:rPr lang="en-US" sz="2000" dirty="0" smtClean="0"/>
              <a:t> </a:t>
            </a:r>
            <a:r>
              <a:rPr lang="en-US" sz="2000" dirty="0" err="1" smtClean="0"/>
              <a:t>hiilidioksidia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9452DCF4-EC9C-4327-BB4B-6E3403CF1A47}"/>
              </a:ext>
            </a:extLst>
          </p:cNvPr>
          <p:cNvSpPr txBox="1"/>
          <p:nvPr/>
        </p:nvSpPr>
        <p:spPr>
          <a:xfrm>
            <a:off x="3124489" y="4501517"/>
            <a:ext cx="4990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/>
              <a:t>Alailmakehän otsonin ratkaisu</a:t>
            </a:r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098262D2-DA3F-4C1E-8418-C728AF468870}"/>
              </a:ext>
            </a:extLst>
          </p:cNvPr>
          <p:cNvSpPr txBox="1"/>
          <p:nvPr/>
        </p:nvSpPr>
        <p:spPr>
          <a:xfrm>
            <a:off x="3032125" y="5148218"/>
            <a:ext cx="442217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Liikenteen ja päästöjen vähentäminen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00701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662452-6E2C-46EC-ACA2-8B0EB36EF1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>
                <a:solidFill>
                  <a:srgbClr val="00B050"/>
                </a:solidFill>
              </a:rPr>
              <a:t>PIENHIUKKASET JA HAPPAMAT SATEET</a:t>
            </a:r>
          </a:p>
        </p:txBody>
      </p:sp>
    </p:spTree>
    <p:extLst>
      <p:ext uri="{BB962C8B-B14F-4D97-AF65-F5344CB8AC3E}">
        <p14:creationId xmlns:p14="http://schemas.microsoft.com/office/powerpoint/2010/main" val="52434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FD4F65-2894-4220-9CF0-49572DC4C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Pienhiukkaset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E0E202-204E-40FB-8A77-66F313AA3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Pienhiukkasia tulee ilmaan polttoaineiden </a:t>
            </a:r>
            <a:r>
              <a:rPr lang="fi-FI" dirty="0" smtClean="0"/>
              <a:t>palamisessa, </a:t>
            </a:r>
            <a:r>
              <a:rPr lang="fi-FI" dirty="0"/>
              <a:t>erityisesti puun </a:t>
            </a:r>
            <a:r>
              <a:rPr lang="fi-FI" dirty="0" smtClean="0"/>
              <a:t>pienpoltossa, lisäksi liikenteestä</a:t>
            </a:r>
            <a:r>
              <a:rPr lang="fi-FI" dirty="0"/>
              <a:t> </a:t>
            </a:r>
            <a:r>
              <a:rPr lang="fi-FI" dirty="0" smtClean="0"/>
              <a:t>ja</a:t>
            </a:r>
            <a:r>
              <a:rPr lang="fi-FI" dirty="0" smtClean="0"/>
              <a:t> teollisuudesta.</a:t>
            </a:r>
            <a:endParaRPr lang="fi-FI" dirty="0"/>
          </a:p>
          <a:p>
            <a:r>
              <a:rPr lang="fi-FI" b="0" i="0" dirty="0">
                <a:solidFill>
                  <a:srgbClr val="212529"/>
                </a:solidFill>
                <a:effectLst/>
              </a:rPr>
              <a:t>Pienhiukkasiin voi myös tar</a:t>
            </a:r>
            <a:r>
              <a:rPr lang="fi-FI" dirty="0">
                <a:solidFill>
                  <a:srgbClr val="212529"/>
                </a:solidFill>
              </a:rPr>
              <a:t>ttua raskasmetalleja ja hiilivetyjä.</a:t>
            </a:r>
            <a:endParaRPr lang="fi-FI" b="0" i="0" dirty="0">
              <a:solidFill>
                <a:srgbClr val="212529"/>
              </a:solidFill>
              <a:effectLst/>
            </a:endParaRPr>
          </a:p>
          <a:p>
            <a:r>
              <a:rPr lang="fi-FI" dirty="0"/>
              <a:t>Pienhiukkaset aiheuttavat hengitystietulehduksia, astmaa ja keuhkojen toiminnan </a:t>
            </a:r>
            <a:r>
              <a:rPr lang="fi-FI" dirty="0" smtClean="0"/>
              <a:t>heikentymistä.</a:t>
            </a:r>
            <a:endParaRPr lang="fi-FI" dirty="0"/>
          </a:p>
          <a:p>
            <a:r>
              <a:rPr lang="fi-FI" dirty="0"/>
              <a:t>Pienhiukkasien ilmentymistä voi vähentää oikea oppisella puun poltolla ja suodattamalla pienhiukkasia. Ja ylipäätään vähentämällä päästöjä.</a:t>
            </a:r>
          </a:p>
          <a:p>
            <a:pPr marL="0" indent="0">
              <a:buNone/>
            </a:pPr>
            <a:endParaRPr lang="fi-FI" dirty="0"/>
          </a:p>
          <a:p>
            <a:endParaRPr lang="fi-FI" b="0" i="0" dirty="0">
              <a:solidFill>
                <a:srgbClr val="212529"/>
              </a:solidFill>
              <a:effectLst/>
              <a:latin typeface="-apple-system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9617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B92A94-EB2B-4382-B175-8016344D6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Savusumu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839DDD9-66DC-410C-B41E-64BE8B3D5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Savusumu on sumua, joka on täynnä ilmansaasteita (savukaasuja ja pienhiukkasia).</a:t>
            </a:r>
          </a:p>
          <a:p>
            <a:r>
              <a:rPr lang="fi-FI" dirty="0" smtClean="0"/>
              <a:t>Se muodostuu erityisesti kylmällä ja tyynellä ilmalla.</a:t>
            </a:r>
            <a:endParaRPr lang="fi-FI" dirty="0" smtClean="0"/>
          </a:p>
          <a:p>
            <a:r>
              <a:rPr lang="fi-FI" dirty="0" smtClean="0"/>
              <a:t>Savusumun </a:t>
            </a:r>
            <a:r>
              <a:rPr lang="fi-FI" dirty="0"/>
              <a:t>suurin aiheuttaja on </a:t>
            </a:r>
            <a:r>
              <a:rPr lang="fi-FI" dirty="0" smtClean="0"/>
              <a:t>energiantuotanto, teollisuus ja liikenne, kun ne perustuvat fossiilisten polttoaineiden polttoon.</a:t>
            </a:r>
            <a:endParaRPr lang="fi-FI" dirty="0"/>
          </a:p>
          <a:p>
            <a:r>
              <a:rPr lang="fi-FI" dirty="0"/>
              <a:t>Savusumu aiheuttaa kurkun pistelyä ja silmien </a:t>
            </a:r>
            <a:r>
              <a:rPr lang="fi-FI" dirty="0" smtClean="0"/>
              <a:t>kirvelyä, pahimmillaan myös pahoinvointia ja myrkytysoireita.</a:t>
            </a:r>
            <a:endParaRPr lang="fi-FI" dirty="0"/>
          </a:p>
          <a:p>
            <a:r>
              <a:rPr lang="fi-FI" dirty="0"/>
              <a:t>Sitä voidaan vähentää esimerkiksi lisäämällä julkista liikennettä ja vähentämällä </a:t>
            </a:r>
            <a:r>
              <a:rPr lang="fi-FI" dirty="0" smtClean="0"/>
              <a:t>päästöjä ilmaan.</a:t>
            </a:r>
            <a:endParaRPr lang="fi-FI" dirty="0"/>
          </a:p>
          <a:p>
            <a:endParaRPr lang="fi-FI" dirty="0"/>
          </a:p>
          <a:p>
            <a:endParaRPr lang="fi-FI" dirty="0">
              <a:solidFill>
                <a:srgbClr val="212529"/>
              </a:solidFill>
              <a:latin typeface="-apple-system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40991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6659BC-345C-42A8-9456-CC5D25ABF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Happamat sateet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D6E5299-FED4-47F5-AE46-DAF74DD6C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Happamat sateet syntyy kun vesi ja </a:t>
            </a:r>
            <a:r>
              <a:rPr lang="fi-FI" dirty="0" smtClean="0"/>
              <a:t>epämetallioksidit (=päästöt) </a:t>
            </a:r>
            <a:r>
              <a:rPr lang="fi-FI" dirty="0"/>
              <a:t>yhdistyvät hapoksi ja tulevat maanpinnalle </a:t>
            </a:r>
            <a:r>
              <a:rPr lang="fi-FI" dirty="0" smtClean="0"/>
              <a:t>sateena (tai kuivalaskeumana).</a:t>
            </a:r>
            <a:endParaRPr lang="fi-FI" dirty="0"/>
          </a:p>
          <a:p>
            <a:r>
              <a:rPr lang="fi-FI" dirty="0"/>
              <a:t>Ne aiheuttavat esimerkiksi metsien ja kasvien kuolemia, </a:t>
            </a:r>
            <a:r>
              <a:rPr lang="fi-FI" dirty="0" smtClean="0"/>
              <a:t>rakennuksien syöpymistä, vesistöjen ja maaperän happamoitumista.</a:t>
            </a:r>
            <a:endParaRPr lang="fi-FI" dirty="0"/>
          </a:p>
          <a:p>
            <a:r>
              <a:rPr lang="fi-FI" dirty="0"/>
              <a:t>Sitä voidaan vähentää esimerkiksi suodattamalla tehtaiden päästöjä katalyyteillä ja autoissa katalysaattoreilla.</a:t>
            </a:r>
          </a:p>
        </p:txBody>
      </p:sp>
    </p:spTree>
    <p:extLst>
      <p:ext uri="{BB962C8B-B14F-4D97-AF65-F5344CB8AC3E}">
        <p14:creationId xmlns:p14="http://schemas.microsoft.com/office/powerpoint/2010/main" val="2586626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3FA083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893ED20-560A-427F-B0B4-78F0B641B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026" y="773857"/>
            <a:ext cx="6594189" cy="1625210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C000"/>
                </a:solidFill>
              </a:rPr>
              <a:t>Kasvihuoneilmiö</a:t>
            </a:r>
            <a:r>
              <a:rPr lang="fi-FI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026" name="Picture 2" descr="Näytä lähdekuva">
            <a:extLst>
              <a:ext uri="{FF2B5EF4-FFF2-40B4-BE49-F238E27FC236}">
                <a16:creationId xmlns:a16="http://schemas.microsoft.com/office/drawing/2014/main" id="{1EE980AC-1A79-4B04-98CF-1C5F83A6BD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3" r="5695" b="2"/>
          <a:stretch/>
        </p:blipFill>
        <p:spPr bwMode="auto">
          <a:xfrm>
            <a:off x="327547" y="2454903"/>
            <a:ext cx="7058306" cy="408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535BF0F-B36E-4360-9AE4-FD697C01E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9945" y="98519"/>
            <a:ext cx="4632071" cy="6660959"/>
          </a:xfrm>
        </p:spPr>
        <p:txBody>
          <a:bodyPr anchor="ctr">
            <a:normAutofit/>
          </a:bodyPr>
          <a:lstStyle/>
          <a:p>
            <a:r>
              <a:rPr lang="fi-FI" sz="1500" dirty="0">
                <a:solidFill>
                  <a:srgbClr val="FFFFFF"/>
                </a:solidFill>
              </a:rPr>
              <a:t>Kasvihuoneilmiö on maapallon luonnollinen ilmiö, jossa kasvihuonekaasujen vaikutuksesta maapallo lämpenee. Ilmiön voi selittää seuraavasti:</a:t>
            </a:r>
          </a:p>
          <a:p>
            <a:pPr marL="457200" lvl="1" indent="0">
              <a:buNone/>
            </a:pPr>
            <a:r>
              <a:rPr lang="fi-FI" sz="1500" dirty="0">
                <a:solidFill>
                  <a:srgbClr val="FFFFFF"/>
                </a:solidFill>
              </a:rPr>
              <a:t>1. Aurinko lämmittää maapalloa</a:t>
            </a:r>
          </a:p>
          <a:p>
            <a:pPr marL="457200" lvl="1" indent="0">
              <a:buNone/>
            </a:pPr>
            <a:r>
              <a:rPr lang="fi-FI" sz="1500" dirty="0">
                <a:solidFill>
                  <a:srgbClr val="FFFFFF"/>
                </a:solidFill>
              </a:rPr>
              <a:t>2. Auringon säteilyenergiasta osa heijastuu avaruuteen.</a:t>
            </a:r>
          </a:p>
          <a:p>
            <a:pPr marL="457200" lvl="1" indent="0">
              <a:buNone/>
            </a:pPr>
            <a:r>
              <a:rPr lang="fi-FI" sz="1500" dirty="0">
                <a:solidFill>
                  <a:srgbClr val="FFFFFF"/>
                </a:solidFill>
              </a:rPr>
              <a:t>3. Heijastuvasta säteilyenergiasta osa jää takaisin maapalloon.</a:t>
            </a:r>
          </a:p>
          <a:p>
            <a:endParaRPr lang="fi-FI" sz="1500" dirty="0">
              <a:solidFill>
                <a:srgbClr val="FFFFFF"/>
              </a:solidFill>
            </a:endParaRPr>
          </a:p>
          <a:p>
            <a:r>
              <a:rPr lang="fi-FI" sz="1500" dirty="0">
                <a:solidFill>
                  <a:srgbClr val="FFFFFF"/>
                </a:solidFill>
              </a:rPr>
              <a:t>Kasvihuoneilmiön seurauksena maapallon lämpötila on huomattavasti korkeampi. Ilman kasvihuoneilmiötä eläminen maapallolla olisi miltei mahdotonta.</a:t>
            </a:r>
          </a:p>
          <a:p>
            <a:endParaRPr lang="fi-FI" sz="1500" dirty="0">
              <a:solidFill>
                <a:srgbClr val="FFFFFF"/>
              </a:solidFill>
            </a:endParaRPr>
          </a:p>
          <a:p>
            <a:r>
              <a:rPr lang="fi-FI" sz="1500" dirty="0">
                <a:solidFill>
                  <a:srgbClr val="FFFFFF"/>
                </a:solidFill>
              </a:rPr>
              <a:t>Kasvihuoneilmiön kiihtyminen on kuitenkin ihmisten aiheuttamaa maapallon lämpötilan nousemista, sillä ihmisten tuottamat kasvihuonekaasut päästävät yhä vähemmän auringon säteilyenergiaa avaruuteen. </a:t>
            </a:r>
          </a:p>
          <a:p>
            <a:endParaRPr lang="fi-FI" sz="1500" dirty="0">
              <a:solidFill>
                <a:srgbClr val="FFFFFF"/>
              </a:solidFill>
            </a:endParaRPr>
          </a:p>
          <a:p>
            <a:r>
              <a:rPr lang="fi-FI" sz="1600" dirty="0">
                <a:solidFill>
                  <a:srgbClr val="FFFFFF"/>
                </a:solidFill>
              </a:rPr>
              <a:t>Kasvihuoneilmiön kiihtymistä voidaan hidastaa ja ratkaista vähentämällä </a:t>
            </a:r>
            <a:r>
              <a:rPr lang="fi-FI" sz="1600" dirty="0">
                <a:solidFill>
                  <a:srgbClr val="FFC000"/>
                </a:solidFill>
              </a:rPr>
              <a:t>hiilidioksidipäästöjä</a:t>
            </a:r>
            <a:r>
              <a:rPr lang="fi-FI" sz="1600" dirty="0">
                <a:solidFill>
                  <a:srgbClr val="FFFFFF"/>
                </a:solidFill>
              </a:rPr>
              <a:t> sekä muita </a:t>
            </a:r>
            <a:r>
              <a:rPr lang="fi-FI" sz="1600" dirty="0" smtClean="0">
                <a:solidFill>
                  <a:srgbClr val="FFFFFF"/>
                </a:solidFill>
              </a:rPr>
              <a:t>kasvihuonekaasupäästöjä</a:t>
            </a:r>
            <a:r>
              <a:rPr lang="fi-FI" sz="1600" dirty="0" smtClean="0">
                <a:solidFill>
                  <a:srgbClr val="FFFFFF"/>
                </a:solidFill>
              </a:rPr>
              <a:t>, kuten </a:t>
            </a:r>
            <a:r>
              <a:rPr lang="fi-FI" sz="1600" dirty="0" smtClean="0">
                <a:solidFill>
                  <a:srgbClr val="FFC000"/>
                </a:solidFill>
              </a:rPr>
              <a:t>metaanipäästöjä</a:t>
            </a:r>
            <a:r>
              <a:rPr lang="fi-FI" sz="1600" dirty="0" smtClean="0">
                <a:solidFill>
                  <a:srgbClr val="FFFFFF"/>
                </a:solidFill>
              </a:rPr>
              <a:t> (ne muodostuu karjantuotannossa, kaatopaikoilla, riisinviljelyssä, soissa) ja </a:t>
            </a:r>
            <a:r>
              <a:rPr lang="fi-FI" sz="1600" dirty="0" smtClean="0">
                <a:solidFill>
                  <a:srgbClr val="FFC000"/>
                </a:solidFill>
              </a:rPr>
              <a:t>typpioksidipäästöjä.</a:t>
            </a:r>
            <a:endParaRPr lang="fi-FI" sz="1600" dirty="0">
              <a:solidFill>
                <a:srgbClr val="FFC000"/>
              </a:solidFill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6A186D77-1483-4257-A2CB-124D99444374}"/>
              </a:ext>
            </a:extLst>
          </p:cNvPr>
          <p:cNvSpPr txBox="1"/>
          <p:nvPr/>
        </p:nvSpPr>
        <p:spPr>
          <a:xfrm>
            <a:off x="3719463" y="463450"/>
            <a:ext cx="3800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1" dirty="0">
                <a:solidFill>
                  <a:srgbClr val="C00000"/>
                </a:solidFill>
              </a:rPr>
              <a:t>Kasvihuoneilmiön kiihtyminen aiheuttaa mm. jäätiköiden sulamista, </a:t>
            </a:r>
            <a:r>
              <a:rPr lang="fi-FI" sz="1400" b="1" dirty="0" smtClean="0">
                <a:solidFill>
                  <a:srgbClr val="C00000"/>
                </a:solidFill>
              </a:rPr>
              <a:t>merenpinnan nousua, aavikoitumista, ilmastovyöhykkeiden erilaistumista, pakolaismäärän kasvua</a:t>
            </a:r>
            <a:endParaRPr lang="fi-FI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384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3" name="Kuva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12707" b="9974"/>
          <a:stretch>
            <a:fillRect/>
          </a:stretch>
        </p:blipFill>
        <p:spPr>
          <a:xfrm>
            <a:off x="18" y="0"/>
            <a:ext cx="12191978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Otsikko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900522"/>
          </a:xfrm>
        </p:spPr>
        <p:txBody>
          <a:bodyPr/>
          <a:lstStyle/>
          <a:p>
            <a:pPr lvl="0"/>
            <a:r>
              <a:rPr lang="fi-FI" dirty="0">
                <a:solidFill>
                  <a:srgbClr val="FFC000"/>
                </a:solidFill>
              </a:rPr>
              <a:t>Kasvihuoneilmiö</a:t>
            </a:r>
          </a:p>
        </p:txBody>
      </p:sp>
      <p:sp>
        <p:nvSpPr>
          <p:cNvPr id="5" name="Alaotsikko 2"/>
          <p:cNvSpPr txBox="1">
            <a:spLocks noGrp="1"/>
          </p:cNvSpPr>
          <p:nvPr>
            <p:ph type="subTitle" idx="1"/>
          </p:nvPr>
        </p:nvSpPr>
        <p:spPr>
          <a:xfrm>
            <a:off x="1524003" y="4159404"/>
            <a:ext cx="9144000" cy="2308073"/>
          </a:xfrm>
        </p:spPr>
        <p:txBody>
          <a:bodyPr/>
          <a:lstStyle/>
          <a:p>
            <a:pPr lvl="0"/>
            <a:r>
              <a:rPr lang="fi-FI">
                <a:solidFill>
                  <a:srgbClr val="FFFFFF"/>
                </a:solidFill>
              </a:rPr>
              <a:t>Pienimuotoisena luonnollinen ilmiö ja mahdollistaa elämän maapallolla.</a:t>
            </a:r>
          </a:p>
          <a:p>
            <a:pPr lvl="0"/>
            <a:r>
              <a:rPr lang="fi-FI">
                <a:solidFill>
                  <a:srgbClr val="FFFFFF"/>
                </a:solidFill>
              </a:rPr>
              <a:t>Alimmat osat ilmakehästä lämpenee.</a:t>
            </a:r>
          </a:p>
          <a:p>
            <a:pPr lvl="0"/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728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Move="1" noResize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Otsikko 1"/>
          <p:cNvSpPr txBox="1">
            <a:spLocks noGrp="1"/>
          </p:cNvSpPr>
          <p:nvPr>
            <p:ph type="title"/>
          </p:nvPr>
        </p:nvSpPr>
        <p:spPr>
          <a:xfrm>
            <a:off x="640080" y="325370"/>
            <a:ext cx="4368600" cy="1956843"/>
          </a:xfrm>
        </p:spPr>
        <p:txBody>
          <a:bodyPr anchor="b"/>
          <a:lstStyle/>
          <a:p>
            <a:pPr lvl="0"/>
            <a:r>
              <a:rPr lang="fi-FI" sz="5400" dirty="0" smtClean="0"/>
              <a:t>Aiheuttajat</a:t>
            </a:r>
            <a:endParaRPr lang="fi-FI" sz="5400" dirty="0"/>
          </a:p>
        </p:txBody>
      </p:sp>
      <p:sp>
        <p:nvSpPr>
          <p:cNvPr id="4" name="sketchy line"/>
          <p:cNvSpPr>
            <a:spLocks noMove="1" noResize="1"/>
          </p:cNvSpPr>
          <p:nvPr/>
        </p:nvSpPr>
        <p:spPr>
          <a:xfrm>
            <a:off x="640080" y="2586993"/>
            <a:ext cx="3474720" cy="18288"/>
          </a:xfrm>
          <a:prstGeom prst="rect">
            <a:avLst/>
          </a:prstGeom>
          <a:solidFill>
            <a:srgbClr val="ED7D31"/>
          </a:solidFill>
          <a:ln w="44448" cap="rnd">
            <a:solidFill>
              <a:srgbClr val="ED7D31"/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Content Placeholder 7"/>
          <p:cNvSpPr txBox="1">
            <a:spLocks noGrp="1"/>
          </p:cNvSpPr>
          <p:nvPr>
            <p:ph idx="1"/>
          </p:nvPr>
        </p:nvSpPr>
        <p:spPr>
          <a:xfrm>
            <a:off x="640080" y="2872898"/>
            <a:ext cx="4243593" cy="3320671"/>
          </a:xfrm>
        </p:spPr>
        <p:txBody>
          <a:bodyPr/>
          <a:lstStyle/>
          <a:p>
            <a:pPr lvl="0"/>
            <a:r>
              <a:rPr lang="en-US" sz="2200" dirty="0" err="1"/>
              <a:t>Kasvihuoneilmiö</a:t>
            </a:r>
            <a:r>
              <a:rPr lang="en-US" sz="2200" dirty="0"/>
              <a:t> </a:t>
            </a:r>
            <a:r>
              <a:rPr lang="en-US" sz="2200" dirty="0" err="1"/>
              <a:t>johtuu</a:t>
            </a:r>
            <a:r>
              <a:rPr lang="en-US" sz="2200" dirty="0"/>
              <a:t>: </a:t>
            </a:r>
            <a:r>
              <a:rPr lang="en-US" sz="2200" dirty="0" err="1"/>
              <a:t>ilmansaasteista</a:t>
            </a:r>
            <a:r>
              <a:rPr lang="en-US" sz="2200" dirty="0"/>
              <a:t>, </a:t>
            </a:r>
            <a:r>
              <a:rPr lang="en-US" sz="2200" dirty="0" err="1"/>
              <a:t>fossiilisten</a:t>
            </a:r>
            <a:r>
              <a:rPr lang="en-US" sz="2200" dirty="0"/>
              <a:t> </a:t>
            </a:r>
            <a:r>
              <a:rPr lang="en-US" sz="2200" dirty="0" err="1"/>
              <a:t>polttoaineiden</a:t>
            </a:r>
            <a:r>
              <a:rPr lang="en-US" sz="2200" dirty="0"/>
              <a:t> </a:t>
            </a:r>
            <a:r>
              <a:rPr lang="en-US" sz="2200" dirty="0" err="1" smtClean="0"/>
              <a:t>polttamisesta</a:t>
            </a:r>
            <a:r>
              <a:rPr lang="en-US" sz="2200" dirty="0" smtClean="0"/>
              <a:t> </a:t>
            </a:r>
            <a:r>
              <a:rPr lang="en-US" sz="2200" dirty="0" err="1" smtClean="0"/>
              <a:t>jolloin</a:t>
            </a:r>
            <a:r>
              <a:rPr lang="en-US" sz="2200" dirty="0" smtClean="0"/>
              <a:t> </a:t>
            </a:r>
            <a:r>
              <a:rPr lang="en-US" sz="2200" dirty="0" err="1" smtClean="0"/>
              <a:t>muodostuu</a:t>
            </a:r>
            <a:r>
              <a:rPr lang="en-US" sz="2200" dirty="0" smtClean="0"/>
              <a:t> </a:t>
            </a:r>
            <a:r>
              <a:rPr lang="en-US" sz="2200" dirty="0" err="1" smtClean="0"/>
              <a:t>hiilidioksiidia</a:t>
            </a:r>
            <a:r>
              <a:rPr lang="en-US" sz="2200" dirty="0" smtClean="0"/>
              <a:t> , </a:t>
            </a:r>
            <a:r>
              <a:rPr lang="en-US" sz="2200" dirty="0" err="1"/>
              <a:t>ihminen</a:t>
            </a:r>
            <a:r>
              <a:rPr lang="en-US" sz="2200" dirty="0"/>
              <a:t> </a:t>
            </a:r>
            <a:r>
              <a:rPr lang="en-US" sz="2200" dirty="0" err="1"/>
              <a:t>itsessään</a:t>
            </a:r>
            <a:r>
              <a:rPr lang="en-US" sz="2200" dirty="0"/>
              <a:t> </a:t>
            </a:r>
            <a:r>
              <a:rPr lang="en-US" sz="2200" dirty="0" err="1"/>
              <a:t>suurin</a:t>
            </a:r>
            <a:r>
              <a:rPr lang="en-US" sz="2200" dirty="0"/>
              <a:t> </a:t>
            </a:r>
            <a:r>
              <a:rPr lang="en-US" sz="2200" dirty="0" err="1"/>
              <a:t>syy</a:t>
            </a:r>
            <a:r>
              <a:rPr lang="en-US" sz="2200" dirty="0"/>
              <a:t>.</a:t>
            </a:r>
          </a:p>
        </p:txBody>
      </p:sp>
      <p:pic>
        <p:nvPicPr>
          <p:cNvPr id="6" name="Sisällön paikkamerkki 3" descr="Kuva, joka sisältää kohteen juna, ruoho, seuraa, ulko&#10;&#10;Kuvaus luotu automaattisesti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588" r="24459" b="-1"/>
          <a:stretch>
            <a:fillRect/>
          </a:stretch>
        </p:blipFill>
        <p:spPr>
          <a:xfrm>
            <a:off x="5311703" y="9"/>
            <a:ext cx="6878775" cy="685799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67478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Move="1" noResize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Otsikko 1"/>
          <p:cNvSpPr txBox="1">
            <a:spLocks noGrp="1"/>
          </p:cNvSpPr>
          <p:nvPr>
            <p:ph type="title"/>
          </p:nvPr>
        </p:nvSpPr>
        <p:spPr>
          <a:xfrm>
            <a:off x="6513792" y="365129"/>
            <a:ext cx="4840010" cy="1807302"/>
          </a:xfrm>
        </p:spPr>
        <p:txBody>
          <a:bodyPr/>
          <a:lstStyle/>
          <a:p>
            <a:pPr lvl="0"/>
            <a:r>
              <a:rPr lang="fi-FI"/>
              <a:t>Seuraukset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141" r="20968"/>
          <a:stretch>
            <a:fillRect/>
          </a:stretch>
        </p:blipFill>
        <p:spPr>
          <a:xfrm>
            <a:off x="18" y="9"/>
            <a:ext cx="6116549" cy="685799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Sisällön paikkamerkki 2"/>
          <p:cNvSpPr txBox="1">
            <a:spLocks noGrp="1"/>
          </p:cNvSpPr>
          <p:nvPr>
            <p:ph idx="1"/>
          </p:nvPr>
        </p:nvSpPr>
        <p:spPr>
          <a:xfrm>
            <a:off x="6513792" y="2333292"/>
            <a:ext cx="4840010" cy="3843662"/>
          </a:xfrm>
        </p:spPr>
        <p:txBody>
          <a:bodyPr/>
          <a:lstStyle/>
          <a:p>
            <a:pPr lvl="0"/>
            <a:r>
              <a:rPr lang="fi-FI" sz="2000" dirty="0"/>
              <a:t>Keskilämpötila nousee.</a:t>
            </a:r>
          </a:p>
          <a:p>
            <a:pPr lvl="0"/>
            <a:r>
              <a:rPr lang="fi-FI" sz="2000" dirty="0"/>
              <a:t>Jäätiköt </a:t>
            </a:r>
            <a:r>
              <a:rPr lang="fi-FI" sz="2000" dirty="0" smtClean="0"/>
              <a:t>sulaa, merenpinta nousee.</a:t>
            </a:r>
            <a:endParaRPr lang="fi-FI" sz="2000" dirty="0"/>
          </a:p>
          <a:p>
            <a:pPr lvl="0"/>
            <a:r>
              <a:rPr lang="fi-FI" sz="2000" dirty="0"/>
              <a:t>Eläinten elinikä ja ravinto vähenee.</a:t>
            </a:r>
          </a:p>
          <a:p>
            <a:pPr lvl="0"/>
            <a:r>
              <a:rPr lang="fi-FI" sz="2000" dirty="0" smtClean="0"/>
              <a:t>Ilmastovyöhykkeet muuttuvat.</a:t>
            </a:r>
          </a:p>
          <a:p>
            <a:pPr lvl="0"/>
            <a:r>
              <a:rPr lang="fi-FI" sz="2000" dirty="0" smtClean="0"/>
              <a:t>Pakolaismäärät maailmassa kasvavat.</a:t>
            </a:r>
            <a:endParaRPr lang="fi-FI" sz="2000" dirty="0"/>
          </a:p>
          <a:p>
            <a:pPr lvl="0"/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753201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Move="1" noResize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Otsikko 1"/>
          <p:cNvSpPr txBox="1">
            <a:spLocks noGrp="1"/>
          </p:cNvSpPr>
          <p:nvPr>
            <p:ph type="title"/>
          </p:nvPr>
        </p:nvSpPr>
        <p:spPr>
          <a:xfrm>
            <a:off x="6513792" y="365129"/>
            <a:ext cx="4840010" cy="1807302"/>
          </a:xfrm>
        </p:spPr>
        <p:txBody>
          <a:bodyPr/>
          <a:lstStyle/>
          <a:p>
            <a:pPr lvl="0"/>
            <a:r>
              <a:rPr lang="fi-FI"/>
              <a:t>Miten ongelma voidaan ratkaista?</a:t>
            </a:r>
          </a:p>
        </p:txBody>
      </p:sp>
      <p:pic>
        <p:nvPicPr>
          <p:cNvPr id="4" name="Picture 4" descr="Suurennus lasi ja kysymys merkki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740" r="23092"/>
          <a:stretch>
            <a:fillRect/>
          </a:stretch>
        </p:blipFill>
        <p:spPr>
          <a:xfrm>
            <a:off x="18" y="9"/>
            <a:ext cx="6116549" cy="685799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Sisällön paikkamerkki 2"/>
          <p:cNvSpPr txBox="1">
            <a:spLocks noGrp="1"/>
          </p:cNvSpPr>
          <p:nvPr>
            <p:ph idx="1"/>
          </p:nvPr>
        </p:nvSpPr>
        <p:spPr>
          <a:xfrm>
            <a:off x="6513792" y="2333292"/>
            <a:ext cx="4840010" cy="3843662"/>
          </a:xfrm>
        </p:spPr>
        <p:txBody>
          <a:bodyPr/>
          <a:lstStyle/>
          <a:p>
            <a:pPr lvl="0"/>
            <a:r>
              <a:rPr lang="fi-FI" sz="2000"/>
              <a:t>Otetaan käyttöön uusiutuvia energialähteitä.</a:t>
            </a:r>
          </a:p>
          <a:p>
            <a:pPr lvl="0"/>
            <a:r>
              <a:rPr lang="fi-FI" sz="2000"/>
              <a:t>Muutetaan hiilidioksidi kiinteäksi/nestemäiseksi ja varastoidaan maan alle.</a:t>
            </a:r>
          </a:p>
          <a:p>
            <a:pPr lvl="0"/>
            <a:endParaRPr lang="fi-FI" sz="2000"/>
          </a:p>
        </p:txBody>
      </p:sp>
    </p:spTree>
    <p:extLst>
      <p:ext uri="{BB962C8B-B14F-4D97-AF65-F5344CB8AC3E}">
        <p14:creationId xmlns:p14="http://schemas.microsoft.com/office/powerpoint/2010/main" val="523935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5CBDDB-427E-4B5F-9CEA-6C91880A61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3900" y="1079500"/>
            <a:ext cx="6119131" cy="2138400"/>
          </a:xfrm>
        </p:spPr>
        <p:txBody>
          <a:bodyPr>
            <a:normAutofit fontScale="90000"/>
          </a:bodyPr>
          <a:lstStyle/>
          <a:p>
            <a:r>
              <a:rPr lang="fi-FI" dirty="0">
                <a:solidFill>
                  <a:srgbClr val="00B0F0"/>
                </a:solidFill>
              </a:rPr>
              <a:t>Otsonikato ja alailmakehän otsoni</a:t>
            </a:r>
          </a:p>
        </p:txBody>
      </p:sp>
      <p:pic>
        <p:nvPicPr>
          <p:cNvPr id="4" name="Picture 3" descr="Auringon lasku ranta">
            <a:extLst>
              <a:ext uri="{FF2B5EF4-FFF2-40B4-BE49-F238E27FC236}">
                <a16:creationId xmlns:a16="http://schemas.microsoft.com/office/drawing/2014/main" id="{E15743F7-D7AC-1BE4-AEAD-8DB4364A1A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49" r="33042" b="-1"/>
          <a:stretch/>
        </p:blipFill>
        <p:spPr>
          <a:xfrm>
            <a:off x="20" y="10"/>
            <a:ext cx="3863955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69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13908C-3C04-442D-B944-8D211E4EB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354" y="1348509"/>
            <a:ext cx="10515600" cy="1930400"/>
          </a:xfrm>
        </p:spPr>
        <p:txBody>
          <a:bodyPr/>
          <a:lstStyle/>
          <a:p>
            <a:r>
              <a:rPr lang="fi-FI" dirty="0">
                <a:solidFill>
                  <a:srgbClr val="00B0F0"/>
                </a:solidFill>
              </a:rPr>
              <a:t>O</a:t>
            </a:r>
            <a:r>
              <a:rPr lang="fi-FI" dirty="0" smtClean="0">
                <a:solidFill>
                  <a:srgbClr val="00B0F0"/>
                </a:solidFill>
              </a:rPr>
              <a:t>tsonikato</a:t>
            </a:r>
            <a:endParaRPr lang="fi-FI" dirty="0">
              <a:solidFill>
                <a:srgbClr val="00B0F0"/>
              </a:solidFill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3E097AD-3C85-4306-9E10-58613394EB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67450" y="230909"/>
            <a:ext cx="5564504" cy="6502400"/>
          </a:xfrm>
        </p:spPr>
        <p:txBody>
          <a:bodyPr>
            <a:normAutofit fontScale="47500" lnSpcReduction="20000"/>
          </a:bodyPr>
          <a:lstStyle/>
          <a:p>
            <a:pPr marL="342900" indent="-342900">
              <a:buClr>
                <a:schemeClr val="tx1">
                  <a:lumMod val="95000"/>
                </a:schemeClr>
              </a:buClr>
              <a:buFont typeface="Arial" panose="020B0604020202020204" pitchFamily="34" charset="0"/>
              <a:buChar char="•"/>
            </a:pPr>
            <a:r>
              <a:rPr lang="fi-FI" sz="5000" dirty="0"/>
              <a:t>Otsonikato on </a:t>
            </a:r>
            <a:r>
              <a:rPr lang="fi-FI" sz="5000" dirty="0" smtClean="0"/>
              <a:t>10-40 km korkeudessa olevan otsonikerroksen </a:t>
            </a:r>
            <a:r>
              <a:rPr lang="fi-FI" sz="5000" dirty="0"/>
              <a:t>ohenemista </a:t>
            </a:r>
            <a:r>
              <a:rPr lang="fi-FI" sz="5000" dirty="0" smtClean="0"/>
              <a:t>ja</a:t>
            </a:r>
            <a:r>
              <a:rPr lang="fi-FI" sz="5000" dirty="0" smtClean="0"/>
              <a:t> </a:t>
            </a:r>
            <a:r>
              <a:rPr lang="fi-FI" sz="5000" dirty="0"/>
              <a:t>siinä olevien </a:t>
            </a:r>
            <a:r>
              <a:rPr lang="fi-FI" sz="5000" dirty="0" smtClean="0"/>
              <a:t>aukkojen</a:t>
            </a:r>
            <a:r>
              <a:rPr lang="fi-FI" sz="5000" dirty="0" smtClean="0"/>
              <a:t> </a:t>
            </a:r>
            <a:r>
              <a:rPr lang="fi-FI" sz="5000" dirty="0"/>
              <a:t>muodostumista ja suurenemista.</a:t>
            </a:r>
          </a:p>
          <a:p>
            <a:pPr marL="342900" indent="-342900">
              <a:buClr>
                <a:schemeClr val="tx1">
                  <a:lumMod val="95000"/>
                </a:schemeClr>
              </a:buClr>
              <a:buFont typeface="Arial" panose="020B0604020202020204" pitchFamily="34" charset="0"/>
              <a:buChar char="•"/>
            </a:pPr>
            <a:r>
              <a:rPr lang="fi-FI" sz="5000" dirty="0"/>
              <a:t>Otsonikato johtuu CFC –yhdisteistä, joita on käytetty ponnekaasuissa ja kylmälaitteissa. CFC –yhdisteitä voi olla vielä vanhoissa kylmälaitteissa.</a:t>
            </a:r>
          </a:p>
          <a:p>
            <a:pPr marL="342900" indent="-342900">
              <a:buClr>
                <a:schemeClr val="tx1">
                  <a:lumMod val="95000"/>
                </a:schemeClr>
              </a:buClr>
              <a:buFont typeface="Arial" panose="020B0604020202020204" pitchFamily="34" charset="0"/>
              <a:buChar char="•"/>
            </a:pPr>
            <a:r>
              <a:rPr lang="fi-FI" sz="5000" dirty="0"/>
              <a:t>Otsonikato lisää alailmakehään pääsevän UV –säteilyn </a:t>
            </a:r>
            <a:r>
              <a:rPr lang="fi-FI" sz="5000" dirty="0" smtClean="0"/>
              <a:t>määrää (erityisesti UV-C –säteilyä). </a:t>
            </a:r>
            <a:endParaRPr lang="fi-FI" sz="5000" dirty="0"/>
          </a:p>
          <a:p>
            <a:pPr marL="342900" indent="-342900">
              <a:buClr>
                <a:schemeClr val="tx1">
                  <a:lumMod val="95000"/>
                </a:schemeClr>
              </a:buClr>
              <a:buFont typeface="Arial" panose="020B0604020202020204" pitchFamily="34" charset="0"/>
              <a:buChar char="•"/>
            </a:pPr>
            <a:r>
              <a:rPr lang="fi-FI" sz="5000" dirty="0"/>
              <a:t>Liiallinen UV –säteily lisää ihosyövän ja harmaakaihin* riskiä. KÄYTTÄKÄÄ KAIKKI SITÄ AURINKORASVAA!!!!!!!1!!1!!1!1!!!!!!!! UV –säteily tappaa myös planktonia ja vaikeuttaa kasvien yhteyttämistä.</a:t>
            </a:r>
          </a:p>
          <a:p>
            <a:pPr marL="342900" indent="-342900">
              <a:buClr>
                <a:schemeClr val="tx1">
                  <a:lumMod val="95000"/>
                </a:schemeClr>
              </a:buClr>
              <a:buFont typeface="Arial" panose="020B0604020202020204" pitchFamily="34" charset="0"/>
              <a:buChar char="•"/>
            </a:pPr>
            <a:r>
              <a:rPr lang="fi-FI" sz="5000" dirty="0"/>
              <a:t>Kasvit sitovat vähemmän hiilidioksidia(CO</a:t>
            </a:r>
            <a:r>
              <a:rPr lang="fi-FI" sz="5000" baseline="-25000" dirty="0"/>
              <a:t>2</a:t>
            </a:r>
            <a:r>
              <a:rPr lang="fi-FI" sz="5000" dirty="0"/>
              <a:t>), kun eivät voi yhteyttää. Se lisää ilmastonmuutosta.</a:t>
            </a:r>
          </a:p>
          <a:p>
            <a:pPr marL="342900" indent="-342900">
              <a:buClr>
                <a:schemeClr val="tx1">
                  <a:lumMod val="95000"/>
                </a:schemeClr>
              </a:buClr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>
              <a:buClr>
                <a:schemeClr val="tx1">
                  <a:lumMod val="95000"/>
                </a:schemeClr>
              </a:buClr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20A5EF7A-3CC9-430B-9209-9BFC070266FC}"/>
              </a:ext>
            </a:extLst>
          </p:cNvPr>
          <p:cNvSpPr txBox="1"/>
          <p:nvPr/>
        </p:nvSpPr>
        <p:spPr>
          <a:xfrm>
            <a:off x="826771" y="5270044"/>
            <a:ext cx="5564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* ”Harmaakaihi</a:t>
            </a:r>
            <a:r>
              <a:rPr lang="fi-FI" sz="1400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 on kaihin yleisin muoto, joka </a:t>
            </a:r>
            <a:r>
              <a:rPr lang="fi-FI" sz="1400" b="0" i="0" dirty="0" err="1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esiintii</a:t>
            </a:r>
            <a:r>
              <a:rPr lang="fi-FI" sz="1400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 aikuisiällä. Yli 65-vuotiaista noin kolmannes kärsii </a:t>
            </a:r>
            <a:r>
              <a:rPr lang="fi-FI" sz="1400" b="1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harmaakaihista</a:t>
            </a:r>
            <a:r>
              <a:rPr lang="fi-FI" sz="1400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. Harmaakaihessa mykiön, eli silmän värikalvon ja lasiaisen etupinnan välissä sijaitseva kaksoiskupera linssi, aineenvaihdunta heikkenee ja rakenteet voivat paksuuntua</a:t>
            </a:r>
            <a:r>
              <a:rPr lang="fi-FI" sz="1400" b="0" i="0" dirty="0" smtClean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.” </a:t>
            </a:r>
            <a:r>
              <a:rPr lang="fi-FI" sz="1400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MIHIN TÄMÄ TIETO LIITTYY??? kysyy Reka</a:t>
            </a:r>
            <a:endParaRPr lang="fi-FI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225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AA578B-5BC1-44E6-8634-003FB8D4D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Otsonikadon ratkaisu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795AADE-EA1F-4DCD-8950-244454A58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1790700"/>
            <a:ext cx="9807575" cy="2162175"/>
          </a:xfrm>
        </p:spPr>
        <p:txBody>
          <a:bodyPr/>
          <a:lstStyle/>
          <a:p>
            <a:r>
              <a:rPr lang="fi-FI" dirty="0"/>
              <a:t>Rajoitetaan otsonikerrosta haittaavia aiheita</a:t>
            </a:r>
          </a:p>
          <a:p>
            <a:r>
              <a:rPr lang="fi-FI" dirty="0"/>
              <a:t>CFC –yhdisteitä ja HCFC –yhdisteitä sisältävien tuotteiden ja laitteiden viennin, tuonnin ja valmistamisen kieltäminen</a:t>
            </a:r>
          </a:p>
          <a:p>
            <a:r>
              <a:rPr lang="fi-FI" dirty="0"/>
              <a:t>Tehdään kansainvälisiä </a:t>
            </a:r>
            <a:r>
              <a:rPr lang="fi-FI" dirty="0" smtClean="0"/>
              <a:t>sopimuksia </a:t>
            </a:r>
            <a:r>
              <a:rPr lang="fi-FI" dirty="0"/>
              <a:t>joista pidetään kiinni.</a:t>
            </a:r>
          </a:p>
        </p:txBody>
      </p:sp>
    </p:spTree>
    <p:extLst>
      <p:ext uri="{BB962C8B-B14F-4D97-AF65-F5344CB8AC3E}">
        <p14:creationId xmlns:p14="http://schemas.microsoft.com/office/powerpoint/2010/main" val="3974344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732</Words>
  <Application>Microsoft Office PowerPoint</Application>
  <PresentationFormat>Laajakuva</PresentationFormat>
  <Paragraphs>78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20" baseType="lpstr">
      <vt:lpstr>-apple-system</vt:lpstr>
      <vt:lpstr>Arial</vt:lpstr>
      <vt:lpstr>Arial</vt:lpstr>
      <vt:lpstr>Calibri</vt:lpstr>
      <vt:lpstr>Calibri Light</vt:lpstr>
      <vt:lpstr>Office-teema</vt:lpstr>
      <vt:lpstr>Ilmansaasteet</vt:lpstr>
      <vt:lpstr>Kasvihuoneilmiö </vt:lpstr>
      <vt:lpstr>Kasvihuoneilmiö</vt:lpstr>
      <vt:lpstr>Aiheuttajat</vt:lpstr>
      <vt:lpstr>Seuraukset</vt:lpstr>
      <vt:lpstr>Miten ongelma voidaan ratkaista?</vt:lpstr>
      <vt:lpstr>Otsonikato ja alailmakehän otsoni</vt:lpstr>
      <vt:lpstr>Otsonikato</vt:lpstr>
      <vt:lpstr>Otsonikadon ratkaisu</vt:lpstr>
      <vt:lpstr>Alailmakehän otsoni</vt:lpstr>
      <vt:lpstr>PIENHIUKKASET JA HAPPAMAT SATEET</vt:lpstr>
      <vt:lpstr>Pienhiukkaset</vt:lpstr>
      <vt:lpstr>Savusumu</vt:lpstr>
      <vt:lpstr>Happamat sateet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Ilmansaasteet</dc:title>
  <dc:creator>Hanna Honkanen</dc:creator>
  <cp:lastModifiedBy>Reka Veres</cp:lastModifiedBy>
  <cp:revision>9</cp:revision>
  <dcterms:created xsi:type="dcterms:W3CDTF">2022-04-29T07:09:13Z</dcterms:created>
  <dcterms:modified xsi:type="dcterms:W3CDTF">2022-05-02T21:29:19Z</dcterms:modified>
</cp:coreProperties>
</file>