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383" r:id="rId2"/>
    <p:sldId id="384" r:id="rId3"/>
    <p:sldId id="359" r:id="rId4"/>
    <p:sldId id="392" r:id="rId5"/>
    <p:sldId id="393" r:id="rId6"/>
    <p:sldId id="423" r:id="rId7"/>
    <p:sldId id="427" r:id="rId8"/>
    <p:sldId id="431" r:id="rId9"/>
    <p:sldId id="391" r:id="rId10"/>
    <p:sldId id="417" r:id="rId11"/>
    <p:sldId id="418" r:id="rId12"/>
    <p:sldId id="422" r:id="rId13"/>
    <p:sldId id="396" r:id="rId14"/>
    <p:sldId id="397" r:id="rId15"/>
    <p:sldId id="398" r:id="rId16"/>
    <p:sldId id="399" r:id="rId17"/>
    <p:sldId id="400" r:id="rId18"/>
    <p:sldId id="401" r:id="rId19"/>
    <p:sldId id="402" r:id="rId20"/>
    <p:sldId id="403" r:id="rId21"/>
    <p:sldId id="404" r:id="rId22"/>
    <p:sldId id="406" r:id="rId23"/>
    <p:sldId id="407" r:id="rId24"/>
    <p:sldId id="408" r:id="rId25"/>
    <p:sldId id="432" r:id="rId26"/>
    <p:sldId id="433" r:id="rId27"/>
    <p:sldId id="434" r:id="rId28"/>
    <p:sldId id="435" r:id="rId29"/>
    <p:sldId id="436" r:id="rId30"/>
    <p:sldId id="440" r:id="rId31"/>
    <p:sldId id="441" r:id="rId32"/>
    <p:sldId id="437" r:id="rId33"/>
    <p:sldId id="438" r:id="rId34"/>
    <p:sldId id="439" r:id="rId35"/>
    <p:sldId id="259" r:id="rId36"/>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E0CA44-8DC9-49AC-8C3C-AEB576235035}" type="doc">
      <dgm:prSet loTypeId="urn:microsoft.com/office/officeart/2005/8/layout/cycle1" loCatId="cycle" qsTypeId="urn:microsoft.com/office/officeart/2005/8/quickstyle/simple1" qsCatId="simple" csTypeId="urn:microsoft.com/office/officeart/2005/8/colors/accent0_1" csCatId="mainScheme" phldr="1"/>
      <dgm:spPr/>
      <dgm:t>
        <a:bodyPr/>
        <a:lstStyle/>
        <a:p>
          <a:endParaRPr lang="fi-FI"/>
        </a:p>
      </dgm:t>
    </dgm:pt>
    <dgm:pt modelId="{DF523BBA-5EA8-41EA-865D-AE28C78CF7CD}">
      <dgm:prSet phldrT="[Teksti]" custT="1"/>
      <dgm:spPr/>
      <dgm:t>
        <a:bodyPr/>
        <a:lstStyle/>
        <a:p>
          <a:r>
            <a:rPr lang="fi-FI" sz="2000" dirty="0"/>
            <a:t>Aiheen ja sisällön hahmottelu</a:t>
          </a:r>
        </a:p>
      </dgm:t>
    </dgm:pt>
    <dgm:pt modelId="{EE9A0CBB-3C68-481F-9AD8-22F70206AE17}" type="parTrans" cxnId="{20F9A171-A685-47B3-BCC7-51DE1A612713}">
      <dgm:prSet/>
      <dgm:spPr/>
      <dgm:t>
        <a:bodyPr/>
        <a:lstStyle/>
        <a:p>
          <a:endParaRPr lang="fi-FI"/>
        </a:p>
      </dgm:t>
    </dgm:pt>
    <dgm:pt modelId="{6B6751F8-4D13-40B7-BC6D-7FD6918C48A7}" type="sibTrans" cxnId="{20F9A171-A685-47B3-BCC7-51DE1A612713}">
      <dgm:prSet/>
      <dgm:spPr/>
      <dgm:t>
        <a:bodyPr/>
        <a:lstStyle/>
        <a:p>
          <a:endParaRPr lang="fi-FI"/>
        </a:p>
      </dgm:t>
    </dgm:pt>
    <dgm:pt modelId="{3875AC9B-F54C-4505-B77F-9AE8BF3DB388}">
      <dgm:prSet phldrT="[Teksti]" custT="1"/>
      <dgm:spPr/>
      <dgm:t>
        <a:bodyPr/>
        <a:lstStyle/>
        <a:p>
          <a:r>
            <a:rPr lang="fi-FI" sz="2000" dirty="0"/>
            <a:t>Teoreettinen viitekehys alustavasti </a:t>
          </a:r>
        </a:p>
      </dgm:t>
    </dgm:pt>
    <dgm:pt modelId="{C698852A-FE25-4C6D-BD99-C410078ED425}" type="parTrans" cxnId="{BDF7FFB9-2FB0-469D-894E-D602113A9FFB}">
      <dgm:prSet/>
      <dgm:spPr/>
      <dgm:t>
        <a:bodyPr/>
        <a:lstStyle/>
        <a:p>
          <a:endParaRPr lang="fi-FI"/>
        </a:p>
      </dgm:t>
    </dgm:pt>
    <dgm:pt modelId="{657441F8-659E-404B-BFDB-CCCB14571A92}" type="sibTrans" cxnId="{BDF7FFB9-2FB0-469D-894E-D602113A9FFB}">
      <dgm:prSet/>
      <dgm:spPr/>
      <dgm:t>
        <a:bodyPr/>
        <a:lstStyle/>
        <a:p>
          <a:endParaRPr lang="fi-FI"/>
        </a:p>
      </dgm:t>
    </dgm:pt>
    <dgm:pt modelId="{A76C3917-1DE6-457A-A887-3A77C4A96A7E}">
      <dgm:prSet phldrT="[Teksti]" custT="1"/>
      <dgm:spPr/>
      <dgm:t>
        <a:bodyPr/>
        <a:lstStyle/>
        <a:p>
          <a:r>
            <a:rPr lang="fi-FI" sz="2000" b="1" dirty="0">
              <a:solidFill>
                <a:srgbClr val="FF0000"/>
              </a:solidFill>
            </a:rPr>
            <a:t>Käsittely-luvut</a:t>
          </a:r>
          <a:r>
            <a:rPr lang="fi-FI" sz="2000" dirty="0"/>
            <a:t> </a:t>
          </a:r>
        </a:p>
      </dgm:t>
    </dgm:pt>
    <dgm:pt modelId="{0A5BD49C-C5CC-492A-9C4F-CA6C0D954237}" type="parTrans" cxnId="{B16E0E19-9736-43CB-B740-FC63E33109EE}">
      <dgm:prSet/>
      <dgm:spPr/>
      <dgm:t>
        <a:bodyPr/>
        <a:lstStyle/>
        <a:p>
          <a:endParaRPr lang="fi-FI"/>
        </a:p>
      </dgm:t>
    </dgm:pt>
    <dgm:pt modelId="{1FA27EC9-489E-45BB-8627-094D6FE036C9}" type="sibTrans" cxnId="{B16E0E19-9736-43CB-B740-FC63E33109EE}">
      <dgm:prSet/>
      <dgm:spPr/>
      <dgm:t>
        <a:bodyPr/>
        <a:lstStyle/>
        <a:p>
          <a:endParaRPr lang="fi-FI"/>
        </a:p>
      </dgm:t>
    </dgm:pt>
    <dgm:pt modelId="{C66C8020-FE25-497E-9219-F8B2F372B8B2}">
      <dgm:prSet phldrT="[Teksti]" custT="1"/>
      <dgm:spPr/>
      <dgm:t>
        <a:bodyPr/>
        <a:lstStyle/>
        <a:p>
          <a:r>
            <a:rPr lang="fi-FI" sz="2000" dirty="0">
              <a:solidFill>
                <a:srgbClr val="FF0000"/>
              </a:solidFill>
            </a:rPr>
            <a:t>Johdanto + pohdinta </a:t>
          </a:r>
          <a:r>
            <a:rPr lang="fi-FI" sz="2400" dirty="0">
              <a:solidFill>
                <a:srgbClr val="00B050"/>
              </a:solidFill>
            </a:rPr>
            <a:t>+tiivistelmä</a:t>
          </a:r>
        </a:p>
      </dgm:t>
    </dgm:pt>
    <dgm:pt modelId="{2776E0B8-7DD0-43B9-AAAE-3E14F12139C7}" type="parTrans" cxnId="{2881D41F-BB0D-4A2A-9065-A862B5A230D9}">
      <dgm:prSet/>
      <dgm:spPr/>
      <dgm:t>
        <a:bodyPr/>
        <a:lstStyle/>
        <a:p>
          <a:endParaRPr lang="fi-FI"/>
        </a:p>
      </dgm:t>
    </dgm:pt>
    <dgm:pt modelId="{8418C0AC-5F3A-4DBD-9087-361793B0F8E9}" type="sibTrans" cxnId="{2881D41F-BB0D-4A2A-9065-A862B5A230D9}">
      <dgm:prSet/>
      <dgm:spPr/>
      <dgm:t>
        <a:bodyPr/>
        <a:lstStyle/>
        <a:p>
          <a:endParaRPr lang="fi-FI"/>
        </a:p>
      </dgm:t>
    </dgm:pt>
    <dgm:pt modelId="{BBCED084-F877-4334-ABC5-C6E122A37105}">
      <dgm:prSet phldrT="[Teksti]" custT="1"/>
      <dgm:spPr/>
      <dgm:t>
        <a:bodyPr/>
        <a:lstStyle/>
        <a:p>
          <a:r>
            <a:rPr lang="fi-FI" sz="2800" b="1" dirty="0">
              <a:solidFill>
                <a:srgbClr val="00B050"/>
              </a:solidFill>
            </a:rPr>
            <a:t>Viimeistely</a:t>
          </a:r>
          <a:r>
            <a:rPr lang="fi-FI" sz="1600" dirty="0"/>
            <a:t> </a:t>
          </a:r>
        </a:p>
      </dgm:t>
    </dgm:pt>
    <dgm:pt modelId="{653137FC-57BA-4805-B1DE-2A75D2AD8DCA}" type="parTrans" cxnId="{FF5FB82D-7FC3-4A1E-8CCA-AFB19A7FC290}">
      <dgm:prSet/>
      <dgm:spPr/>
      <dgm:t>
        <a:bodyPr/>
        <a:lstStyle/>
        <a:p>
          <a:endParaRPr lang="fi-FI"/>
        </a:p>
      </dgm:t>
    </dgm:pt>
    <dgm:pt modelId="{6ABB9595-69A1-44B4-A5AC-33FEE9D4E82F}" type="sibTrans" cxnId="{FF5FB82D-7FC3-4A1E-8CCA-AFB19A7FC290}">
      <dgm:prSet/>
      <dgm:spPr/>
      <dgm:t>
        <a:bodyPr/>
        <a:lstStyle/>
        <a:p>
          <a:endParaRPr lang="fi-FI"/>
        </a:p>
      </dgm:t>
    </dgm:pt>
    <dgm:pt modelId="{1B1387D8-1D87-4891-95E1-C730E4FD878A}">
      <dgm:prSet phldrT="[Teksti]" custT="1"/>
      <dgm:spPr/>
      <dgm:t>
        <a:bodyPr/>
        <a:lstStyle/>
        <a:p>
          <a:r>
            <a:rPr lang="fi-FI" sz="2000" dirty="0" smtClean="0">
              <a:solidFill>
                <a:srgbClr val="FF0000"/>
              </a:solidFill>
            </a:rPr>
            <a:t>Teorian </a:t>
          </a:r>
          <a:r>
            <a:rPr lang="fi-FI" sz="1800" dirty="0">
              <a:solidFill>
                <a:srgbClr val="FF0000"/>
              </a:solidFill>
            </a:rPr>
            <a:t>viimeistely </a:t>
          </a:r>
        </a:p>
      </dgm:t>
    </dgm:pt>
    <dgm:pt modelId="{F4A159B1-3D8B-4E4B-8AF9-104D1AF5EF3F}" type="parTrans" cxnId="{85F655E6-5366-4715-8531-220AA6B85407}">
      <dgm:prSet/>
      <dgm:spPr/>
      <dgm:t>
        <a:bodyPr/>
        <a:lstStyle/>
        <a:p>
          <a:endParaRPr lang="fi-FI"/>
        </a:p>
      </dgm:t>
    </dgm:pt>
    <dgm:pt modelId="{81DC3A31-0D29-41F1-AE18-C1B92FF4D3F1}" type="sibTrans" cxnId="{85F655E6-5366-4715-8531-220AA6B85407}">
      <dgm:prSet/>
      <dgm:spPr/>
      <dgm:t>
        <a:bodyPr/>
        <a:lstStyle/>
        <a:p>
          <a:endParaRPr lang="fi-FI"/>
        </a:p>
      </dgm:t>
    </dgm:pt>
    <dgm:pt modelId="{91B0C326-8289-401A-9AFF-4C741895F69C}" type="pres">
      <dgm:prSet presAssocID="{20E0CA44-8DC9-49AC-8C3C-AEB576235035}" presName="cycle" presStyleCnt="0">
        <dgm:presLayoutVars>
          <dgm:dir/>
          <dgm:resizeHandles val="exact"/>
        </dgm:presLayoutVars>
      </dgm:prSet>
      <dgm:spPr/>
      <dgm:t>
        <a:bodyPr/>
        <a:lstStyle/>
        <a:p>
          <a:endParaRPr lang="fi-FI"/>
        </a:p>
      </dgm:t>
    </dgm:pt>
    <dgm:pt modelId="{136D0FA6-AF23-4CD6-9CAD-28A8E03A0658}" type="pres">
      <dgm:prSet presAssocID="{DF523BBA-5EA8-41EA-865D-AE28C78CF7CD}" presName="dummy" presStyleCnt="0"/>
      <dgm:spPr/>
    </dgm:pt>
    <dgm:pt modelId="{EA975FE5-46B6-49C6-938C-9E137DA107F4}" type="pres">
      <dgm:prSet presAssocID="{DF523BBA-5EA8-41EA-865D-AE28C78CF7CD}" presName="node" presStyleLbl="revTx" presStyleIdx="0" presStyleCnt="6" custScaleX="149163" custScaleY="111754">
        <dgm:presLayoutVars>
          <dgm:bulletEnabled val="1"/>
        </dgm:presLayoutVars>
      </dgm:prSet>
      <dgm:spPr/>
      <dgm:t>
        <a:bodyPr/>
        <a:lstStyle/>
        <a:p>
          <a:endParaRPr lang="fi-FI"/>
        </a:p>
      </dgm:t>
    </dgm:pt>
    <dgm:pt modelId="{32E0A22D-73E6-4E2F-ACFA-D463C67FA736}" type="pres">
      <dgm:prSet presAssocID="{6B6751F8-4D13-40B7-BC6D-7FD6918C48A7}" presName="sibTrans" presStyleLbl="node1" presStyleIdx="0" presStyleCnt="6"/>
      <dgm:spPr/>
      <dgm:t>
        <a:bodyPr/>
        <a:lstStyle/>
        <a:p>
          <a:endParaRPr lang="fi-FI"/>
        </a:p>
      </dgm:t>
    </dgm:pt>
    <dgm:pt modelId="{F92A6016-1A21-46C0-87D4-B4A2A02B150F}" type="pres">
      <dgm:prSet presAssocID="{3875AC9B-F54C-4505-B77F-9AE8BF3DB388}" presName="dummy" presStyleCnt="0"/>
      <dgm:spPr/>
    </dgm:pt>
    <dgm:pt modelId="{302B8AEF-EB99-4ED2-BABB-8BBC8ADCEF6A}" type="pres">
      <dgm:prSet presAssocID="{3875AC9B-F54C-4505-B77F-9AE8BF3DB388}" presName="node" presStyleLbl="revTx" presStyleIdx="1" presStyleCnt="6" custScaleX="199345">
        <dgm:presLayoutVars>
          <dgm:bulletEnabled val="1"/>
        </dgm:presLayoutVars>
      </dgm:prSet>
      <dgm:spPr/>
      <dgm:t>
        <a:bodyPr/>
        <a:lstStyle/>
        <a:p>
          <a:endParaRPr lang="fi-FI"/>
        </a:p>
      </dgm:t>
    </dgm:pt>
    <dgm:pt modelId="{D9D95D6B-5469-4D3D-ABF9-151F952CDFED}" type="pres">
      <dgm:prSet presAssocID="{657441F8-659E-404B-BFDB-CCCB14571A92}" presName="sibTrans" presStyleLbl="node1" presStyleIdx="1" presStyleCnt="6"/>
      <dgm:spPr/>
      <dgm:t>
        <a:bodyPr/>
        <a:lstStyle/>
        <a:p>
          <a:endParaRPr lang="fi-FI"/>
        </a:p>
      </dgm:t>
    </dgm:pt>
    <dgm:pt modelId="{ED34C31E-4CB6-4408-B565-73E90B112733}" type="pres">
      <dgm:prSet presAssocID="{A76C3917-1DE6-457A-A887-3A77C4A96A7E}" presName="dummy" presStyleCnt="0"/>
      <dgm:spPr/>
    </dgm:pt>
    <dgm:pt modelId="{476DEA19-8F9E-413D-A7B2-80D52472D83E}" type="pres">
      <dgm:prSet presAssocID="{A76C3917-1DE6-457A-A887-3A77C4A96A7E}" presName="node" presStyleLbl="revTx" presStyleIdx="2" presStyleCnt="6" custScaleX="160954" custScaleY="97664" custRadScaleRad="91526" custRadScaleInc="-18189">
        <dgm:presLayoutVars>
          <dgm:bulletEnabled val="1"/>
        </dgm:presLayoutVars>
      </dgm:prSet>
      <dgm:spPr/>
      <dgm:t>
        <a:bodyPr/>
        <a:lstStyle/>
        <a:p>
          <a:endParaRPr lang="fi-FI"/>
        </a:p>
      </dgm:t>
    </dgm:pt>
    <dgm:pt modelId="{1479FB24-E223-404E-944E-051FDFA6DEC6}" type="pres">
      <dgm:prSet presAssocID="{1FA27EC9-489E-45BB-8627-094D6FE036C9}" presName="sibTrans" presStyleLbl="node1" presStyleIdx="2" presStyleCnt="6"/>
      <dgm:spPr/>
      <dgm:t>
        <a:bodyPr/>
        <a:lstStyle/>
        <a:p>
          <a:endParaRPr lang="fi-FI"/>
        </a:p>
      </dgm:t>
    </dgm:pt>
    <dgm:pt modelId="{ACE08852-3BD3-4BFF-A2D1-B25B8C247F02}" type="pres">
      <dgm:prSet presAssocID="{1B1387D8-1D87-4891-95E1-C730E4FD878A}" presName="dummy" presStyleCnt="0"/>
      <dgm:spPr/>
    </dgm:pt>
    <dgm:pt modelId="{9C30BF1E-2BE6-455B-BED2-B472282DE254}" type="pres">
      <dgm:prSet presAssocID="{1B1387D8-1D87-4891-95E1-C730E4FD878A}" presName="node" presStyleLbl="revTx" presStyleIdx="3" presStyleCnt="6" custScaleX="138301" custScaleY="187935">
        <dgm:presLayoutVars>
          <dgm:bulletEnabled val="1"/>
        </dgm:presLayoutVars>
      </dgm:prSet>
      <dgm:spPr/>
      <dgm:t>
        <a:bodyPr/>
        <a:lstStyle/>
        <a:p>
          <a:endParaRPr lang="fi-FI"/>
        </a:p>
      </dgm:t>
    </dgm:pt>
    <dgm:pt modelId="{A127FDF1-F65A-49A7-9053-B30EDC18BF58}" type="pres">
      <dgm:prSet presAssocID="{81DC3A31-0D29-41F1-AE18-C1B92FF4D3F1}" presName="sibTrans" presStyleLbl="node1" presStyleIdx="3" presStyleCnt="6"/>
      <dgm:spPr/>
      <dgm:t>
        <a:bodyPr/>
        <a:lstStyle/>
        <a:p>
          <a:endParaRPr lang="fi-FI"/>
        </a:p>
      </dgm:t>
    </dgm:pt>
    <dgm:pt modelId="{8A50E484-5FBF-48E7-A839-1565FE6D6C72}" type="pres">
      <dgm:prSet presAssocID="{C66C8020-FE25-497E-9219-F8B2F372B8B2}" presName="dummy" presStyleCnt="0"/>
      <dgm:spPr/>
    </dgm:pt>
    <dgm:pt modelId="{81FF8346-4F63-4181-989A-DAFAF4419D4B}" type="pres">
      <dgm:prSet presAssocID="{C66C8020-FE25-497E-9219-F8B2F372B8B2}" presName="node" presStyleLbl="revTx" presStyleIdx="4" presStyleCnt="6" custScaleX="165966">
        <dgm:presLayoutVars>
          <dgm:bulletEnabled val="1"/>
        </dgm:presLayoutVars>
      </dgm:prSet>
      <dgm:spPr/>
      <dgm:t>
        <a:bodyPr/>
        <a:lstStyle/>
        <a:p>
          <a:endParaRPr lang="fi-FI"/>
        </a:p>
      </dgm:t>
    </dgm:pt>
    <dgm:pt modelId="{B8CC239E-DCA8-467B-B5CE-1BFD5C1C76DB}" type="pres">
      <dgm:prSet presAssocID="{8418C0AC-5F3A-4DBD-9087-361793B0F8E9}" presName="sibTrans" presStyleLbl="node1" presStyleIdx="4" presStyleCnt="6"/>
      <dgm:spPr/>
      <dgm:t>
        <a:bodyPr/>
        <a:lstStyle/>
        <a:p>
          <a:endParaRPr lang="fi-FI"/>
        </a:p>
      </dgm:t>
    </dgm:pt>
    <dgm:pt modelId="{03950EF5-9958-4C8B-9590-3E27307AEE02}" type="pres">
      <dgm:prSet presAssocID="{BBCED084-F877-4334-ABC5-C6E122A37105}" presName="dummy" presStyleCnt="0"/>
      <dgm:spPr/>
    </dgm:pt>
    <dgm:pt modelId="{4D4070EE-F37D-4763-ADD3-178245061722}" type="pres">
      <dgm:prSet presAssocID="{BBCED084-F877-4334-ABC5-C6E122A37105}" presName="node" presStyleLbl="revTx" presStyleIdx="5" presStyleCnt="6" custScaleX="228086">
        <dgm:presLayoutVars>
          <dgm:bulletEnabled val="1"/>
        </dgm:presLayoutVars>
      </dgm:prSet>
      <dgm:spPr/>
      <dgm:t>
        <a:bodyPr/>
        <a:lstStyle/>
        <a:p>
          <a:endParaRPr lang="fi-FI"/>
        </a:p>
      </dgm:t>
    </dgm:pt>
    <dgm:pt modelId="{931D253D-F38B-446C-864D-37E2115614A7}" type="pres">
      <dgm:prSet presAssocID="{6ABB9595-69A1-44B4-A5AC-33FEE9D4E82F}" presName="sibTrans" presStyleLbl="node1" presStyleIdx="5" presStyleCnt="6"/>
      <dgm:spPr/>
      <dgm:t>
        <a:bodyPr/>
        <a:lstStyle/>
        <a:p>
          <a:endParaRPr lang="fi-FI"/>
        </a:p>
      </dgm:t>
    </dgm:pt>
  </dgm:ptLst>
  <dgm:cxnLst>
    <dgm:cxn modelId="{339F4EE9-B7DD-4C23-AD6D-EEB03D3664A1}" type="presOf" srcId="{C66C8020-FE25-497E-9219-F8B2F372B8B2}" destId="{81FF8346-4F63-4181-989A-DAFAF4419D4B}" srcOrd="0" destOrd="0" presId="urn:microsoft.com/office/officeart/2005/8/layout/cycle1"/>
    <dgm:cxn modelId="{C3231F1C-B0DC-495A-902D-556BC7779A89}" type="presOf" srcId="{6B6751F8-4D13-40B7-BC6D-7FD6918C48A7}" destId="{32E0A22D-73E6-4E2F-ACFA-D463C67FA736}" srcOrd="0" destOrd="0" presId="urn:microsoft.com/office/officeart/2005/8/layout/cycle1"/>
    <dgm:cxn modelId="{B16E0E19-9736-43CB-B740-FC63E33109EE}" srcId="{20E0CA44-8DC9-49AC-8C3C-AEB576235035}" destId="{A76C3917-1DE6-457A-A887-3A77C4A96A7E}" srcOrd="2" destOrd="0" parTransId="{0A5BD49C-C5CC-492A-9C4F-CA6C0D954237}" sibTransId="{1FA27EC9-489E-45BB-8627-094D6FE036C9}"/>
    <dgm:cxn modelId="{BDF7FFB9-2FB0-469D-894E-D602113A9FFB}" srcId="{20E0CA44-8DC9-49AC-8C3C-AEB576235035}" destId="{3875AC9B-F54C-4505-B77F-9AE8BF3DB388}" srcOrd="1" destOrd="0" parTransId="{C698852A-FE25-4C6D-BD99-C410078ED425}" sibTransId="{657441F8-659E-404B-BFDB-CCCB14571A92}"/>
    <dgm:cxn modelId="{1BCB4D01-39BF-49A4-BF26-EAB649856D63}" type="presOf" srcId="{8418C0AC-5F3A-4DBD-9087-361793B0F8E9}" destId="{B8CC239E-DCA8-467B-B5CE-1BFD5C1C76DB}" srcOrd="0" destOrd="0" presId="urn:microsoft.com/office/officeart/2005/8/layout/cycle1"/>
    <dgm:cxn modelId="{F735F474-5CDC-4195-8A4A-7328B8D47B42}" type="presOf" srcId="{3875AC9B-F54C-4505-B77F-9AE8BF3DB388}" destId="{302B8AEF-EB99-4ED2-BABB-8BBC8ADCEF6A}" srcOrd="0" destOrd="0" presId="urn:microsoft.com/office/officeart/2005/8/layout/cycle1"/>
    <dgm:cxn modelId="{20F9A171-A685-47B3-BCC7-51DE1A612713}" srcId="{20E0CA44-8DC9-49AC-8C3C-AEB576235035}" destId="{DF523BBA-5EA8-41EA-865D-AE28C78CF7CD}" srcOrd="0" destOrd="0" parTransId="{EE9A0CBB-3C68-481F-9AD8-22F70206AE17}" sibTransId="{6B6751F8-4D13-40B7-BC6D-7FD6918C48A7}"/>
    <dgm:cxn modelId="{E992AE8C-47ED-4346-BA74-EE11D725349F}" type="presOf" srcId="{A76C3917-1DE6-457A-A887-3A77C4A96A7E}" destId="{476DEA19-8F9E-413D-A7B2-80D52472D83E}" srcOrd="0" destOrd="0" presId="urn:microsoft.com/office/officeart/2005/8/layout/cycle1"/>
    <dgm:cxn modelId="{2881D41F-BB0D-4A2A-9065-A862B5A230D9}" srcId="{20E0CA44-8DC9-49AC-8C3C-AEB576235035}" destId="{C66C8020-FE25-497E-9219-F8B2F372B8B2}" srcOrd="4" destOrd="0" parTransId="{2776E0B8-7DD0-43B9-AAAE-3E14F12139C7}" sibTransId="{8418C0AC-5F3A-4DBD-9087-361793B0F8E9}"/>
    <dgm:cxn modelId="{85F655E6-5366-4715-8531-220AA6B85407}" srcId="{20E0CA44-8DC9-49AC-8C3C-AEB576235035}" destId="{1B1387D8-1D87-4891-95E1-C730E4FD878A}" srcOrd="3" destOrd="0" parTransId="{F4A159B1-3D8B-4E4B-8AF9-104D1AF5EF3F}" sibTransId="{81DC3A31-0D29-41F1-AE18-C1B92FF4D3F1}"/>
    <dgm:cxn modelId="{B166664E-84CA-46BE-86E7-F5070C48E0B3}" type="presOf" srcId="{6ABB9595-69A1-44B4-A5AC-33FEE9D4E82F}" destId="{931D253D-F38B-446C-864D-37E2115614A7}" srcOrd="0" destOrd="0" presId="urn:microsoft.com/office/officeart/2005/8/layout/cycle1"/>
    <dgm:cxn modelId="{BC99B578-1E93-4590-8CB3-26D2A4E19B12}" type="presOf" srcId="{81DC3A31-0D29-41F1-AE18-C1B92FF4D3F1}" destId="{A127FDF1-F65A-49A7-9053-B30EDC18BF58}" srcOrd="0" destOrd="0" presId="urn:microsoft.com/office/officeart/2005/8/layout/cycle1"/>
    <dgm:cxn modelId="{D35719D7-7E06-4BA0-B80D-530E76F02233}" type="presOf" srcId="{20E0CA44-8DC9-49AC-8C3C-AEB576235035}" destId="{91B0C326-8289-401A-9AFF-4C741895F69C}" srcOrd="0" destOrd="0" presId="urn:microsoft.com/office/officeart/2005/8/layout/cycle1"/>
    <dgm:cxn modelId="{7B48E89F-8C07-4367-AFCA-AB1311DD7E21}" type="presOf" srcId="{1B1387D8-1D87-4891-95E1-C730E4FD878A}" destId="{9C30BF1E-2BE6-455B-BED2-B472282DE254}" srcOrd="0" destOrd="0" presId="urn:microsoft.com/office/officeart/2005/8/layout/cycle1"/>
    <dgm:cxn modelId="{DB279420-6482-459F-A958-28654F10DA1C}" type="presOf" srcId="{BBCED084-F877-4334-ABC5-C6E122A37105}" destId="{4D4070EE-F37D-4763-ADD3-178245061722}" srcOrd="0" destOrd="0" presId="urn:microsoft.com/office/officeart/2005/8/layout/cycle1"/>
    <dgm:cxn modelId="{A4419965-1C57-4446-8E51-D938856F5507}" type="presOf" srcId="{DF523BBA-5EA8-41EA-865D-AE28C78CF7CD}" destId="{EA975FE5-46B6-49C6-938C-9E137DA107F4}" srcOrd="0" destOrd="0" presId="urn:microsoft.com/office/officeart/2005/8/layout/cycle1"/>
    <dgm:cxn modelId="{FCD8F1FD-3690-4C1D-B4DC-F1D1A3D321C6}" type="presOf" srcId="{657441F8-659E-404B-BFDB-CCCB14571A92}" destId="{D9D95D6B-5469-4D3D-ABF9-151F952CDFED}" srcOrd="0" destOrd="0" presId="urn:microsoft.com/office/officeart/2005/8/layout/cycle1"/>
    <dgm:cxn modelId="{334AAE6F-C87E-426B-9768-41ED803C0E2A}" type="presOf" srcId="{1FA27EC9-489E-45BB-8627-094D6FE036C9}" destId="{1479FB24-E223-404E-944E-051FDFA6DEC6}" srcOrd="0" destOrd="0" presId="urn:microsoft.com/office/officeart/2005/8/layout/cycle1"/>
    <dgm:cxn modelId="{FF5FB82D-7FC3-4A1E-8CCA-AFB19A7FC290}" srcId="{20E0CA44-8DC9-49AC-8C3C-AEB576235035}" destId="{BBCED084-F877-4334-ABC5-C6E122A37105}" srcOrd="5" destOrd="0" parTransId="{653137FC-57BA-4805-B1DE-2A75D2AD8DCA}" sibTransId="{6ABB9595-69A1-44B4-A5AC-33FEE9D4E82F}"/>
    <dgm:cxn modelId="{0BE6918E-7656-4CBD-9B9B-248472DE2D48}" type="presParOf" srcId="{91B0C326-8289-401A-9AFF-4C741895F69C}" destId="{136D0FA6-AF23-4CD6-9CAD-28A8E03A0658}" srcOrd="0" destOrd="0" presId="urn:microsoft.com/office/officeart/2005/8/layout/cycle1"/>
    <dgm:cxn modelId="{07BA03EF-976C-4C16-BBF5-69FB63BAD158}" type="presParOf" srcId="{91B0C326-8289-401A-9AFF-4C741895F69C}" destId="{EA975FE5-46B6-49C6-938C-9E137DA107F4}" srcOrd="1" destOrd="0" presId="urn:microsoft.com/office/officeart/2005/8/layout/cycle1"/>
    <dgm:cxn modelId="{E8E5773B-D4B9-4DEB-A9F1-4C60BDEC8A96}" type="presParOf" srcId="{91B0C326-8289-401A-9AFF-4C741895F69C}" destId="{32E0A22D-73E6-4E2F-ACFA-D463C67FA736}" srcOrd="2" destOrd="0" presId="urn:microsoft.com/office/officeart/2005/8/layout/cycle1"/>
    <dgm:cxn modelId="{7AEE5ECA-54DE-41E5-A50A-A440D39A82AA}" type="presParOf" srcId="{91B0C326-8289-401A-9AFF-4C741895F69C}" destId="{F92A6016-1A21-46C0-87D4-B4A2A02B150F}" srcOrd="3" destOrd="0" presId="urn:microsoft.com/office/officeart/2005/8/layout/cycle1"/>
    <dgm:cxn modelId="{E7AAFB61-A440-4C83-80C5-5137D9BCD3E3}" type="presParOf" srcId="{91B0C326-8289-401A-9AFF-4C741895F69C}" destId="{302B8AEF-EB99-4ED2-BABB-8BBC8ADCEF6A}" srcOrd="4" destOrd="0" presId="urn:microsoft.com/office/officeart/2005/8/layout/cycle1"/>
    <dgm:cxn modelId="{42BAEB76-78FE-4EDA-8540-E83C8570C278}" type="presParOf" srcId="{91B0C326-8289-401A-9AFF-4C741895F69C}" destId="{D9D95D6B-5469-4D3D-ABF9-151F952CDFED}" srcOrd="5" destOrd="0" presId="urn:microsoft.com/office/officeart/2005/8/layout/cycle1"/>
    <dgm:cxn modelId="{A7960225-ECC4-4723-ABC2-29DE7812BCD9}" type="presParOf" srcId="{91B0C326-8289-401A-9AFF-4C741895F69C}" destId="{ED34C31E-4CB6-4408-B565-73E90B112733}" srcOrd="6" destOrd="0" presId="urn:microsoft.com/office/officeart/2005/8/layout/cycle1"/>
    <dgm:cxn modelId="{00B7B25B-339D-4307-B627-28D575FA85AF}" type="presParOf" srcId="{91B0C326-8289-401A-9AFF-4C741895F69C}" destId="{476DEA19-8F9E-413D-A7B2-80D52472D83E}" srcOrd="7" destOrd="0" presId="urn:microsoft.com/office/officeart/2005/8/layout/cycle1"/>
    <dgm:cxn modelId="{3DB0BD2D-28F3-4EF1-86CF-FF5FB62BDDEF}" type="presParOf" srcId="{91B0C326-8289-401A-9AFF-4C741895F69C}" destId="{1479FB24-E223-404E-944E-051FDFA6DEC6}" srcOrd="8" destOrd="0" presId="urn:microsoft.com/office/officeart/2005/8/layout/cycle1"/>
    <dgm:cxn modelId="{BA87042E-D410-41B4-8667-F59CCEA94BAF}" type="presParOf" srcId="{91B0C326-8289-401A-9AFF-4C741895F69C}" destId="{ACE08852-3BD3-4BFF-A2D1-B25B8C247F02}" srcOrd="9" destOrd="0" presId="urn:microsoft.com/office/officeart/2005/8/layout/cycle1"/>
    <dgm:cxn modelId="{C0B568A9-B5F5-4AD4-B14B-6FA68B898A27}" type="presParOf" srcId="{91B0C326-8289-401A-9AFF-4C741895F69C}" destId="{9C30BF1E-2BE6-455B-BED2-B472282DE254}" srcOrd="10" destOrd="0" presId="urn:microsoft.com/office/officeart/2005/8/layout/cycle1"/>
    <dgm:cxn modelId="{1280329F-0DF4-4F77-BF2A-A1B192CB971B}" type="presParOf" srcId="{91B0C326-8289-401A-9AFF-4C741895F69C}" destId="{A127FDF1-F65A-49A7-9053-B30EDC18BF58}" srcOrd="11" destOrd="0" presId="urn:microsoft.com/office/officeart/2005/8/layout/cycle1"/>
    <dgm:cxn modelId="{1AF3ECDC-FA9F-47D4-83B9-7ACC952FCA89}" type="presParOf" srcId="{91B0C326-8289-401A-9AFF-4C741895F69C}" destId="{8A50E484-5FBF-48E7-A839-1565FE6D6C72}" srcOrd="12" destOrd="0" presId="urn:microsoft.com/office/officeart/2005/8/layout/cycle1"/>
    <dgm:cxn modelId="{AC19ACE8-2E70-4F70-8F32-862560DB1C6F}" type="presParOf" srcId="{91B0C326-8289-401A-9AFF-4C741895F69C}" destId="{81FF8346-4F63-4181-989A-DAFAF4419D4B}" srcOrd="13" destOrd="0" presId="urn:microsoft.com/office/officeart/2005/8/layout/cycle1"/>
    <dgm:cxn modelId="{CDD4740F-7CCE-43FC-A417-72D840DBC159}" type="presParOf" srcId="{91B0C326-8289-401A-9AFF-4C741895F69C}" destId="{B8CC239E-DCA8-467B-B5CE-1BFD5C1C76DB}" srcOrd="14" destOrd="0" presId="urn:microsoft.com/office/officeart/2005/8/layout/cycle1"/>
    <dgm:cxn modelId="{F71999DB-439D-4F54-A771-F161B896C342}" type="presParOf" srcId="{91B0C326-8289-401A-9AFF-4C741895F69C}" destId="{03950EF5-9958-4C8B-9590-3E27307AEE02}" srcOrd="15" destOrd="0" presId="urn:microsoft.com/office/officeart/2005/8/layout/cycle1"/>
    <dgm:cxn modelId="{15CB0868-9BE9-4248-99F2-047F67D5986F}" type="presParOf" srcId="{91B0C326-8289-401A-9AFF-4C741895F69C}" destId="{4D4070EE-F37D-4763-ADD3-178245061722}" srcOrd="16" destOrd="0" presId="urn:microsoft.com/office/officeart/2005/8/layout/cycle1"/>
    <dgm:cxn modelId="{59F193EE-FC98-4906-ADBB-55CAB013E232}" type="presParOf" srcId="{91B0C326-8289-401A-9AFF-4C741895F69C}" destId="{931D253D-F38B-446C-864D-37E2115614A7}" srcOrd="17"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75FE5-46B6-49C6-938C-9E137DA107F4}">
      <dsp:nvSpPr>
        <dsp:cNvPr id="0" name=""/>
        <dsp:cNvSpPr/>
      </dsp:nvSpPr>
      <dsp:spPr>
        <a:xfrm>
          <a:off x="3554527" y="-214869"/>
          <a:ext cx="1349209" cy="1010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kern="1200" dirty="0"/>
            <a:t>Aiheen ja sisällön hahmottelu</a:t>
          </a:r>
        </a:p>
      </dsp:txBody>
      <dsp:txXfrm>
        <a:off x="3554527" y="-214869"/>
        <a:ext cx="1349209" cy="1010837"/>
      </dsp:txXfrm>
    </dsp:sp>
    <dsp:sp modelId="{32E0A22D-73E6-4E2F-ACFA-D463C67FA736}">
      <dsp:nvSpPr>
        <dsp:cNvPr id="0" name=""/>
        <dsp:cNvSpPr/>
      </dsp:nvSpPr>
      <dsp:spPr>
        <a:xfrm>
          <a:off x="1012775" y="-170737"/>
          <a:ext cx="4415863" cy="4415863"/>
        </a:xfrm>
        <a:prstGeom prst="circularArrow">
          <a:avLst>
            <a:gd name="adj1" fmla="val 3994"/>
            <a:gd name="adj2" fmla="val 250592"/>
            <a:gd name="adj3" fmla="val 20571914"/>
            <a:gd name="adj4" fmla="val 19321020"/>
            <a:gd name="adj5" fmla="val 466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2B8AEF-EB99-4ED2-BABB-8BBC8ADCEF6A}">
      <dsp:nvSpPr>
        <dsp:cNvPr id="0" name=""/>
        <dsp:cNvSpPr/>
      </dsp:nvSpPr>
      <dsp:spPr>
        <a:xfrm>
          <a:off x="4336000" y="1584933"/>
          <a:ext cx="1803115" cy="904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kern="1200" dirty="0"/>
            <a:t>Teoreettinen viitekehys alustavasti </a:t>
          </a:r>
        </a:p>
      </dsp:txBody>
      <dsp:txXfrm>
        <a:off x="4336000" y="1584933"/>
        <a:ext cx="1803115" cy="904519"/>
      </dsp:txXfrm>
    </dsp:sp>
    <dsp:sp modelId="{D9D95D6B-5469-4D3D-ABF9-151F952CDFED}">
      <dsp:nvSpPr>
        <dsp:cNvPr id="0" name=""/>
        <dsp:cNvSpPr/>
      </dsp:nvSpPr>
      <dsp:spPr>
        <a:xfrm>
          <a:off x="1154099" y="-578773"/>
          <a:ext cx="4415863" cy="4415863"/>
        </a:xfrm>
        <a:prstGeom prst="circularArrow">
          <a:avLst>
            <a:gd name="adj1" fmla="val 3994"/>
            <a:gd name="adj2" fmla="val 250592"/>
            <a:gd name="adj3" fmla="val 2640585"/>
            <a:gd name="adj4" fmla="val 1514944"/>
            <a:gd name="adj5" fmla="val 466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6DEA19-8F9E-413D-A7B2-80D52472D83E}">
      <dsp:nvSpPr>
        <dsp:cNvPr id="0" name=""/>
        <dsp:cNvSpPr/>
      </dsp:nvSpPr>
      <dsp:spPr>
        <a:xfrm>
          <a:off x="3515319" y="3132350"/>
          <a:ext cx="1455861" cy="883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b="1" kern="1200" dirty="0">
              <a:solidFill>
                <a:srgbClr val="FF0000"/>
              </a:solidFill>
            </a:rPr>
            <a:t>Käsittely-luvut</a:t>
          </a:r>
          <a:r>
            <a:rPr lang="fi-FI" sz="2000" kern="1200" dirty="0"/>
            <a:t> </a:t>
          </a:r>
        </a:p>
      </dsp:txBody>
      <dsp:txXfrm>
        <a:off x="3515319" y="3132350"/>
        <a:ext cx="1455861" cy="883390"/>
      </dsp:txXfrm>
    </dsp:sp>
    <dsp:sp modelId="{1479FB24-E223-404E-944E-051FDFA6DEC6}">
      <dsp:nvSpPr>
        <dsp:cNvPr id="0" name=""/>
        <dsp:cNvSpPr/>
      </dsp:nvSpPr>
      <dsp:spPr>
        <a:xfrm>
          <a:off x="517774" y="-204311"/>
          <a:ext cx="4415863" cy="4415863"/>
        </a:xfrm>
        <a:prstGeom prst="circularArrow">
          <a:avLst>
            <a:gd name="adj1" fmla="val 3994"/>
            <a:gd name="adj2" fmla="val 250592"/>
            <a:gd name="adj3" fmla="val 4958311"/>
            <a:gd name="adj4" fmla="val 4017098"/>
            <a:gd name="adj5" fmla="val 466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30BF1E-2BE6-455B-BED2-B472282DE254}">
      <dsp:nvSpPr>
        <dsp:cNvPr id="0" name=""/>
        <dsp:cNvSpPr/>
      </dsp:nvSpPr>
      <dsp:spPr>
        <a:xfrm>
          <a:off x="1586800" y="2933883"/>
          <a:ext cx="1250960" cy="1699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kern="1200" dirty="0" smtClean="0">
              <a:solidFill>
                <a:srgbClr val="FF0000"/>
              </a:solidFill>
            </a:rPr>
            <a:t>Teorian </a:t>
          </a:r>
          <a:r>
            <a:rPr lang="fi-FI" sz="1800" kern="1200" dirty="0">
              <a:solidFill>
                <a:srgbClr val="FF0000"/>
              </a:solidFill>
            </a:rPr>
            <a:t>viimeistely </a:t>
          </a:r>
        </a:p>
      </dsp:txBody>
      <dsp:txXfrm>
        <a:off x="1586800" y="2933883"/>
        <a:ext cx="1250960" cy="1699909"/>
      </dsp:txXfrm>
    </dsp:sp>
    <dsp:sp modelId="{A127FDF1-F65A-49A7-9053-B30EDC18BF58}">
      <dsp:nvSpPr>
        <dsp:cNvPr id="0" name=""/>
        <dsp:cNvSpPr/>
      </dsp:nvSpPr>
      <dsp:spPr>
        <a:xfrm>
          <a:off x="1012775" y="-170737"/>
          <a:ext cx="4415863" cy="4415863"/>
        </a:xfrm>
        <a:prstGeom prst="circularArrow">
          <a:avLst>
            <a:gd name="adj1" fmla="val 3994"/>
            <a:gd name="adj2" fmla="val 250592"/>
            <a:gd name="adj3" fmla="val 9771914"/>
            <a:gd name="adj4" fmla="val 8646500"/>
            <a:gd name="adj5" fmla="val 466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FF8346-4F63-4181-989A-DAFAF4419D4B}">
      <dsp:nvSpPr>
        <dsp:cNvPr id="0" name=""/>
        <dsp:cNvSpPr/>
      </dsp:nvSpPr>
      <dsp:spPr>
        <a:xfrm>
          <a:off x="453257" y="1584933"/>
          <a:ext cx="1501195" cy="904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kern="1200" dirty="0">
              <a:solidFill>
                <a:srgbClr val="FF0000"/>
              </a:solidFill>
            </a:rPr>
            <a:t>Johdanto + pohdinta </a:t>
          </a:r>
          <a:r>
            <a:rPr lang="fi-FI" sz="2400" kern="1200" dirty="0">
              <a:solidFill>
                <a:srgbClr val="00B050"/>
              </a:solidFill>
            </a:rPr>
            <a:t>+tiivistelmä</a:t>
          </a:r>
        </a:p>
      </dsp:txBody>
      <dsp:txXfrm>
        <a:off x="453257" y="1584933"/>
        <a:ext cx="1501195" cy="904519"/>
      </dsp:txXfrm>
    </dsp:sp>
    <dsp:sp modelId="{B8CC239E-DCA8-467B-B5CE-1BFD5C1C76DB}">
      <dsp:nvSpPr>
        <dsp:cNvPr id="0" name=""/>
        <dsp:cNvSpPr/>
      </dsp:nvSpPr>
      <dsp:spPr>
        <a:xfrm>
          <a:off x="1012775" y="-170737"/>
          <a:ext cx="4415863" cy="4415863"/>
        </a:xfrm>
        <a:prstGeom prst="circularArrow">
          <a:avLst>
            <a:gd name="adj1" fmla="val 3994"/>
            <a:gd name="adj2" fmla="val 250592"/>
            <a:gd name="adj3" fmla="val 12944910"/>
            <a:gd name="adj4" fmla="val 11577493"/>
            <a:gd name="adj5" fmla="val 466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4070EE-F37D-4763-ADD3-178245061722}">
      <dsp:nvSpPr>
        <dsp:cNvPr id="0" name=""/>
        <dsp:cNvSpPr/>
      </dsp:nvSpPr>
      <dsp:spPr>
        <a:xfrm>
          <a:off x="1180739" y="-161710"/>
          <a:ext cx="2063083" cy="904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i-FI" sz="2800" b="1" kern="1200" dirty="0">
              <a:solidFill>
                <a:srgbClr val="00B050"/>
              </a:solidFill>
            </a:rPr>
            <a:t>Viimeistely</a:t>
          </a:r>
          <a:r>
            <a:rPr lang="fi-FI" sz="1600" kern="1200" dirty="0"/>
            <a:t> </a:t>
          </a:r>
        </a:p>
      </dsp:txBody>
      <dsp:txXfrm>
        <a:off x="1180739" y="-161710"/>
        <a:ext cx="2063083" cy="904519"/>
      </dsp:txXfrm>
    </dsp:sp>
    <dsp:sp modelId="{931D253D-F38B-446C-864D-37E2115614A7}">
      <dsp:nvSpPr>
        <dsp:cNvPr id="0" name=""/>
        <dsp:cNvSpPr/>
      </dsp:nvSpPr>
      <dsp:spPr>
        <a:xfrm>
          <a:off x="1012775" y="-170737"/>
          <a:ext cx="4415863" cy="4415863"/>
        </a:xfrm>
        <a:prstGeom prst="circularArrow">
          <a:avLst>
            <a:gd name="adj1" fmla="val 3994"/>
            <a:gd name="adj2" fmla="val 250592"/>
            <a:gd name="adj3" fmla="val 16521041"/>
            <a:gd name="adj4" fmla="val 16239402"/>
            <a:gd name="adj5" fmla="val 466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F74F9C-2D4D-47E2-A572-10D2149E12DA}" type="datetimeFigureOut">
              <a:rPr lang="fi-FI" smtClean="0"/>
              <a:t>19.8.2019</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51C910-87B8-41C7-BC16-DA1C636A357F}" type="slidenum">
              <a:rPr lang="fi-FI" smtClean="0"/>
              <a:t>‹#›</a:t>
            </a:fld>
            <a:endParaRPr lang="fi-FI"/>
          </a:p>
        </p:txBody>
      </p:sp>
    </p:spTree>
    <p:extLst>
      <p:ext uri="{BB962C8B-B14F-4D97-AF65-F5344CB8AC3E}">
        <p14:creationId xmlns:p14="http://schemas.microsoft.com/office/powerpoint/2010/main" val="1818569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19163" y="746125"/>
            <a:ext cx="4970462" cy="3727450"/>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2B40FE3A-2AA4-48BD-8B5A-24EFB90891CE}" type="slidenum">
              <a:rPr lang="fi-FI" smtClean="0">
                <a:solidFill>
                  <a:prstClr val="black"/>
                </a:solidFill>
              </a:rPr>
              <a:pPr/>
              <a:t>3</a:t>
            </a:fld>
            <a:endParaRPr lang="fi-FI">
              <a:solidFill>
                <a:prstClr val="black"/>
              </a:solidFill>
            </a:endParaRPr>
          </a:p>
        </p:txBody>
      </p:sp>
    </p:spTree>
    <p:extLst>
      <p:ext uri="{BB962C8B-B14F-4D97-AF65-F5344CB8AC3E}">
        <p14:creationId xmlns:p14="http://schemas.microsoft.com/office/powerpoint/2010/main" val="955254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10"/>
          </p:nvPr>
        </p:nvSpPr>
        <p:spPr/>
        <p:txBody>
          <a:bodyPr/>
          <a:lstStyle/>
          <a:p>
            <a:fld id="{D951C910-87B8-41C7-BC16-DA1C636A357F}" type="slidenum">
              <a:rPr lang="fi-FI" smtClean="0"/>
              <a:t>35</a:t>
            </a:fld>
            <a:endParaRPr lang="fi-FI"/>
          </a:p>
        </p:txBody>
      </p:sp>
    </p:spTree>
    <p:extLst>
      <p:ext uri="{BB962C8B-B14F-4D97-AF65-F5344CB8AC3E}">
        <p14:creationId xmlns:p14="http://schemas.microsoft.com/office/powerpoint/2010/main" val="1212826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741056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89127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988884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4257865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19.8.2019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203519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D41BA0AE-0D45-4A51-AD19-08AD9912415E}" type="datetimeFigureOut">
              <a:rPr lang="fi-FI" smtClean="0"/>
              <a:pPr/>
              <a:t>19.8.2019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2606610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D41BA0AE-0D45-4A51-AD19-08AD9912415E}" type="datetimeFigureOut">
              <a:rPr lang="fi-FI" smtClean="0"/>
              <a:pPr/>
              <a:t>19.8.2019</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2363581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D41BA0AE-0D45-4A51-AD19-08AD9912415E}" type="datetimeFigureOut">
              <a:rPr lang="fi-FI" smtClean="0"/>
              <a:pPr/>
              <a:t>19.8.2019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4127515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D41BA0AE-0D45-4A51-AD19-08AD9912415E}" type="datetimeFigureOut">
              <a:rPr lang="fi-FI" smtClean="0"/>
              <a:pPr/>
              <a:t>19.8.2019</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559012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D41BA0AE-0D45-4A51-AD19-08AD9912415E}" type="datetimeFigureOut">
              <a:rPr lang="fi-FI" smtClean="0"/>
              <a:pPr/>
              <a:t>19.8.2019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162250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D41BA0AE-0D45-4A51-AD19-08AD9912415E}" type="datetimeFigureOut">
              <a:rPr lang="fi-FI" smtClean="0"/>
              <a:pPr/>
              <a:t>19.8.2019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236084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1BA0AE-0D45-4A51-AD19-08AD9912415E}" type="datetimeFigureOut">
              <a:rPr lang="fi-FI" smtClean="0"/>
              <a:pPr/>
              <a:t>19.8.2019</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2CF3CA-12C7-4DE4-93AE-43C40D9EF3DE}" type="slidenum">
              <a:rPr lang="fi-FI" smtClean="0"/>
              <a:pPr/>
              <a:t>‹#›</a:t>
            </a:fld>
            <a:endParaRPr lang="fi-FI"/>
          </a:p>
        </p:txBody>
      </p:sp>
    </p:spTree>
    <p:extLst>
      <p:ext uri="{BB962C8B-B14F-4D97-AF65-F5344CB8AC3E}">
        <p14:creationId xmlns:p14="http://schemas.microsoft.com/office/powerpoint/2010/main" val="1379734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dirty="0" smtClean="0"/>
              <a:t>OKLA4300 Kandidaatintutkielma ja seminaari </a:t>
            </a:r>
            <a:endParaRPr lang="fi-FI" dirty="0"/>
          </a:p>
        </p:txBody>
      </p:sp>
      <p:sp>
        <p:nvSpPr>
          <p:cNvPr id="3" name="Subtitle 2"/>
          <p:cNvSpPr>
            <a:spLocks noGrp="1"/>
          </p:cNvSpPr>
          <p:nvPr>
            <p:ph type="subTitle" idx="1"/>
          </p:nvPr>
        </p:nvSpPr>
        <p:spPr/>
        <p:txBody>
          <a:bodyPr/>
          <a:lstStyle/>
          <a:p>
            <a:r>
              <a:rPr lang="fi-FI" dirty="0" smtClean="0"/>
              <a:t>Kirjoitusviestinnän 4. osuus </a:t>
            </a:r>
          </a:p>
          <a:p>
            <a:r>
              <a:rPr lang="fi-FI" dirty="0" smtClean="0"/>
              <a:t>Päivi Torvelainen</a:t>
            </a:r>
            <a:endParaRPr lang="fi-FI" dirty="0"/>
          </a:p>
        </p:txBody>
      </p:sp>
    </p:spTree>
    <p:extLst>
      <p:ext uri="{BB962C8B-B14F-4D97-AF65-F5344CB8AC3E}">
        <p14:creationId xmlns:p14="http://schemas.microsoft.com/office/powerpoint/2010/main" val="9440662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550863" y="549275"/>
            <a:ext cx="8042275" cy="1223963"/>
          </a:xfrm>
        </p:spPr>
        <p:txBody>
          <a:bodyPr>
            <a:normAutofit fontScale="90000"/>
          </a:bodyPr>
          <a:lstStyle/>
          <a:p>
            <a:r>
              <a:rPr lang="fi-FI" altLang="fi-FI" sz="2800" smtClean="0"/>
              <a:t>Mikä on lopullinen aineisto, ja miten siihen päästiin? -&gt; lopputulos ensin ja sitten prosessin selostus</a:t>
            </a:r>
            <a:r>
              <a:rPr lang="fi-FI" altLang="fi-FI" smtClean="0"/>
              <a:t/>
            </a:r>
            <a:br>
              <a:rPr lang="fi-FI" altLang="fi-FI" smtClean="0"/>
            </a:br>
            <a:endParaRPr lang="fi-FI" altLang="fi-FI" smtClean="0"/>
          </a:p>
        </p:txBody>
      </p:sp>
      <p:sp>
        <p:nvSpPr>
          <p:cNvPr id="19459" name="Content Placeholder 2"/>
          <p:cNvSpPr>
            <a:spLocks noGrp="1"/>
          </p:cNvSpPr>
          <p:nvPr>
            <p:ph idx="1"/>
          </p:nvPr>
        </p:nvSpPr>
        <p:spPr/>
        <p:txBody>
          <a:bodyPr>
            <a:normAutofit lnSpcReduction="10000"/>
          </a:bodyPr>
          <a:lstStyle/>
          <a:p>
            <a:pPr marL="0" indent="0">
              <a:buFont typeface="Rage Italic" panose="03070502040507070304" pitchFamily="66" charset="0"/>
              <a:buNone/>
            </a:pPr>
            <a:r>
              <a:rPr lang="fi-FI" altLang="fi-FI" smtClean="0"/>
              <a:t>Aineiston keruu</a:t>
            </a:r>
          </a:p>
          <a:p>
            <a:pPr marL="0" indent="0">
              <a:buFont typeface="Rage Italic" panose="03070502040507070304" pitchFamily="66" charset="0"/>
              <a:buNone/>
            </a:pPr>
            <a:endParaRPr lang="fi-FI" altLang="fi-FI" smtClean="0"/>
          </a:p>
          <a:p>
            <a:pPr marL="0" indent="0">
              <a:buFont typeface="Rage Italic" panose="03070502040507070304" pitchFamily="66" charset="0"/>
              <a:buNone/>
            </a:pPr>
            <a:r>
              <a:rPr lang="fi-FI" altLang="fi-FI" smtClean="0"/>
              <a:t>Aineisto kerättiin haastattelemalla 20 opettajaa. Haastattelut kestivät keskimäärin 30 minuuttia. Tutkimusaineiston hankintamenetelmäksi valikoitui haastattelu, koska tutkimuksessa oltiin kiinnostuneita tutkittavien kokemuksista. Haastattelun avulla on mahdollista  - - (xxxxx 2010). - - </a:t>
            </a:r>
          </a:p>
          <a:p>
            <a:pPr marL="0" indent="0">
              <a:buFont typeface="Rage Italic" panose="03070502040507070304" pitchFamily="66" charset="0"/>
              <a:buNone/>
            </a:pPr>
            <a:endParaRPr lang="fi-FI" altLang="fi-FI" smtClean="0"/>
          </a:p>
        </p:txBody>
      </p:sp>
    </p:spTree>
    <p:extLst>
      <p:ext uri="{BB962C8B-B14F-4D97-AF65-F5344CB8AC3E}">
        <p14:creationId xmlns:p14="http://schemas.microsoft.com/office/powerpoint/2010/main" val="5179760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tsikko 1"/>
          <p:cNvSpPr>
            <a:spLocks noGrp="1"/>
          </p:cNvSpPr>
          <p:nvPr>
            <p:ph type="title"/>
          </p:nvPr>
        </p:nvSpPr>
        <p:spPr/>
        <p:txBody>
          <a:bodyPr/>
          <a:lstStyle/>
          <a:p>
            <a:pPr eaLnBrk="1" hangingPunct="1"/>
            <a:endParaRPr lang="fi-FI" altLang="fi-FI" smtClean="0"/>
          </a:p>
        </p:txBody>
      </p:sp>
      <p:sp>
        <p:nvSpPr>
          <p:cNvPr id="20483" name="Sisällön paikkamerkki 2"/>
          <p:cNvSpPr>
            <a:spLocks noGrp="1"/>
          </p:cNvSpPr>
          <p:nvPr>
            <p:ph idx="1"/>
          </p:nvPr>
        </p:nvSpPr>
        <p:spPr/>
        <p:txBody>
          <a:bodyPr>
            <a:normAutofit lnSpcReduction="10000"/>
          </a:bodyPr>
          <a:lstStyle/>
          <a:p>
            <a:pPr marL="0" indent="0" eaLnBrk="1" hangingPunct="1">
              <a:buFont typeface="Rage Italic" panose="03070502040507070304" pitchFamily="66" charset="0"/>
              <a:buNone/>
            </a:pPr>
            <a:r>
              <a:rPr lang="fi-FI" altLang="fi-FI" dirty="0" smtClean="0"/>
              <a:t>Haastattelua ei haluttu strukturoida liian paljon, koska tavoitteena oli - -. Siten tämän tutkimuksen aineiston hankinnan tavaksi valikoitui teemahaastattelu. Teemahaastattelussa - - (xxxx, 2010).</a:t>
            </a:r>
          </a:p>
          <a:p>
            <a:pPr marL="0" indent="0" eaLnBrk="1" hangingPunct="1">
              <a:buFont typeface="Rage Italic" panose="03070502040507070304" pitchFamily="66" charset="0"/>
              <a:buNone/>
            </a:pPr>
            <a:endParaRPr lang="fi-FI" altLang="fi-FI" dirty="0" smtClean="0"/>
          </a:p>
          <a:p>
            <a:pPr marL="0" indent="0" eaLnBrk="1" hangingPunct="1">
              <a:buFont typeface="Rage Italic" panose="03070502040507070304" pitchFamily="66" charset="0"/>
              <a:buNone/>
            </a:pPr>
            <a:r>
              <a:rPr lang="fi-FI" altLang="fi-FI" dirty="0" smtClean="0"/>
              <a:t>Haastattelu eteni seuraavien teemojen pohjalta - -. </a:t>
            </a:r>
          </a:p>
          <a:p>
            <a:pPr marL="0" indent="0" eaLnBrk="1" hangingPunct="1">
              <a:buFont typeface="Rage Italic" panose="03070502040507070304" pitchFamily="66" charset="0"/>
              <a:buNone/>
            </a:pPr>
            <a:r>
              <a:rPr lang="fi-FI" altLang="fi-FI" dirty="0" smtClean="0"/>
              <a:t>Teemat pohjautuivat - -.</a:t>
            </a:r>
          </a:p>
          <a:p>
            <a:pPr marL="0" indent="0" eaLnBrk="1" hangingPunct="1">
              <a:buFont typeface="Rage Italic" panose="03070502040507070304" pitchFamily="66" charset="0"/>
              <a:buNone/>
            </a:pPr>
            <a:endParaRPr lang="fi-FI" altLang="fi-FI" dirty="0" smtClean="0"/>
          </a:p>
        </p:txBody>
      </p:sp>
    </p:spTree>
    <p:extLst>
      <p:ext uri="{BB962C8B-B14F-4D97-AF65-F5344CB8AC3E}">
        <p14:creationId xmlns:p14="http://schemas.microsoft.com/office/powerpoint/2010/main" val="23439076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fi-FI" altLang="fi-FI" smtClean="0"/>
              <a:t>Katse tekstiin</a:t>
            </a:r>
          </a:p>
        </p:txBody>
      </p:sp>
      <p:sp>
        <p:nvSpPr>
          <p:cNvPr id="28675" name="Content Placeholder 2"/>
          <p:cNvSpPr>
            <a:spLocks noGrp="1"/>
          </p:cNvSpPr>
          <p:nvPr>
            <p:ph idx="1"/>
          </p:nvPr>
        </p:nvSpPr>
        <p:spPr/>
        <p:txBody>
          <a:bodyPr/>
          <a:lstStyle/>
          <a:p>
            <a:pPr lvl="1">
              <a:buFont typeface="Arial" panose="020B0604020202020204" pitchFamily="34" charset="0"/>
              <a:buChar char="•"/>
            </a:pPr>
            <a:r>
              <a:rPr lang="fi-FI" altLang="fi-FI" sz="2000" dirty="0" smtClean="0"/>
              <a:t>Millaisia perusteluja kohdejoukon, aineiston ja menetelmän valinnalle annetaan?</a:t>
            </a:r>
          </a:p>
          <a:p>
            <a:pPr lvl="1">
              <a:buFont typeface="Arial" panose="020B0604020202020204" pitchFamily="34" charset="0"/>
              <a:buChar char="•"/>
            </a:pPr>
            <a:r>
              <a:rPr lang="fi-FI" altLang="fi-FI" sz="2000" dirty="0" smtClean="0"/>
              <a:t>Toteutuiko ”lopputulos ensin” -kirjoittaminen (= esim. ensin kerrotaan, ketä tutkittiin ja sitten vasta, miten tutkivat saatiin mukaan TAI ensin esitellään koko aineisto ja sitten vasta kerrotaan yksityiskohtia aineiston keräämisestä?</a:t>
            </a:r>
          </a:p>
        </p:txBody>
      </p:sp>
    </p:spTree>
    <p:extLst>
      <p:ext uri="{BB962C8B-B14F-4D97-AF65-F5344CB8AC3E}">
        <p14:creationId xmlns:p14="http://schemas.microsoft.com/office/powerpoint/2010/main" val="3649174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3490" y="836712"/>
            <a:ext cx="7024744" cy="720080"/>
          </a:xfrm>
        </p:spPr>
        <p:txBody>
          <a:bodyPr>
            <a:normAutofit/>
          </a:bodyPr>
          <a:lstStyle/>
          <a:p>
            <a:pPr algn="l"/>
            <a:r>
              <a:rPr lang="fi-FI" sz="3200" b="1" dirty="0" smtClean="0"/>
              <a:t>Tulosten esittäminen</a:t>
            </a:r>
            <a:endParaRPr lang="fi-FI" sz="3200" b="1" dirty="0"/>
          </a:p>
        </p:txBody>
      </p:sp>
      <p:sp>
        <p:nvSpPr>
          <p:cNvPr id="3" name="Sisällön paikkamerkki 2"/>
          <p:cNvSpPr>
            <a:spLocks noGrp="1"/>
          </p:cNvSpPr>
          <p:nvPr>
            <p:ph idx="1"/>
          </p:nvPr>
        </p:nvSpPr>
        <p:spPr>
          <a:xfrm>
            <a:off x="1043492" y="1700808"/>
            <a:ext cx="7272924" cy="4131821"/>
          </a:xfrm>
        </p:spPr>
        <p:txBody>
          <a:bodyPr>
            <a:normAutofit/>
          </a:bodyPr>
          <a:lstStyle/>
          <a:p>
            <a:r>
              <a:rPr lang="fi-FI" sz="2400" dirty="0" smtClean="0"/>
              <a:t>Mitä fokusoit tekstissä? (asioiden esittämisjärjestys,  tulosten suhteita tai merkitystä osoittavat sanat)</a:t>
            </a:r>
          </a:p>
          <a:p>
            <a:r>
              <a:rPr lang="fi-FI" sz="2400" dirty="0" smtClean="0"/>
              <a:t>Aineistoesimerkkeihin johdattelu ja esimerkkien avaaminen lukijalle</a:t>
            </a:r>
          </a:p>
          <a:p>
            <a:r>
              <a:rPr lang="fi-FI" sz="2400" dirty="0" smtClean="0"/>
              <a:t>Taulukoihin ja kuvioihin johdattelu ja niiden avaaminen</a:t>
            </a:r>
          </a:p>
          <a:p>
            <a:r>
              <a:rPr lang="fi-FI" sz="2400" dirty="0" smtClean="0"/>
              <a:t>Kerrotaanko lukijalle tutkimuskysymyksistä tai metodista vai jätetäänkö tämä pelkästään metodilukuun?</a:t>
            </a:r>
            <a:endParaRPr lang="fi-FI" sz="2400" dirty="0"/>
          </a:p>
        </p:txBody>
      </p:sp>
    </p:spTree>
    <p:extLst>
      <p:ext uri="{BB962C8B-B14F-4D97-AF65-F5344CB8AC3E}">
        <p14:creationId xmlns:p14="http://schemas.microsoft.com/office/powerpoint/2010/main" val="31932776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3490" y="764704"/>
            <a:ext cx="7024744" cy="720080"/>
          </a:xfrm>
        </p:spPr>
        <p:txBody>
          <a:bodyPr>
            <a:normAutofit/>
          </a:bodyPr>
          <a:lstStyle/>
          <a:p>
            <a:pPr algn="l"/>
            <a:r>
              <a:rPr lang="fi-FI" sz="3200" b="1" dirty="0" smtClean="0"/>
              <a:t>Asioiden esittämisjärjestys</a:t>
            </a:r>
            <a:endParaRPr lang="en-US" sz="3200" b="1" dirty="0"/>
          </a:p>
        </p:txBody>
      </p:sp>
      <p:sp>
        <p:nvSpPr>
          <p:cNvPr id="3" name="Sisällön paikkamerkki 2"/>
          <p:cNvSpPr>
            <a:spLocks noGrp="1"/>
          </p:cNvSpPr>
          <p:nvPr>
            <p:ph idx="1"/>
          </p:nvPr>
        </p:nvSpPr>
        <p:spPr>
          <a:xfrm>
            <a:off x="539552" y="1772816"/>
            <a:ext cx="7992888" cy="4059813"/>
          </a:xfrm>
        </p:spPr>
        <p:txBody>
          <a:bodyPr>
            <a:normAutofit fontScale="25000" lnSpcReduction="20000"/>
          </a:bodyPr>
          <a:lstStyle/>
          <a:p>
            <a:pPr>
              <a:buNone/>
            </a:pPr>
            <a:r>
              <a:rPr lang="fi-FI" sz="7200" b="1" dirty="0"/>
              <a:t>10.1 Päätulokset ja niiden tarkastelua</a:t>
            </a:r>
            <a:endParaRPr lang="en-US" sz="7200" dirty="0"/>
          </a:p>
          <a:p>
            <a:pPr>
              <a:buNone/>
            </a:pPr>
            <a:r>
              <a:rPr lang="fi-FI" sz="9600" b="1" dirty="0"/>
              <a:t> </a:t>
            </a:r>
            <a:endParaRPr lang="en-US" sz="9600" dirty="0"/>
          </a:p>
          <a:p>
            <a:pPr>
              <a:buNone/>
            </a:pPr>
            <a:r>
              <a:rPr lang="fi-FI" sz="9600" dirty="0" smtClean="0"/>
              <a:t>	Tähän </a:t>
            </a:r>
            <a:r>
              <a:rPr lang="fi-FI" sz="9600" dirty="0"/>
              <a:t>tutkimukseen osallistuneiden nuorten aikuisten yleisen elämän tyytyväisyyden taso noudattaa samaa linjaa tyytyväisyyttä aiemmin kartoittaneiden sekä suomalaisia että muiden länsimaiden kansalaisia koskeneiden tutkimusten kanssa (Allardt 1976; Kainulainen 1998; </a:t>
            </a:r>
            <a:r>
              <a:rPr lang="fi-FI" sz="9600" dirty="0" err="1"/>
              <a:t>Layard</a:t>
            </a:r>
            <a:r>
              <a:rPr lang="fi-FI" sz="9600" dirty="0"/>
              <a:t> 2003). Tutkittavista lähes 90 % koki olevansa elämäänsä enimmäkseen tyytyväisiä</a:t>
            </a:r>
            <a:r>
              <a:rPr lang="fi-FI" sz="9600" dirty="0" smtClean="0"/>
              <a:t>.</a:t>
            </a:r>
          </a:p>
          <a:p>
            <a:pPr>
              <a:buNone/>
            </a:pPr>
            <a:endParaRPr lang="fi-FI" sz="9600" dirty="0"/>
          </a:p>
          <a:p>
            <a:pPr>
              <a:buNone/>
            </a:pPr>
            <a:r>
              <a:rPr lang="fi-FI" sz="9600" dirty="0" smtClean="0"/>
              <a:t> Tutkituista nuorista aikuisista 90 % koki olevansa </a:t>
            </a:r>
            <a:r>
              <a:rPr lang="fi-FI" sz="9600" dirty="0"/>
              <a:t>– – </a:t>
            </a:r>
            <a:r>
              <a:rPr lang="fi-FI" sz="9600" dirty="0" smtClean="0"/>
              <a:t>.</a:t>
            </a:r>
          </a:p>
          <a:p>
            <a:pPr>
              <a:buNone/>
            </a:pPr>
            <a:r>
              <a:rPr lang="fi-FI" sz="9600" dirty="0" smtClean="0"/>
              <a:t>Tämä tulos </a:t>
            </a:r>
            <a:r>
              <a:rPr lang="fi-FI" sz="9600" dirty="0"/>
              <a:t>– – </a:t>
            </a:r>
            <a:r>
              <a:rPr lang="fi-FI" sz="9600" dirty="0" smtClean="0"/>
              <a:t>.</a:t>
            </a:r>
            <a:endParaRPr lang="en-US" sz="9600" dirty="0"/>
          </a:p>
          <a:p>
            <a:pPr>
              <a:buNone/>
            </a:pPr>
            <a:r>
              <a:rPr lang="fi-FI" sz="7200" dirty="0"/>
              <a:t> </a:t>
            </a:r>
            <a:r>
              <a:rPr lang="fi-FI" sz="8000" dirty="0" smtClean="0"/>
              <a:t>	(Muunneltua tekstiä Martikainen</a:t>
            </a:r>
            <a:r>
              <a:rPr lang="fi-FI" sz="8000" dirty="0"/>
              <a:t>, L. 2006. Suomalaisten nuorten aikuisten elämään tyytyväisyyden monet kasvot)</a:t>
            </a:r>
            <a:endParaRPr lang="en-US" sz="8000" dirty="0"/>
          </a:p>
          <a:p>
            <a:pPr>
              <a:buNone/>
            </a:pPr>
            <a:r>
              <a:rPr lang="fi-FI" sz="7200" dirty="0"/>
              <a:t> </a:t>
            </a:r>
            <a:endParaRPr lang="en-US" sz="7200" dirty="0"/>
          </a:p>
          <a:p>
            <a:pPr>
              <a:buNone/>
            </a:pPr>
            <a:r>
              <a:rPr lang="fi-FI" sz="7200" dirty="0"/>
              <a:t> </a:t>
            </a:r>
            <a:endParaRPr lang="en-US" sz="7200" dirty="0"/>
          </a:p>
          <a:p>
            <a:pPr>
              <a:buNone/>
            </a:pPr>
            <a:endParaRPr lang="en-US" dirty="0"/>
          </a:p>
        </p:txBody>
      </p:sp>
      <p:sp>
        <p:nvSpPr>
          <p:cNvPr id="4" name="Nuoli oikealle 3"/>
          <p:cNvSpPr/>
          <p:nvPr/>
        </p:nvSpPr>
        <p:spPr>
          <a:xfrm>
            <a:off x="251520" y="4933598"/>
            <a:ext cx="21602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86005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l"/>
            <a:r>
              <a:rPr lang="fi-FI" sz="3200" b="1" dirty="0" smtClean="0"/>
              <a:t>Asioiden esittämisjärjestys: yleisestä yksityiseen?</a:t>
            </a:r>
            <a:endParaRPr lang="fi-FI" sz="3200" b="1" dirty="0"/>
          </a:p>
        </p:txBody>
      </p:sp>
      <p:sp>
        <p:nvSpPr>
          <p:cNvPr id="3" name="Sisällön paikkamerkki 2"/>
          <p:cNvSpPr>
            <a:spLocks noGrp="1"/>
          </p:cNvSpPr>
          <p:nvPr>
            <p:ph idx="1"/>
          </p:nvPr>
        </p:nvSpPr>
        <p:spPr/>
        <p:txBody>
          <a:bodyPr>
            <a:normAutofit/>
          </a:bodyPr>
          <a:lstStyle/>
          <a:p>
            <a:pPr marL="0" indent="0">
              <a:buNone/>
            </a:pPr>
            <a:r>
              <a:rPr lang="fi-FI" sz="2800" dirty="0" smtClean="0"/>
              <a:t>5.2 Ymmärryksen varmentamisen keinot</a:t>
            </a:r>
          </a:p>
          <a:p>
            <a:pPr marL="0" indent="0">
              <a:buNone/>
            </a:pPr>
            <a:endParaRPr lang="fi-FI" sz="2800" dirty="0" smtClean="0"/>
          </a:p>
          <a:p>
            <a:pPr marL="0" indent="0">
              <a:buNone/>
            </a:pPr>
            <a:r>
              <a:rPr lang="fi-FI" sz="2800" dirty="0" smtClean="0"/>
              <a:t>Opettajat varmistivat oppilaiden ymmärrystä joko kysymyksillä tai kommenteilla. Kysymyksiä käytettiin kommentteja enemmän. Opettajat esittivät tarkistus-, x-, x- ja x-kysymyksiä ja x-, x-, x- ja x-kommentteja.</a:t>
            </a:r>
          </a:p>
          <a:p>
            <a:pPr marL="0" indent="0">
              <a:buNone/>
            </a:pPr>
            <a:endParaRPr lang="fi-FI" sz="2800" dirty="0" smtClean="0"/>
          </a:p>
          <a:p>
            <a:pPr marL="0" indent="0">
              <a:buNone/>
            </a:pPr>
            <a:r>
              <a:rPr lang="fi-FI" sz="2800" dirty="0" smtClean="0"/>
              <a:t>5.2.1 Tarkistuskysymykset </a:t>
            </a:r>
            <a:endParaRPr lang="fi-FI" sz="2800" dirty="0"/>
          </a:p>
        </p:txBody>
      </p:sp>
    </p:spTree>
    <p:extLst>
      <p:ext uri="{BB962C8B-B14F-4D97-AF65-F5344CB8AC3E}">
        <p14:creationId xmlns:p14="http://schemas.microsoft.com/office/powerpoint/2010/main" val="2150355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3200" b="1" dirty="0" smtClean="0"/>
              <a:t>Tulosten suhteita ja merkityksiä osoittavat sanat</a:t>
            </a:r>
            <a:endParaRPr lang="fi-FI" sz="3200" b="1" dirty="0"/>
          </a:p>
        </p:txBody>
      </p:sp>
      <p:sp>
        <p:nvSpPr>
          <p:cNvPr id="3" name="Content Placeholder 2"/>
          <p:cNvSpPr>
            <a:spLocks noGrp="1"/>
          </p:cNvSpPr>
          <p:nvPr>
            <p:ph idx="1"/>
          </p:nvPr>
        </p:nvSpPr>
        <p:spPr/>
        <p:txBody>
          <a:bodyPr/>
          <a:lstStyle/>
          <a:p>
            <a:pPr marL="0" indent="0">
              <a:buNone/>
            </a:pPr>
            <a:r>
              <a:rPr lang="fi-FI" sz="2400" dirty="0"/>
              <a:t>Myöntävästi vastanneiden opiskelijoiden näkemykset sanomalehden ominaisuuksista </a:t>
            </a:r>
            <a:r>
              <a:rPr lang="fi-FI" sz="2400" dirty="0">
                <a:solidFill>
                  <a:srgbClr val="FF0000"/>
                </a:solidFill>
              </a:rPr>
              <a:t>olivat varsin yhdensuuntaisia</a:t>
            </a:r>
            <a:r>
              <a:rPr lang="fi-FI" sz="2400" dirty="0"/>
              <a:t>. </a:t>
            </a:r>
            <a:r>
              <a:rPr lang="fi-FI" sz="2400" dirty="0">
                <a:solidFill>
                  <a:srgbClr val="FF0000"/>
                </a:solidFill>
              </a:rPr>
              <a:t>Tärkeintä oli </a:t>
            </a:r>
            <a:r>
              <a:rPr lang="fi-FI" sz="2400" dirty="0"/>
              <a:t>ajankohtaisuus, jonka </a:t>
            </a:r>
            <a:r>
              <a:rPr lang="fi-FI" sz="2400" dirty="0" smtClean="0"/>
              <a:t>mainitsi lähes puolet vastanneista eli 109 opiskelijaa.</a:t>
            </a:r>
          </a:p>
          <a:p>
            <a:pPr marL="0" indent="0">
              <a:buNone/>
            </a:pPr>
            <a:endParaRPr lang="fi-FI" sz="2400" dirty="0" smtClean="0"/>
          </a:p>
          <a:p>
            <a:pPr marL="0" indent="0">
              <a:buNone/>
            </a:pPr>
            <a:r>
              <a:rPr lang="fi-FI" sz="2400" dirty="0" smtClean="0"/>
              <a:t>(Hankala, M. 2011)</a:t>
            </a:r>
          </a:p>
          <a:p>
            <a:pPr marL="0" indent="0">
              <a:buNone/>
            </a:pPr>
            <a:endParaRPr lang="fi-FI" dirty="0"/>
          </a:p>
          <a:p>
            <a:pPr marL="0" indent="0">
              <a:buNone/>
            </a:pPr>
            <a:endParaRPr lang="fi-FI" dirty="0"/>
          </a:p>
        </p:txBody>
      </p:sp>
    </p:spTree>
    <p:extLst>
      <p:ext uri="{BB962C8B-B14F-4D97-AF65-F5344CB8AC3E}">
        <p14:creationId xmlns:p14="http://schemas.microsoft.com/office/powerpoint/2010/main" val="8182956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fi-FI" sz="3200" b="1" dirty="0"/>
              <a:t>Aineistoesimerkkeihin johdattelu</a:t>
            </a:r>
            <a:endParaRPr lang="fi-FI" sz="3200" dirty="0"/>
          </a:p>
        </p:txBody>
      </p:sp>
      <p:sp>
        <p:nvSpPr>
          <p:cNvPr id="3" name="Content Placeholder 2"/>
          <p:cNvSpPr>
            <a:spLocks noGrp="1"/>
          </p:cNvSpPr>
          <p:nvPr>
            <p:ph idx="1"/>
          </p:nvPr>
        </p:nvSpPr>
        <p:spPr/>
        <p:txBody>
          <a:bodyPr/>
          <a:lstStyle/>
          <a:p>
            <a:r>
              <a:rPr lang="fi-FI" dirty="0" smtClean="0"/>
              <a:t>Aineistoesimerkkejä tuodaan tekstiin joko lyhyinä tai pitkinä sitaatteina.</a:t>
            </a:r>
          </a:p>
          <a:p>
            <a:endParaRPr lang="fi-FI" dirty="0"/>
          </a:p>
          <a:p>
            <a:r>
              <a:rPr lang="fi-FI" dirty="0" smtClean="0"/>
              <a:t>Aineistoesimerkkeihin pitää aina johdattaa, jotta lukija tietää, miksi sitaatti on otettu tekstiin.</a:t>
            </a:r>
          </a:p>
        </p:txBody>
      </p:sp>
    </p:spTree>
    <p:extLst>
      <p:ext uri="{BB962C8B-B14F-4D97-AF65-F5344CB8AC3E}">
        <p14:creationId xmlns:p14="http://schemas.microsoft.com/office/powerpoint/2010/main" val="30750628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3490" y="836712"/>
            <a:ext cx="7024744" cy="864096"/>
          </a:xfrm>
        </p:spPr>
        <p:txBody>
          <a:bodyPr>
            <a:normAutofit fontScale="90000"/>
          </a:bodyPr>
          <a:lstStyle/>
          <a:p>
            <a:pPr algn="l"/>
            <a:r>
              <a:rPr lang="fi-FI" sz="3200" b="1" dirty="0" smtClean="0"/>
              <a:t>Aineistoesimerkin upottaminen tekstiin (lyhyt sitaatti)</a:t>
            </a:r>
            <a:endParaRPr lang="en-US" sz="3200" b="1" dirty="0"/>
          </a:p>
        </p:txBody>
      </p:sp>
      <p:sp>
        <p:nvSpPr>
          <p:cNvPr id="3" name="Sisällön paikkamerkki 2"/>
          <p:cNvSpPr>
            <a:spLocks noGrp="1"/>
          </p:cNvSpPr>
          <p:nvPr>
            <p:ph idx="1"/>
          </p:nvPr>
        </p:nvSpPr>
        <p:spPr>
          <a:xfrm>
            <a:off x="755576" y="1844824"/>
            <a:ext cx="7704856" cy="3987805"/>
          </a:xfrm>
        </p:spPr>
        <p:txBody>
          <a:bodyPr>
            <a:normAutofit fontScale="85000" lnSpcReduction="20000"/>
          </a:bodyPr>
          <a:lstStyle/>
          <a:p>
            <a:pPr>
              <a:buNone/>
            </a:pPr>
            <a:r>
              <a:rPr lang="fi-FI" sz="2400" dirty="0" smtClean="0"/>
              <a:t>	</a:t>
            </a:r>
          </a:p>
          <a:p>
            <a:pPr>
              <a:buNone/>
            </a:pPr>
            <a:r>
              <a:rPr lang="fi-FI" dirty="0"/>
              <a:t>	</a:t>
            </a:r>
            <a:r>
              <a:rPr lang="fi-FI" sz="2400" dirty="0" smtClean="0"/>
              <a:t>Paperille painetun sanomalehden lukeminen oli vastaajista yleisesti ottaen </a:t>
            </a:r>
            <a:r>
              <a:rPr lang="fi-FI" sz="2400" i="1" dirty="0" smtClean="0"/>
              <a:t>helpompaa</a:t>
            </a:r>
            <a:r>
              <a:rPr lang="fi-FI" sz="2400" dirty="0" smtClean="0"/>
              <a:t>, </a:t>
            </a:r>
            <a:r>
              <a:rPr lang="fi-FI" sz="2400" i="1" dirty="0" smtClean="0"/>
              <a:t>mukavampaa</a:t>
            </a:r>
            <a:r>
              <a:rPr lang="fi-FI" sz="2400" dirty="0" smtClean="0"/>
              <a:t>, </a:t>
            </a:r>
            <a:r>
              <a:rPr lang="fi-FI" sz="2400" i="1" dirty="0" smtClean="0"/>
              <a:t>miellyttävämpää</a:t>
            </a:r>
            <a:r>
              <a:rPr lang="fi-FI" sz="2400" dirty="0" smtClean="0"/>
              <a:t> tai jotain vastaavaa verkkolehtiin verrattuna, sillä tämäntyyppisiä vastauksia esitettiin 82 kertaa. Näihin vastauksiin yhdistettiin 33 kertaa jokin fysiologinen syy, joka useasti liittyi silmien väsymiseen tietokoneella luettaessa. </a:t>
            </a:r>
          </a:p>
          <a:p>
            <a:pPr>
              <a:buNone/>
            </a:pPr>
            <a:r>
              <a:rPr lang="fi-FI" sz="2400" dirty="0" smtClean="0"/>
              <a:t>	.- -.</a:t>
            </a:r>
          </a:p>
          <a:p>
            <a:pPr>
              <a:buNone/>
            </a:pPr>
            <a:r>
              <a:rPr lang="fi-FI" sz="2400" dirty="0" smtClean="0"/>
              <a:t>	Lehden lukemisessa viehätti myös se, että lukemista ei ole sidottu paikkaan. </a:t>
            </a:r>
          </a:p>
          <a:p>
            <a:pPr>
              <a:buNone/>
            </a:pPr>
            <a:r>
              <a:rPr lang="fi-FI" sz="2400" dirty="0" smtClean="0"/>
              <a:t>	- -. </a:t>
            </a:r>
          </a:p>
          <a:p>
            <a:pPr>
              <a:buNone/>
            </a:pPr>
            <a:r>
              <a:rPr lang="fi-FI" sz="2000" dirty="0" smtClean="0"/>
              <a:t>	(Hankala, M. 2011. Sanomalehdellä aktiiviseksi kansalaiseksi? Näkökulmia nuorten sanomalehtien </a:t>
            </a:r>
            <a:r>
              <a:rPr lang="fi-FI" sz="2000" dirty="0" err="1" smtClean="0"/>
              <a:t>lukijuuteen</a:t>
            </a:r>
            <a:r>
              <a:rPr lang="fi-FI" sz="2000" dirty="0" smtClean="0"/>
              <a:t> ja koulun sanomalehtiopetukseen.)</a:t>
            </a:r>
            <a:endParaRPr lang="en-US" sz="2000" dirty="0" smtClean="0"/>
          </a:p>
          <a:p>
            <a:pPr>
              <a:buNone/>
            </a:pPr>
            <a:endParaRPr lang="en-US" sz="2400" dirty="0"/>
          </a:p>
        </p:txBody>
      </p:sp>
    </p:spTree>
    <p:extLst>
      <p:ext uri="{BB962C8B-B14F-4D97-AF65-F5344CB8AC3E}">
        <p14:creationId xmlns:p14="http://schemas.microsoft.com/office/powerpoint/2010/main" val="36010316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280" y="436563"/>
            <a:ext cx="8041440" cy="1048221"/>
          </a:xfrm>
        </p:spPr>
        <p:txBody>
          <a:bodyPr/>
          <a:lstStyle/>
          <a:p>
            <a:r>
              <a:rPr lang="fi-FI" dirty="0" smtClean="0"/>
              <a:t>Johdatus pitkään sitaattiin</a:t>
            </a:r>
            <a:endParaRPr lang="fi-FI" dirty="0"/>
          </a:p>
        </p:txBody>
      </p:sp>
      <p:sp>
        <p:nvSpPr>
          <p:cNvPr id="3" name="Content Placeholder 2"/>
          <p:cNvSpPr>
            <a:spLocks noGrp="1"/>
          </p:cNvSpPr>
          <p:nvPr>
            <p:ph idx="1"/>
          </p:nvPr>
        </p:nvSpPr>
        <p:spPr>
          <a:xfrm>
            <a:off x="899592" y="1340768"/>
            <a:ext cx="7920880" cy="4648957"/>
          </a:xfrm>
        </p:spPr>
        <p:txBody>
          <a:bodyPr>
            <a:noAutofit/>
          </a:bodyPr>
          <a:lstStyle/>
          <a:p>
            <a:pPr marL="0" indent="0">
              <a:buNone/>
            </a:pPr>
            <a:r>
              <a:rPr lang="fi-FI" dirty="0" smtClean="0"/>
              <a:t>Vaikka </a:t>
            </a:r>
            <a:r>
              <a:rPr lang="fi-FI" dirty="0"/>
              <a:t>lapset määrittelivätkin liiallisen huolehtimisen </a:t>
            </a:r>
            <a:r>
              <a:rPr lang="fi-FI" dirty="0" smtClean="0"/>
              <a:t>hyvän vanhemmuuden </a:t>
            </a:r>
            <a:r>
              <a:rPr lang="fi-FI" dirty="0"/>
              <a:t>ulkopuolelle, se ei kuitenkaan heikentänyt </a:t>
            </a:r>
            <a:r>
              <a:rPr lang="fi-FI" dirty="0" smtClean="0"/>
              <a:t>huolenpidon asemaa </a:t>
            </a:r>
            <a:r>
              <a:rPr lang="fi-FI" dirty="0"/>
              <a:t>hyvän vanhemmuuden osa-alueena. </a:t>
            </a:r>
            <a:r>
              <a:rPr lang="fi-FI" dirty="0">
                <a:solidFill>
                  <a:srgbClr val="FF0000"/>
                </a:solidFill>
              </a:rPr>
              <a:t>Liiallista huolehtimista myös ymmärrettiin:</a:t>
            </a:r>
          </a:p>
          <a:p>
            <a:pPr marL="329184" lvl="1" indent="0">
              <a:buNone/>
            </a:pPr>
            <a:r>
              <a:rPr lang="fi-FI" i="1" dirty="0"/>
              <a:t>Toivoisin, että äitini luottaisi minuun (kyllä luottaakin) ja että ei huolehtisi </a:t>
            </a:r>
            <a:r>
              <a:rPr lang="fi-FI" i="1" dirty="0" smtClean="0"/>
              <a:t>niin paljon</a:t>
            </a:r>
            <a:r>
              <a:rPr lang="fi-FI" i="1" dirty="0"/>
              <a:t>. Itse äitinä luultavasti hössöttäisin joka asiasta, koska rakastaisin lapsiani.</a:t>
            </a:r>
          </a:p>
          <a:p>
            <a:pPr marL="329184" lvl="1" indent="0">
              <a:buNone/>
            </a:pPr>
            <a:r>
              <a:rPr lang="fi-FI" dirty="0"/>
              <a:t>(tyttö 12v</a:t>
            </a:r>
            <a:r>
              <a:rPr lang="fi-FI" i="1" dirty="0" smtClean="0"/>
              <a:t>)</a:t>
            </a:r>
          </a:p>
          <a:p>
            <a:pPr marL="329184" lvl="1" indent="0">
              <a:buNone/>
            </a:pPr>
            <a:endParaRPr lang="fi-FI" i="1" dirty="0"/>
          </a:p>
          <a:p>
            <a:pPr marL="329184" lvl="1" indent="0">
              <a:buNone/>
            </a:pPr>
            <a:r>
              <a:rPr lang="fi-FI" dirty="0" smtClean="0"/>
              <a:t>(Valkonen 2006)</a:t>
            </a:r>
            <a:endParaRPr lang="fi-FI" dirty="0"/>
          </a:p>
        </p:txBody>
      </p:sp>
    </p:spTree>
    <p:extLst>
      <p:ext uri="{BB962C8B-B14F-4D97-AF65-F5344CB8AC3E}">
        <p14:creationId xmlns:p14="http://schemas.microsoft.com/office/powerpoint/2010/main" val="310613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307" y="1131095"/>
            <a:ext cx="8192044" cy="372768"/>
          </a:xfrm>
        </p:spPr>
        <p:txBody>
          <a:bodyPr>
            <a:normAutofit fontScale="90000"/>
          </a:bodyPr>
          <a:lstStyle/>
          <a:p>
            <a:r>
              <a:rPr lang="fi-FI" b="1" smtClean="0"/>
              <a:t>Kirjoitusviestinnän osuudet (5 x 2 t)</a:t>
            </a:r>
            <a:endParaRPr lang="fi-FI" b="1" dirty="0"/>
          </a:p>
        </p:txBody>
      </p:sp>
      <p:sp>
        <p:nvSpPr>
          <p:cNvPr id="3" name="Content Placeholder 2"/>
          <p:cNvSpPr>
            <a:spLocks noGrp="1"/>
          </p:cNvSpPr>
          <p:nvPr>
            <p:ph idx="1"/>
          </p:nvPr>
        </p:nvSpPr>
        <p:spPr/>
        <p:txBody>
          <a:bodyPr/>
          <a:lstStyle/>
          <a:p>
            <a:pPr marL="0" indent="0">
              <a:buNone/>
            </a:pPr>
            <a:endParaRPr lang="fi-FI" dirty="0"/>
          </a:p>
        </p:txBody>
      </p:sp>
      <p:graphicFrame>
        <p:nvGraphicFramePr>
          <p:cNvPr id="4" name="Table 3"/>
          <p:cNvGraphicFramePr>
            <a:graphicFrameLocks noGrp="1"/>
          </p:cNvGraphicFramePr>
          <p:nvPr>
            <p:extLst>
              <p:ext uri="{D42A27DB-BD31-4B8C-83A1-F6EECF244321}">
                <p14:modId xmlns:p14="http://schemas.microsoft.com/office/powerpoint/2010/main" val="4042569246"/>
              </p:ext>
            </p:extLst>
          </p:nvPr>
        </p:nvGraphicFramePr>
        <p:xfrm>
          <a:off x="323307" y="1582239"/>
          <a:ext cx="8192045" cy="4262691"/>
        </p:xfrm>
        <a:graphic>
          <a:graphicData uri="http://schemas.openxmlformats.org/drawingml/2006/table">
            <a:tbl>
              <a:tblPr firstRow="1" bandRow="1">
                <a:tableStyleId>{5C22544A-7EE6-4342-B048-85BDC9FD1C3A}</a:tableStyleId>
              </a:tblPr>
              <a:tblGrid>
                <a:gridCol w="651917">
                  <a:extLst>
                    <a:ext uri="{9D8B030D-6E8A-4147-A177-3AD203B41FA5}">
                      <a16:colId xmlns:a16="http://schemas.microsoft.com/office/drawing/2014/main" val="1791527502"/>
                    </a:ext>
                  </a:extLst>
                </a:gridCol>
                <a:gridCol w="5929031">
                  <a:extLst>
                    <a:ext uri="{9D8B030D-6E8A-4147-A177-3AD203B41FA5}">
                      <a16:colId xmlns:a16="http://schemas.microsoft.com/office/drawing/2014/main" val="830994385"/>
                    </a:ext>
                  </a:extLst>
                </a:gridCol>
                <a:gridCol w="1611097">
                  <a:extLst>
                    <a:ext uri="{9D8B030D-6E8A-4147-A177-3AD203B41FA5}">
                      <a16:colId xmlns:a16="http://schemas.microsoft.com/office/drawing/2014/main" val="1663367179"/>
                    </a:ext>
                  </a:extLst>
                </a:gridCol>
              </a:tblGrid>
              <a:tr h="342900">
                <a:tc>
                  <a:txBody>
                    <a:bodyPr/>
                    <a:lstStyle/>
                    <a:p>
                      <a:endParaRPr lang="fi-FI" sz="1400" dirty="0"/>
                    </a:p>
                  </a:txBody>
                  <a:tcPr marL="68580" marR="68580" marT="34290" marB="34290"/>
                </a:tc>
                <a:tc>
                  <a:txBody>
                    <a:bodyPr/>
                    <a:lstStyle/>
                    <a:p>
                      <a:r>
                        <a:rPr lang="fi-FI" sz="1800" b="1" dirty="0" smtClean="0">
                          <a:solidFill>
                            <a:schemeClr val="tx1"/>
                          </a:solidFill>
                        </a:rPr>
                        <a:t>Sisältö</a:t>
                      </a:r>
                      <a:endParaRPr lang="fi-FI" sz="1800" b="1" dirty="0">
                        <a:solidFill>
                          <a:schemeClr val="tx1"/>
                        </a:solidFill>
                      </a:endParaRPr>
                    </a:p>
                  </a:txBody>
                  <a:tcPr marL="68580" marR="68580" marT="34290" marB="34290"/>
                </a:tc>
                <a:tc>
                  <a:txBody>
                    <a:bodyPr/>
                    <a:lstStyle/>
                    <a:p>
                      <a:r>
                        <a:rPr lang="fi-FI" sz="1800" b="1" dirty="0" smtClean="0">
                          <a:solidFill>
                            <a:schemeClr val="tx1"/>
                          </a:solidFill>
                        </a:rPr>
                        <a:t>Ajoitus </a:t>
                      </a:r>
                      <a:endParaRPr lang="fi-FI" sz="1800" b="1" dirty="0">
                        <a:solidFill>
                          <a:schemeClr val="tx1"/>
                        </a:solidFill>
                      </a:endParaRPr>
                    </a:p>
                  </a:txBody>
                  <a:tcPr marL="68580" marR="68580" marT="34290" marB="34290"/>
                </a:tc>
                <a:extLst>
                  <a:ext uri="{0D108BD9-81ED-4DB2-BD59-A6C34878D82A}">
                    <a16:rowId xmlns:a16="http://schemas.microsoft.com/office/drawing/2014/main" val="1111904646"/>
                  </a:ext>
                </a:extLst>
              </a:tr>
              <a:tr h="785339">
                <a:tc>
                  <a:txBody>
                    <a:bodyPr/>
                    <a:lstStyle/>
                    <a:p>
                      <a:pPr marL="0" indent="0">
                        <a:lnSpc>
                          <a:spcPct val="107000"/>
                        </a:lnSpc>
                        <a:spcAft>
                          <a:spcPts val="0"/>
                        </a:spcAft>
                        <a:buNone/>
                      </a:pPr>
                      <a:r>
                        <a:rPr lang="fi-FI" sz="1500" dirty="0" smtClean="0">
                          <a:effectLst/>
                          <a:latin typeface="Calibri" panose="020F0502020204030204" pitchFamily="34" charset="0"/>
                          <a:ea typeface="Calibri" panose="020F0502020204030204" pitchFamily="34" charset="0"/>
                          <a:cs typeface="Times New Roman" panose="02020603050405020304" pitchFamily="18" charset="0"/>
                        </a:rPr>
                        <a:t>1.</a:t>
                      </a:r>
                      <a:r>
                        <a:rPr lang="fi-FI" sz="1500" baseline="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fi-FI" sz="15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solidFill>
                      <a:srgbClr val="92D050"/>
                    </a:solidFill>
                  </a:tcPr>
                </a:tc>
                <a:tc>
                  <a:txBody>
                    <a:bodyPr/>
                    <a:lstStyle/>
                    <a:p>
                      <a:pPr>
                        <a:lnSpc>
                          <a:spcPct val="107000"/>
                        </a:lnSpc>
                        <a:spcAft>
                          <a:spcPts val="0"/>
                        </a:spcAft>
                      </a:pPr>
                      <a:r>
                        <a:rPr lang="fi-FI" sz="1500" dirty="0" smtClean="0">
                          <a:effectLst/>
                          <a:latin typeface="Calibri" panose="020F0502020204030204" pitchFamily="34" charset="0"/>
                          <a:ea typeface="Calibri" panose="020F0502020204030204" pitchFamily="34" charset="0"/>
                          <a:cs typeface="Times New Roman" panose="02020603050405020304" pitchFamily="18" charset="0"/>
                        </a:rPr>
                        <a:t>Prosessimainen </a:t>
                      </a:r>
                      <a:r>
                        <a:rPr lang="fi-FI" sz="1500" dirty="0">
                          <a:effectLst/>
                          <a:latin typeface="Calibri" panose="020F0502020204030204" pitchFamily="34" charset="0"/>
                          <a:ea typeface="Calibri" panose="020F0502020204030204" pitchFamily="34" charset="0"/>
                          <a:cs typeface="Times New Roman" panose="02020603050405020304" pitchFamily="18" charset="0"/>
                        </a:rPr>
                        <a:t>työskentely, luonnosvaiheen tekstin tekeminen, lukeminen, </a:t>
                      </a:r>
                      <a:r>
                        <a:rPr lang="fi-FI" sz="1500" b="0" dirty="0">
                          <a:effectLst/>
                          <a:latin typeface="Calibri" panose="020F0502020204030204" pitchFamily="34" charset="0"/>
                          <a:ea typeface="Calibri" panose="020F0502020204030204" pitchFamily="34" charset="0"/>
                          <a:cs typeface="Times New Roman" panose="02020603050405020304" pitchFamily="18" charset="0"/>
                        </a:rPr>
                        <a:t>omat tuen tarpeet, kevään kirjoittamisen rytmittäminen (kirjoittamissuunnitelma)</a:t>
                      </a:r>
                    </a:p>
                  </a:txBody>
                  <a:tcPr marL="51435" marR="51435" marT="0" marB="0">
                    <a:solidFill>
                      <a:srgbClr val="92D050"/>
                    </a:solidFill>
                  </a:tcPr>
                </a:tc>
                <a:tc>
                  <a:txBody>
                    <a:bodyPr/>
                    <a:lstStyle/>
                    <a:p>
                      <a:r>
                        <a:rPr lang="fi-FI" sz="1400" dirty="0" smtClean="0"/>
                        <a:t>Tammikuun loppupuoli</a:t>
                      </a:r>
                    </a:p>
                    <a:p>
                      <a:endParaRPr lang="fi-FI" sz="1400" dirty="0"/>
                    </a:p>
                  </a:txBody>
                  <a:tcPr marL="68580" marR="68580" marT="34290" marB="34290">
                    <a:solidFill>
                      <a:srgbClr val="92D050"/>
                    </a:solidFill>
                  </a:tcPr>
                </a:tc>
                <a:extLst>
                  <a:ext uri="{0D108BD9-81ED-4DB2-BD59-A6C34878D82A}">
                    <a16:rowId xmlns:a16="http://schemas.microsoft.com/office/drawing/2014/main" val="2142197919"/>
                  </a:ext>
                </a:extLst>
              </a:tr>
              <a:tr h="568234">
                <a:tc>
                  <a:txBody>
                    <a:bodyPr/>
                    <a:lstStyle/>
                    <a:p>
                      <a:r>
                        <a:rPr lang="fi-FI" sz="1500" dirty="0" smtClean="0"/>
                        <a:t>2.</a:t>
                      </a:r>
                      <a:endParaRPr lang="fi-FI" sz="1500" dirty="0"/>
                    </a:p>
                  </a:txBody>
                  <a:tcPr marL="68580" marR="68580" marT="34290" marB="34290">
                    <a:solidFill>
                      <a:srgbClr val="92D050"/>
                    </a:solidFill>
                  </a:tcPr>
                </a:tc>
                <a:tc>
                  <a:txBody>
                    <a:bodyPr/>
                    <a:lstStyle/>
                    <a:p>
                      <a:r>
                        <a:rPr lang="fi-FI" sz="1500" kern="1200" dirty="0" smtClean="0">
                          <a:solidFill>
                            <a:schemeClr val="dk1"/>
                          </a:solidFill>
                          <a:effectLst/>
                          <a:latin typeface="+mn-lt"/>
                          <a:ea typeface="+mn-ea"/>
                          <a:cs typeface="+mn-cs"/>
                        </a:rPr>
                        <a:t>Tekstin sidoksisuus</a:t>
                      </a:r>
                      <a:r>
                        <a:rPr lang="fi-FI" sz="1500" kern="1200" baseline="0" dirty="0" smtClean="0">
                          <a:solidFill>
                            <a:schemeClr val="dk1"/>
                          </a:solidFill>
                          <a:effectLst/>
                          <a:latin typeface="+mn-lt"/>
                          <a:ea typeface="+mn-ea"/>
                          <a:cs typeface="+mn-cs"/>
                        </a:rPr>
                        <a:t> teorialuvun avulla, voi</a:t>
                      </a:r>
                      <a:r>
                        <a:rPr lang="fi-FI" sz="1500" kern="1200" dirty="0" smtClean="0">
                          <a:solidFill>
                            <a:schemeClr val="dk1"/>
                          </a:solidFill>
                          <a:effectLst/>
                          <a:latin typeface="+mn-lt"/>
                          <a:ea typeface="+mn-ea"/>
                          <a:cs typeface="+mn-cs"/>
                        </a:rPr>
                        <a:t> kerrata lähdeviitteitä </a:t>
                      </a:r>
                      <a:r>
                        <a:rPr lang="fi-FI" sz="1500" kern="1200" dirty="0" err="1" smtClean="0">
                          <a:solidFill>
                            <a:schemeClr val="dk1"/>
                          </a:solidFill>
                          <a:effectLst/>
                          <a:latin typeface="+mn-lt"/>
                          <a:ea typeface="+mn-ea"/>
                          <a:cs typeface="+mn-cs"/>
                        </a:rPr>
                        <a:t>tms</a:t>
                      </a:r>
                      <a:r>
                        <a:rPr lang="fi-FI" sz="1500" kern="1200" dirty="0" smtClean="0">
                          <a:solidFill>
                            <a:schemeClr val="dk1"/>
                          </a:solidFill>
                          <a:effectLst/>
                          <a:latin typeface="+mn-lt"/>
                          <a:ea typeface="+mn-ea"/>
                          <a:cs typeface="+mn-cs"/>
                        </a:rPr>
                        <a:t>, jos tarpeen, tiivis</a:t>
                      </a:r>
                      <a:r>
                        <a:rPr lang="fi-FI" sz="1500" kern="1200" baseline="0" dirty="0" smtClean="0">
                          <a:solidFill>
                            <a:schemeClr val="dk1"/>
                          </a:solidFill>
                          <a:effectLst/>
                          <a:latin typeface="+mn-lt"/>
                          <a:ea typeface="+mn-ea"/>
                          <a:cs typeface="+mn-cs"/>
                        </a:rPr>
                        <a:t> kirjoittaminen </a:t>
                      </a:r>
                      <a:endParaRPr lang="fi-FI" sz="1500" dirty="0"/>
                    </a:p>
                  </a:txBody>
                  <a:tcPr marL="68580" marR="68580" marT="34290" marB="34290">
                    <a:solidFill>
                      <a:srgbClr val="92D050"/>
                    </a:solidFill>
                  </a:tcPr>
                </a:tc>
                <a:tc>
                  <a:txBody>
                    <a:bodyPr/>
                    <a:lstStyle/>
                    <a:p>
                      <a:r>
                        <a:rPr lang="fi-FI" sz="1400" dirty="0" smtClean="0"/>
                        <a:t>5.2. ? / Maaliskuun alkupuoli</a:t>
                      </a:r>
                      <a:endParaRPr lang="fi-FI" sz="1400" dirty="0"/>
                    </a:p>
                  </a:txBody>
                  <a:tcPr marL="68580" marR="68580" marT="34290" marB="34290">
                    <a:solidFill>
                      <a:srgbClr val="92D050"/>
                    </a:solidFill>
                  </a:tcPr>
                </a:tc>
                <a:extLst>
                  <a:ext uri="{0D108BD9-81ED-4DB2-BD59-A6C34878D82A}">
                    <a16:rowId xmlns:a16="http://schemas.microsoft.com/office/drawing/2014/main" val="2291514125"/>
                  </a:ext>
                </a:extLst>
              </a:tr>
              <a:tr h="818359">
                <a:tc>
                  <a:txBody>
                    <a:bodyPr/>
                    <a:lstStyle/>
                    <a:p>
                      <a:r>
                        <a:rPr lang="fi-FI" sz="1500" dirty="0" smtClean="0"/>
                        <a:t>3.</a:t>
                      </a:r>
                      <a:endParaRPr lang="fi-FI" sz="1500" dirty="0"/>
                    </a:p>
                  </a:txBody>
                  <a:tcPr marL="68580" marR="68580" marT="34290" marB="34290">
                    <a:solidFill>
                      <a:srgbClr val="92D050"/>
                    </a:solidFill>
                  </a:tcPr>
                </a:tc>
                <a:tc>
                  <a:txBody>
                    <a:bodyPr/>
                    <a:lstStyle/>
                    <a:p>
                      <a:r>
                        <a:rPr lang="fi-FI" sz="1500" kern="1200" dirty="0" smtClean="0">
                          <a:solidFill>
                            <a:schemeClr val="dk1"/>
                          </a:solidFill>
                          <a:effectLst/>
                          <a:latin typeface="+mn-lt"/>
                          <a:ea typeface="+mn-ea"/>
                          <a:cs typeface="+mn-cs"/>
                        </a:rPr>
                        <a:t>Ohjatut vertaisryhmät eli noin 3</a:t>
                      </a:r>
                      <a:r>
                        <a:rPr lang="fi-FI" sz="1500" kern="1200" baseline="0" dirty="0" smtClean="0">
                          <a:solidFill>
                            <a:schemeClr val="dk1"/>
                          </a:solidFill>
                          <a:effectLst/>
                          <a:latin typeface="+mn-lt"/>
                          <a:ea typeface="+mn-ea"/>
                          <a:cs typeface="+mn-cs"/>
                        </a:rPr>
                        <a:t> sivun mittaisten tekstikatkelmien käsittely pienryhmässä. Ideaali</a:t>
                      </a:r>
                      <a:r>
                        <a:rPr lang="fi-FI" sz="1500" kern="1200" dirty="0" smtClean="0">
                          <a:solidFill>
                            <a:schemeClr val="dk1"/>
                          </a:solidFill>
                          <a:effectLst/>
                          <a:latin typeface="+mn-lt"/>
                          <a:ea typeface="+mn-ea"/>
                          <a:cs typeface="+mn-cs"/>
                        </a:rPr>
                        <a:t> olisi, että ryhmään tulisi eri osia kandista, jolloin opittaisiin toisten teksteistä. Yhdessä ryhmässä 3-4</a:t>
                      </a:r>
                      <a:r>
                        <a:rPr lang="fi-FI" sz="1500" kern="1200" baseline="0" dirty="0" smtClean="0">
                          <a:solidFill>
                            <a:schemeClr val="dk1"/>
                          </a:solidFill>
                          <a:effectLst/>
                          <a:latin typeface="+mn-lt"/>
                          <a:ea typeface="+mn-ea"/>
                          <a:cs typeface="+mn-cs"/>
                        </a:rPr>
                        <a:t> työtä.</a:t>
                      </a:r>
                      <a:r>
                        <a:rPr lang="fi-FI" sz="1500" kern="1200" dirty="0" smtClean="0">
                          <a:solidFill>
                            <a:schemeClr val="dk1"/>
                          </a:solidFill>
                          <a:effectLst/>
                          <a:latin typeface="+mn-lt"/>
                          <a:ea typeface="+mn-ea"/>
                          <a:cs typeface="+mn-cs"/>
                        </a:rPr>
                        <a:t> </a:t>
                      </a:r>
                      <a:endParaRPr lang="fi-FI" sz="1500" dirty="0"/>
                    </a:p>
                  </a:txBody>
                  <a:tcPr marL="68580" marR="68580" marT="34290" marB="34290">
                    <a:solidFill>
                      <a:srgbClr val="92D050"/>
                    </a:solidFill>
                  </a:tcPr>
                </a:tc>
                <a:tc>
                  <a:txBody>
                    <a:bodyPr/>
                    <a:lstStyle/>
                    <a:p>
                      <a:r>
                        <a:rPr lang="fi-FI" sz="1400" dirty="0" smtClean="0"/>
                        <a:t>Kandin etenemisen tahtiin</a:t>
                      </a:r>
                      <a:endParaRPr lang="fi-FI" sz="1400" dirty="0"/>
                    </a:p>
                  </a:txBody>
                  <a:tcPr marL="68580" marR="68580" marT="34290" marB="34290">
                    <a:solidFill>
                      <a:srgbClr val="92D050"/>
                    </a:solidFill>
                  </a:tcPr>
                </a:tc>
                <a:extLst>
                  <a:ext uri="{0D108BD9-81ED-4DB2-BD59-A6C34878D82A}">
                    <a16:rowId xmlns:a16="http://schemas.microsoft.com/office/drawing/2014/main" val="1964768829"/>
                  </a:ext>
                </a:extLst>
              </a:tr>
              <a:tr h="709996">
                <a:tc>
                  <a:txBody>
                    <a:bodyPr/>
                    <a:lstStyle/>
                    <a:p>
                      <a:r>
                        <a:rPr lang="fi-FI" sz="1500" dirty="0" smtClean="0"/>
                        <a:t>4. </a:t>
                      </a:r>
                      <a:endParaRPr lang="fi-FI" sz="1500" dirty="0"/>
                    </a:p>
                  </a:txBody>
                  <a:tcPr marL="68580" marR="68580" marT="34290" marB="34290">
                    <a:solidFill>
                      <a:srgbClr val="92D050"/>
                    </a:solidFill>
                  </a:tcPr>
                </a:tc>
                <a:tc>
                  <a:txBody>
                    <a:bodyPr/>
                    <a:lstStyle/>
                    <a:p>
                      <a:r>
                        <a:rPr lang="fi-FI" sz="1500" kern="1200" dirty="0" smtClean="0">
                          <a:solidFill>
                            <a:schemeClr val="dk1"/>
                          </a:solidFill>
                          <a:effectLst/>
                          <a:latin typeface="+mn-lt"/>
                          <a:ea typeface="+mn-ea"/>
                          <a:cs typeface="+mn-cs"/>
                        </a:rPr>
                        <a:t>Loppuvaiheen työpaja (</a:t>
                      </a:r>
                      <a:r>
                        <a:rPr lang="fi-FI" sz="1500" kern="1200" dirty="0" err="1" smtClean="0">
                          <a:solidFill>
                            <a:schemeClr val="dk1"/>
                          </a:solidFill>
                          <a:effectLst/>
                          <a:latin typeface="+mn-lt"/>
                          <a:ea typeface="+mn-ea"/>
                          <a:cs typeface="+mn-cs"/>
                        </a:rPr>
                        <a:t>johd.+pohdinta</a:t>
                      </a:r>
                      <a:r>
                        <a:rPr lang="fi-FI" sz="1500" kern="1200" dirty="0" smtClean="0">
                          <a:solidFill>
                            <a:schemeClr val="dk1"/>
                          </a:solidFill>
                          <a:effectLst/>
                          <a:latin typeface="+mn-lt"/>
                          <a:ea typeface="+mn-ea"/>
                          <a:cs typeface="+mn-cs"/>
                        </a:rPr>
                        <a:t>, </a:t>
                      </a:r>
                      <a:r>
                        <a:rPr lang="fi-FI" sz="1500" kern="1200" dirty="0" err="1" smtClean="0">
                          <a:solidFill>
                            <a:schemeClr val="dk1"/>
                          </a:solidFill>
                          <a:effectLst/>
                          <a:latin typeface="+mn-lt"/>
                          <a:ea typeface="+mn-ea"/>
                          <a:cs typeface="+mn-cs"/>
                        </a:rPr>
                        <a:t>tulosluku+pohdinta</a:t>
                      </a:r>
                      <a:r>
                        <a:rPr lang="fi-FI" sz="1500" kern="1200" dirty="0" smtClean="0">
                          <a:solidFill>
                            <a:schemeClr val="dk1"/>
                          </a:solidFill>
                          <a:effectLst/>
                          <a:latin typeface="+mn-lt"/>
                          <a:ea typeface="+mn-ea"/>
                          <a:cs typeface="+mn-cs"/>
                        </a:rPr>
                        <a:t>, aineistositaatit osana tekstiä, tiivistelmä)</a:t>
                      </a:r>
                      <a:endParaRPr lang="fi-FI" sz="1500" dirty="0"/>
                    </a:p>
                  </a:txBody>
                  <a:tcPr marL="68580" marR="68580" marT="34290" marB="34290">
                    <a:solidFill>
                      <a:srgbClr val="92D050"/>
                    </a:solidFill>
                  </a:tcPr>
                </a:tc>
                <a:tc>
                  <a:txBody>
                    <a:bodyPr/>
                    <a:lstStyle/>
                    <a:p>
                      <a:r>
                        <a:rPr lang="fi-FI" sz="1400" dirty="0" smtClean="0"/>
                        <a:t>Huhtikuu-toukokuu</a:t>
                      </a:r>
                      <a:endParaRPr lang="fi-FI" sz="1400" dirty="0"/>
                    </a:p>
                  </a:txBody>
                  <a:tcPr marL="68580" marR="68580" marT="34290" marB="34290">
                    <a:solidFill>
                      <a:srgbClr val="92D050"/>
                    </a:solidFill>
                  </a:tcPr>
                </a:tc>
                <a:extLst>
                  <a:ext uri="{0D108BD9-81ED-4DB2-BD59-A6C34878D82A}">
                    <a16:rowId xmlns:a16="http://schemas.microsoft.com/office/drawing/2014/main" val="326819083"/>
                  </a:ext>
                </a:extLst>
              </a:tr>
              <a:tr h="667139">
                <a:tc>
                  <a:txBody>
                    <a:bodyPr/>
                    <a:lstStyle/>
                    <a:p>
                      <a:r>
                        <a:rPr lang="fi-FI" sz="1500" dirty="0" smtClean="0"/>
                        <a:t>5. </a:t>
                      </a:r>
                      <a:endParaRPr lang="fi-FI" sz="1500" dirty="0"/>
                    </a:p>
                  </a:txBody>
                  <a:tcPr marL="68580" marR="68580" marT="34290" marB="34290"/>
                </a:tc>
                <a:tc>
                  <a:txBody>
                    <a:bodyPr/>
                    <a:lstStyle/>
                    <a:p>
                      <a:pPr>
                        <a:lnSpc>
                          <a:spcPct val="107000"/>
                        </a:lnSpc>
                        <a:spcAft>
                          <a:spcPts val="0"/>
                        </a:spcAft>
                      </a:pPr>
                      <a:r>
                        <a:rPr lang="fi-FI" sz="1500" dirty="0">
                          <a:effectLst/>
                          <a:latin typeface="Calibri" panose="020F0502020204030204" pitchFamily="34" charset="0"/>
                          <a:ea typeface="Calibri" panose="020F0502020204030204" pitchFamily="34" charset="0"/>
                          <a:cs typeface="Times New Roman" panose="02020603050405020304" pitchFamily="18" charset="0"/>
                        </a:rPr>
                        <a:t>Tekstin viimeistelyn </a:t>
                      </a:r>
                      <a:r>
                        <a:rPr lang="fi-FI" sz="1500" dirty="0" smtClean="0">
                          <a:effectLst/>
                          <a:latin typeface="Calibri" panose="020F0502020204030204" pitchFamily="34" charset="0"/>
                          <a:ea typeface="Calibri" panose="020F0502020204030204" pitchFamily="34" charset="0"/>
                          <a:cs typeface="Times New Roman" panose="02020603050405020304" pitchFamily="18" charset="0"/>
                        </a:rPr>
                        <a:t>työpajat: lause- </a:t>
                      </a:r>
                      <a:r>
                        <a:rPr lang="fi-FI" sz="1500" dirty="0">
                          <a:effectLst/>
                          <a:latin typeface="Calibri" panose="020F0502020204030204" pitchFamily="34" charset="0"/>
                          <a:ea typeface="Calibri" panose="020F0502020204030204" pitchFamily="34" charset="0"/>
                          <a:cs typeface="Times New Roman" panose="02020603050405020304" pitchFamily="18" charset="0"/>
                        </a:rPr>
                        <a:t>ja virkerakenteet, </a:t>
                      </a:r>
                      <a:r>
                        <a:rPr lang="fi-FI" sz="1500" dirty="0" smtClean="0">
                          <a:effectLst/>
                          <a:latin typeface="Calibri" panose="020F0502020204030204" pitchFamily="34" charset="0"/>
                          <a:ea typeface="Calibri" panose="020F0502020204030204" pitchFamily="34" charset="0"/>
                          <a:cs typeface="Times New Roman" panose="02020603050405020304" pitchFamily="18" charset="0"/>
                        </a:rPr>
                        <a:t>pilkut, yhdysmerkki </a:t>
                      </a:r>
                      <a:r>
                        <a:rPr lang="fi-FI" sz="1500" dirty="0">
                          <a:effectLst/>
                          <a:latin typeface="Calibri" panose="020F0502020204030204" pitchFamily="34" charset="0"/>
                          <a:ea typeface="Calibri" panose="020F0502020204030204" pitchFamily="34" charset="0"/>
                          <a:cs typeface="Times New Roman" panose="02020603050405020304" pitchFamily="18" charset="0"/>
                        </a:rPr>
                        <a:t>ja </a:t>
                      </a:r>
                      <a:r>
                        <a:rPr lang="fi-FI" sz="1500" dirty="0" smtClean="0">
                          <a:effectLst/>
                          <a:latin typeface="Calibri" panose="020F0502020204030204" pitchFamily="34" charset="0"/>
                          <a:ea typeface="Calibri" panose="020F0502020204030204" pitchFamily="34" charset="0"/>
                          <a:cs typeface="Times New Roman" panose="02020603050405020304" pitchFamily="18" charset="0"/>
                        </a:rPr>
                        <a:t>ajatusviiva, lähdeluettelon </a:t>
                      </a:r>
                      <a:r>
                        <a:rPr lang="fi-FI" sz="1500" dirty="0">
                          <a:effectLst/>
                          <a:latin typeface="Calibri" panose="020F0502020204030204" pitchFamily="34" charset="0"/>
                          <a:ea typeface="Calibri" panose="020F0502020204030204" pitchFamily="34" charset="0"/>
                          <a:cs typeface="Times New Roman" panose="02020603050405020304" pitchFamily="18" charset="0"/>
                        </a:rPr>
                        <a:t>tietyt kohdat</a:t>
                      </a:r>
                    </a:p>
                  </a:txBody>
                  <a:tcPr marL="51435" marR="51435" marT="0" marB="0"/>
                </a:tc>
                <a:tc>
                  <a:txBody>
                    <a:bodyPr/>
                    <a:lstStyle/>
                    <a:p>
                      <a:r>
                        <a:rPr lang="fi-FI" sz="1400" dirty="0" smtClean="0"/>
                        <a:t>25.4.,</a:t>
                      </a:r>
                      <a:r>
                        <a:rPr lang="fi-FI" sz="1400" baseline="0" dirty="0" smtClean="0"/>
                        <a:t> 3.5., 8.5., 15.5., 22.5., 29.5.</a:t>
                      </a:r>
                      <a:endParaRPr lang="fi-FI" sz="1400" dirty="0"/>
                    </a:p>
                  </a:txBody>
                  <a:tcPr marL="68580" marR="68580" marT="34290" marB="34290"/>
                </a:tc>
                <a:extLst>
                  <a:ext uri="{0D108BD9-81ED-4DB2-BD59-A6C34878D82A}">
                    <a16:rowId xmlns:a16="http://schemas.microsoft.com/office/drawing/2014/main" val="1327410412"/>
                  </a:ext>
                </a:extLst>
              </a:tr>
              <a:tr h="370724">
                <a:tc>
                  <a:txBody>
                    <a:bodyPr/>
                    <a:lstStyle/>
                    <a:p>
                      <a:endParaRPr lang="fi-FI" sz="1400" dirty="0"/>
                    </a:p>
                  </a:txBody>
                  <a:tcPr marL="68580" marR="68580" marT="34290" marB="34290"/>
                </a:tc>
                <a:tc>
                  <a:txBody>
                    <a:bodyPr/>
                    <a:lstStyle/>
                    <a:p>
                      <a:r>
                        <a:rPr lang="fi-FI" sz="1800" dirty="0" smtClean="0"/>
                        <a:t>Kielen arviointi</a:t>
                      </a:r>
                      <a:endParaRPr lang="fi-FI" sz="1800" dirty="0"/>
                    </a:p>
                  </a:txBody>
                  <a:tcPr marL="68580" marR="68580" marT="34290" marB="34290"/>
                </a:tc>
                <a:tc>
                  <a:txBody>
                    <a:bodyPr/>
                    <a:lstStyle/>
                    <a:p>
                      <a:endParaRPr lang="fi-FI" sz="1400" dirty="0"/>
                    </a:p>
                  </a:txBody>
                  <a:tcPr marL="68580" marR="68580" marT="34290" marB="34290"/>
                </a:tc>
                <a:extLst>
                  <a:ext uri="{0D108BD9-81ED-4DB2-BD59-A6C34878D82A}">
                    <a16:rowId xmlns:a16="http://schemas.microsoft.com/office/drawing/2014/main" val="2896371727"/>
                  </a:ext>
                </a:extLst>
              </a:tr>
            </a:tbl>
          </a:graphicData>
        </a:graphic>
      </p:graphicFrame>
    </p:spTree>
    <p:extLst>
      <p:ext uri="{BB962C8B-B14F-4D97-AF65-F5344CB8AC3E}">
        <p14:creationId xmlns:p14="http://schemas.microsoft.com/office/powerpoint/2010/main" val="12995166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Aineistoesimerkki tekstissä</a:t>
            </a:r>
            <a:endParaRPr lang="fi-FI" dirty="0"/>
          </a:p>
        </p:txBody>
      </p:sp>
      <p:sp>
        <p:nvSpPr>
          <p:cNvPr id="3" name="Content Placeholder 2"/>
          <p:cNvSpPr>
            <a:spLocks noGrp="1"/>
          </p:cNvSpPr>
          <p:nvPr>
            <p:ph idx="1"/>
          </p:nvPr>
        </p:nvSpPr>
        <p:spPr/>
        <p:txBody>
          <a:bodyPr>
            <a:normAutofit fontScale="92500" lnSpcReduction="20000"/>
          </a:bodyPr>
          <a:lstStyle/>
          <a:p>
            <a:pPr marL="0" indent="0">
              <a:buNone/>
            </a:pPr>
            <a:r>
              <a:rPr lang="fi-FI" dirty="0" smtClean="0"/>
              <a:t>Koska lukija kuuluu johdattaa aineistoesimerkkiin, niin haasteeksi voi tulla se, ettei toista omin sanoin sitä, mitä aineistoesimerkissä on.</a:t>
            </a:r>
          </a:p>
          <a:p>
            <a:pPr marL="0" indent="0">
              <a:buNone/>
            </a:pPr>
            <a:endParaRPr lang="fi-FI" dirty="0"/>
          </a:p>
          <a:p>
            <a:pPr marL="0" indent="0">
              <a:buNone/>
            </a:pPr>
            <a:r>
              <a:rPr lang="fi-FI" dirty="0" smtClean="0"/>
              <a:t>Näin Pekka kuvaa tylsistymistään tunnilla:</a:t>
            </a:r>
          </a:p>
          <a:p>
            <a:pPr marL="0" indent="0">
              <a:buNone/>
            </a:pPr>
            <a:r>
              <a:rPr lang="fi-FI" dirty="0"/>
              <a:t>	</a:t>
            </a:r>
            <a:r>
              <a:rPr lang="fi-FI" dirty="0" smtClean="0"/>
              <a:t>Tylsistyin tunnilla.</a:t>
            </a:r>
          </a:p>
          <a:p>
            <a:pPr marL="0" indent="0">
              <a:buNone/>
            </a:pPr>
            <a:endParaRPr lang="fi-FI" dirty="0"/>
          </a:p>
          <a:p>
            <a:pPr marL="0" indent="0">
              <a:buNone/>
            </a:pPr>
            <a:r>
              <a:rPr lang="fi-FI" dirty="0" smtClean="0"/>
              <a:t>-&gt; Näin Pekka kuvaa tunnilla kokemiaan kielteisiä tunteita:</a:t>
            </a:r>
          </a:p>
          <a:p>
            <a:pPr marL="0" indent="0">
              <a:buNone/>
            </a:pPr>
            <a:r>
              <a:rPr lang="fi-FI" dirty="0"/>
              <a:t>	</a:t>
            </a:r>
            <a:r>
              <a:rPr lang="fi-FI" dirty="0" smtClean="0"/>
              <a:t>Tylsistyin tunnilla.</a:t>
            </a:r>
            <a:endParaRPr lang="fi-FI" dirty="0"/>
          </a:p>
        </p:txBody>
      </p:sp>
    </p:spTree>
    <p:extLst>
      <p:ext uri="{BB962C8B-B14F-4D97-AF65-F5344CB8AC3E}">
        <p14:creationId xmlns:p14="http://schemas.microsoft.com/office/powerpoint/2010/main" val="29710347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a:r>
              <a:rPr lang="fi-FI" sz="3200" b="1" dirty="0" smtClean="0"/>
              <a:t>Taulukot ja kuviot tekstissä</a:t>
            </a:r>
            <a:endParaRPr lang="en-US" sz="3200" b="1" dirty="0"/>
          </a:p>
        </p:txBody>
      </p:sp>
      <p:sp>
        <p:nvSpPr>
          <p:cNvPr id="3" name="Sisällön paikkamerkki 2"/>
          <p:cNvSpPr>
            <a:spLocks noGrp="1"/>
          </p:cNvSpPr>
          <p:nvPr>
            <p:ph idx="1"/>
          </p:nvPr>
        </p:nvSpPr>
        <p:spPr/>
        <p:txBody>
          <a:bodyPr/>
          <a:lstStyle/>
          <a:p>
            <a:r>
              <a:rPr lang="fi-FI" dirty="0" smtClean="0"/>
              <a:t>Johdata lukija taulukkoon tai kuvioon.</a:t>
            </a:r>
          </a:p>
          <a:p>
            <a:r>
              <a:rPr lang="fi-FI" dirty="0" smtClean="0"/>
              <a:t>Älä selosta koko taulukkoa tai kuviota lopullisessa tekstissä.</a:t>
            </a:r>
          </a:p>
          <a:p>
            <a:r>
              <a:rPr lang="fi-FI" dirty="0" smtClean="0"/>
              <a:t>Mieti tekstin tarkkuutta: yli puolet (56 %), suurin osa (88/100).</a:t>
            </a:r>
            <a:endParaRPr lang="en-US" dirty="0"/>
          </a:p>
        </p:txBody>
      </p:sp>
    </p:spTree>
    <p:extLst>
      <p:ext uri="{BB962C8B-B14F-4D97-AF65-F5344CB8AC3E}">
        <p14:creationId xmlns:p14="http://schemas.microsoft.com/office/powerpoint/2010/main" val="40294015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l"/>
            <a:r>
              <a:rPr lang="fi-FI" sz="3200" b="1" dirty="0" smtClean="0"/>
              <a:t>Taulukoista kirjoittaminen: ”suora” teksti</a:t>
            </a:r>
            <a:endParaRPr lang="fi-FI" sz="3200" b="1" dirty="0"/>
          </a:p>
        </p:txBody>
      </p:sp>
      <p:sp>
        <p:nvSpPr>
          <p:cNvPr id="3" name="Sisällön paikkamerkki 2"/>
          <p:cNvSpPr>
            <a:spLocks noGrp="1"/>
          </p:cNvSpPr>
          <p:nvPr>
            <p:ph idx="1"/>
          </p:nvPr>
        </p:nvSpPr>
        <p:spPr/>
        <p:txBody>
          <a:bodyPr>
            <a:normAutofit lnSpcReduction="10000"/>
          </a:bodyPr>
          <a:lstStyle/>
          <a:p>
            <a:pPr marL="0" indent="0">
              <a:buNone/>
            </a:pPr>
            <a:r>
              <a:rPr lang="fi-FI" i="1" dirty="0"/>
              <a:t>Äitien </a:t>
            </a:r>
            <a:r>
              <a:rPr lang="fi-FI" i="1" dirty="0" smtClean="0"/>
              <a:t>vanhemmuustyyleistä </a:t>
            </a:r>
            <a:r>
              <a:rPr lang="fi-FI" i="1" dirty="0"/>
              <a:t>yleisin oli auktoritatiivinen </a:t>
            </a:r>
            <a:r>
              <a:rPr lang="fi-FI" i="1" dirty="0" smtClean="0"/>
              <a:t>vanhemmuus. Myös isillä yleisin vanhemmuustyyli oli auktoritatiivinen vanhemmuus. (Ks</a:t>
            </a:r>
            <a:r>
              <a:rPr lang="fi-FI" i="1" dirty="0"/>
              <a:t>. taulukko </a:t>
            </a:r>
            <a:r>
              <a:rPr lang="fi-FI" i="1" dirty="0" smtClean="0"/>
              <a:t>1.) Äideillä </a:t>
            </a:r>
            <a:r>
              <a:rPr lang="fi-FI" i="1" dirty="0"/>
              <a:t>seuraavaksi yleisin oli salliva vanhemmuus, sitten laiminlyövä vanhemmuus ja viimeisenä autoritaarinen vanhemmuus. Sen sijaan isien vanhemmuudessa toisella sijalla oli laiminlyövä, sitten salliva ja viimeisenä autoritaarinen vanhemmuus.</a:t>
            </a:r>
            <a:endParaRPr lang="fi-FI" dirty="0"/>
          </a:p>
          <a:p>
            <a:endParaRPr lang="fi-FI" dirty="0"/>
          </a:p>
        </p:txBody>
      </p:sp>
    </p:spTree>
    <p:extLst>
      <p:ext uri="{BB962C8B-B14F-4D97-AF65-F5344CB8AC3E}">
        <p14:creationId xmlns:p14="http://schemas.microsoft.com/office/powerpoint/2010/main" val="10973721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l"/>
            <a:r>
              <a:rPr lang="fi-FI" sz="3200" b="1" dirty="0" smtClean="0"/>
              <a:t>Taulukoista kirjoittaminen: sama + erot</a:t>
            </a:r>
            <a:endParaRPr lang="fi-FI" sz="3200" b="1" dirty="0"/>
          </a:p>
        </p:txBody>
      </p:sp>
      <p:sp>
        <p:nvSpPr>
          <p:cNvPr id="3" name="Sisällön paikkamerkki 2"/>
          <p:cNvSpPr>
            <a:spLocks noGrp="1"/>
          </p:cNvSpPr>
          <p:nvPr>
            <p:ph idx="1"/>
          </p:nvPr>
        </p:nvSpPr>
        <p:spPr/>
        <p:txBody>
          <a:bodyPr>
            <a:normAutofit/>
          </a:bodyPr>
          <a:lstStyle/>
          <a:p>
            <a:pPr marL="0" indent="0">
              <a:buNone/>
            </a:pPr>
            <a:r>
              <a:rPr lang="fi-FI" i="1" dirty="0" smtClean="0"/>
              <a:t>Sekä </a:t>
            </a:r>
            <a:r>
              <a:rPr lang="fi-FI" i="1" dirty="0"/>
              <a:t>äitien että isien vanhemmuustyyleistä </a:t>
            </a:r>
            <a:r>
              <a:rPr lang="fi-FI" i="1" dirty="0">
                <a:solidFill>
                  <a:srgbClr val="FF0000"/>
                </a:solidFill>
              </a:rPr>
              <a:t>yleisin oli </a:t>
            </a:r>
            <a:r>
              <a:rPr lang="fi-FI" i="1" dirty="0"/>
              <a:t>auktoritatiivinen vanhemmuus ja harvinaisin autoritaarinen vanhemmuus (ks. taulukko 1). Äideillä toiseksi yleisin oli salliva vanhemmuus ja kolmanneksi  laiminlyövä. Isillä puolestaan toisella sijalla oli laiminlyövä vanhemmuus ja kolmantena autoritaarinen vanhemmuus.</a:t>
            </a:r>
            <a:endParaRPr lang="fi-FI" dirty="0"/>
          </a:p>
          <a:p>
            <a:endParaRPr lang="fi-FI" dirty="0"/>
          </a:p>
        </p:txBody>
      </p:sp>
    </p:spTree>
    <p:extLst>
      <p:ext uri="{BB962C8B-B14F-4D97-AF65-F5344CB8AC3E}">
        <p14:creationId xmlns:p14="http://schemas.microsoft.com/office/powerpoint/2010/main" val="8100511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l"/>
            <a:r>
              <a:rPr lang="fi-FI" sz="3200" b="1" dirty="0" smtClean="0"/>
              <a:t>Taulukoista kirjoittaminen: sama + erot metatekstillä tuettuna</a:t>
            </a:r>
            <a:endParaRPr lang="fi-FI" sz="3200" b="1" dirty="0"/>
          </a:p>
        </p:txBody>
      </p:sp>
      <p:sp>
        <p:nvSpPr>
          <p:cNvPr id="3" name="Sisällön paikkamerkki 2"/>
          <p:cNvSpPr>
            <a:spLocks noGrp="1"/>
          </p:cNvSpPr>
          <p:nvPr>
            <p:ph idx="1"/>
          </p:nvPr>
        </p:nvSpPr>
        <p:spPr/>
        <p:txBody>
          <a:bodyPr/>
          <a:lstStyle/>
          <a:p>
            <a:pPr marL="0" indent="0">
              <a:buNone/>
            </a:pPr>
            <a:r>
              <a:rPr lang="fi-FI" i="1" dirty="0">
                <a:solidFill>
                  <a:srgbClr val="FF0000"/>
                </a:solidFill>
              </a:rPr>
              <a:t>Isien ja äitien vanhemmuustyyleissä oli yhteistä se</a:t>
            </a:r>
            <a:r>
              <a:rPr lang="fi-FI" i="1" dirty="0"/>
              <a:t>, että molempien  yleisin vanhemmuustyyli oli auktoritatiivinen vanhemmuus ja harvinaisin autoritaarinen </a:t>
            </a:r>
            <a:r>
              <a:rPr lang="fi-FI" i="1" dirty="0" smtClean="0"/>
              <a:t>vanhemmuus. </a:t>
            </a:r>
            <a:r>
              <a:rPr lang="fi-FI" i="1" dirty="0">
                <a:solidFill>
                  <a:srgbClr val="FF0000"/>
                </a:solidFill>
              </a:rPr>
              <a:t>Vanhemmuustyylien erona oli puolestaan se</a:t>
            </a:r>
            <a:r>
              <a:rPr lang="fi-FI" i="1" dirty="0"/>
              <a:t>, että - </a:t>
            </a:r>
            <a:r>
              <a:rPr lang="fi-FI" i="1" dirty="0" smtClean="0"/>
              <a:t>-. (Ks. taulukko 1.) </a:t>
            </a:r>
            <a:endParaRPr lang="fi-FI" dirty="0"/>
          </a:p>
          <a:p>
            <a:endParaRPr lang="fi-FI" dirty="0"/>
          </a:p>
        </p:txBody>
      </p:sp>
    </p:spTree>
    <p:extLst>
      <p:ext uri="{BB962C8B-B14F-4D97-AF65-F5344CB8AC3E}">
        <p14:creationId xmlns:p14="http://schemas.microsoft.com/office/powerpoint/2010/main" val="20866940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36680"/>
          </a:xfrm>
        </p:spPr>
        <p:txBody>
          <a:bodyPr>
            <a:normAutofit/>
          </a:bodyPr>
          <a:lstStyle/>
          <a:p>
            <a:pPr algn="l"/>
            <a:r>
              <a:rPr lang="fi-FI" sz="3200" b="1" dirty="0" smtClean="0"/>
              <a:t>Johdanto </a:t>
            </a:r>
            <a:r>
              <a:rPr lang="fi-FI" sz="2400" dirty="0" smtClean="0"/>
              <a:t>(Tutki ja kirjoita, Tiede ja teksti)</a:t>
            </a:r>
            <a:endParaRPr lang="fi-FI" sz="2400" dirty="0"/>
          </a:p>
        </p:txBody>
      </p:sp>
      <p:sp>
        <p:nvSpPr>
          <p:cNvPr id="3" name="Content Placeholder 2"/>
          <p:cNvSpPr>
            <a:spLocks noGrp="1"/>
          </p:cNvSpPr>
          <p:nvPr>
            <p:ph idx="1"/>
          </p:nvPr>
        </p:nvSpPr>
        <p:spPr>
          <a:xfrm>
            <a:off x="395536" y="1412776"/>
            <a:ext cx="8229600" cy="4525963"/>
          </a:xfrm>
        </p:spPr>
        <p:txBody>
          <a:bodyPr>
            <a:normAutofit/>
          </a:bodyPr>
          <a:lstStyle/>
          <a:p>
            <a:pPr>
              <a:spcAft>
                <a:spcPts val="0"/>
              </a:spcAft>
            </a:pPr>
            <a:endParaRPr lang="fi-FI" sz="2400" dirty="0" smtClean="0">
              <a:effectLst/>
              <a:latin typeface="Calibri" pitchFamily="34" charset="0"/>
              <a:ea typeface="Times New Roman"/>
              <a:cs typeface="Calibri" pitchFamily="34" charset="0"/>
            </a:endParaRPr>
          </a:p>
          <a:p>
            <a:pPr>
              <a:spcAft>
                <a:spcPts val="0"/>
              </a:spcAft>
            </a:pPr>
            <a:r>
              <a:rPr lang="fi-FI" sz="2400" dirty="0" smtClean="0">
                <a:effectLst/>
                <a:latin typeface="Calibri" pitchFamily="34" charset="0"/>
                <a:ea typeface="Times New Roman"/>
                <a:cs typeface="Calibri" pitchFamily="34" charset="0"/>
              </a:rPr>
              <a:t>virittää kiinnostuksen ja antaa alustavat tiedot asiasta</a:t>
            </a:r>
          </a:p>
          <a:p>
            <a:pPr>
              <a:spcAft>
                <a:spcPts val="0"/>
              </a:spcAft>
            </a:pPr>
            <a:r>
              <a:rPr lang="fi-FI" sz="2400" dirty="0" smtClean="0">
                <a:latin typeface="Calibri" pitchFamily="34" charset="0"/>
                <a:ea typeface="Times New Roman"/>
                <a:cs typeface="Calibri" pitchFamily="34" charset="0"/>
              </a:rPr>
              <a:t>vie lukijan työn aihepiiriin ja tarvittaviin esitietoihin</a:t>
            </a:r>
          </a:p>
          <a:p>
            <a:pPr>
              <a:spcAft>
                <a:spcPts val="0"/>
              </a:spcAft>
            </a:pPr>
            <a:r>
              <a:rPr lang="fi-FI" sz="2400" dirty="0" smtClean="0">
                <a:latin typeface="Calibri" pitchFamily="34" charset="0"/>
                <a:ea typeface="Times New Roman"/>
                <a:cs typeface="Calibri" pitchFamily="34" charset="0"/>
              </a:rPr>
              <a:t>on yleisemmällä tasolla kuin muu tutkielman muu teksti </a:t>
            </a:r>
          </a:p>
          <a:p>
            <a:pPr>
              <a:spcAft>
                <a:spcPts val="0"/>
              </a:spcAft>
            </a:pPr>
            <a:r>
              <a:rPr lang="fi-FI" sz="2400" dirty="0" smtClean="0">
                <a:effectLst/>
                <a:latin typeface="Calibri" pitchFamily="34" charset="0"/>
                <a:ea typeface="Times New Roman"/>
                <a:cs typeface="Calibri" pitchFamily="34" charset="0"/>
              </a:rPr>
              <a:t>hahmotellaan tutkimusprosessin aikana, mutta kirjoitetaan lopullisesti vasta työn valmistumisvaiheessa</a:t>
            </a:r>
          </a:p>
          <a:p>
            <a:pPr>
              <a:spcAft>
                <a:spcPts val="0"/>
              </a:spcAft>
            </a:pPr>
            <a:endParaRPr lang="fi-FI" sz="1800" dirty="0" smtClean="0">
              <a:effectLst/>
              <a:latin typeface="Calibri" pitchFamily="34" charset="0"/>
              <a:ea typeface="Times New Roman"/>
              <a:cs typeface="Calibri" pitchFamily="34" charset="0"/>
            </a:endParaRPr>
          </a:p>
          <a:p>
            <a:endParaRPr lang="fi-FI" dirty="0"/>
          </a:p>
        </p:txBody>
      </p:sp>
    </p:spTree>
    <p:extLst>
      <p:ext uri="{BB962C8B-B14F-4D97-AF65-F5344CB8AC3E}">
        <p14:creationId xmlns:p14="http://schemas.microsoft.com/office/powerpoint/2010/main" val="3696004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fi-FI" sz="3200" b="1" dirty="0" smtClean="0"/>
              <a:t>Johdanto </a:t>
            </a:r>
            <a:r>
              <a:rPr lang="fi-FI" sz="2400" dirty="0" smtClean="0"/>
              <a:t>(Tutki ja kirjoita, Tiede ja teksti)</a:t>
            </a:r>
            <a:endParaRPr lang="fi-FI" sz="2400" dirty="0"/>
          </a:p>
        </p:txBody>
      </p:sp>
      <p:sp>
        <p:nvSpPr>
          <p:cNvPr id="3" name="Content Placeholder 2"/>
          <p:cNvSpPr>
            <a:spLocks noGrp="1"/>
          </p:cNvSpPr>
          <p:nvPr>
            <p:ph idx="1"/>
          </p:nvPr>
        </p:nvSpPr>
        <p:spPr/>
        <p:txBody>
          <a:bodyPr>
            <a:normAutofit/>
          </a:bodyPr>
          <a:lstStyle/>
          <a:p>
            <a:pPr marL="400050" lvl="1" indent="0">
              <a:buNone/>
            </a:pPr>
            <a:r>
              <a:rPr lang="fi-FI" b="1" dirty="0" smtClean="0">
                <a:effectLst/>
                <a:latin typeface="Calibri" pitchFamily="34" charset="0"/>
                <a:ea typeface="Times New Roman"/>
                <a:cs typeface="Calibri" pitchFamily="34" charset="0"/>
              </a:rPr>
              <a:t>Rakenne 1</a:t>
            </a:r>
            <a:endParaRPr lang="fi-FI" sz="1400" b="1" dirty="0" smtClean="0">
              <a:effectLst/>
              <a:latin typeface="Calibri" pitchFamily="34" charset="0"/>
              <a:ea typeface="Times New Roman"/>
              <a:cs typeface="Calibri" pitchFamily="34" charset="0"/>
            </a:endParaRPr>
          </a:p>
          <a:p>
            <a:pPr marL="857250" lvl="1" indent="-457200">
              <a:buFont typeface="+mj-lt"/>
              <a:buAutoNum type="alphaLcParenR"/>
            </a:pPr>
            <a:r>
              <a:rPr lang="fi-FI" dirty="0" smtClean="0">
                <a:effectLst/>
                <a:latin typeface="Calibri" pitchFamily="34" charset="0"/>
                <a:ea typeface="Times New Roman"/>
                <a:cs typeface="Calibri" pitchFamily="34" charset="0"/>
              </a:rPr>
              <a:t>Yleinen tausta (</a:t>
            </a:r>
            <a:r>
              <a:rPr lang="fi-FI" dirty="0" smtClean="0">
                <a:latin typeface="Calibri" pitchFamily="34" charset="0"/>
                <a:ea typeface="Times New Roman"/>
                <a:cs typeface="Calibri" pitchFamily="34" charset="0"/>
              </a:rPr>
              <a:t>tärkeys / </a:t>
            </a:r>
            <a:r>
              <a:rPr lang="fi-FI" dirty="0" smtClean="0">
                <a:effectLst/>
                <a:latin typeface="Calibri" pitchFamily="34" charset="0"/>
                <a:ea typeface="Times New Roman"/>
                <a:cs typeface="Calibri" pitchFamily="34" charset="0"/>
              </a:rPr>
              <a:t>ajankohtaisuus)</a:t>
            </a:r>
            <a:endParaRPr lang="fi-FI" sz="1400" dirty="0" smtClean="0">
              <a:latin typeface="Calibri" pitchFamily="34" charset="0"/>
              <a:ea typeface="Times New Roman"/>
              <a:cs typeface="Calibri" pitchFamily="34" charset="0"/>
            </a:endParaRPr>
          </a:p>
          <a:p>
            <a:pPr marL="857250" lvl="1" indent="-457200">
              <a:buFont typeface="+mj-lt"/>
              <a:buAutoNum type="alphaLcParenR"/>
            </a:pPr>
            <a:r>
              <a:rPr lang="fi-FI" dirty="0" smtClean="0">
                <a:effectLst/>
                <a:latin typeface="Calibri" pitchFamily="34" charset="0"/>
                <a:ea typeface="Times New Roman"/>
                <a:cs typeface="Calibri" pitchFamily="34" charset="0"/>
              </a:rPr>
              <a:t>Tutkimusaihe yleisesti -&gt; lisätutkimuksen tarve, perustelut tutkimukselle</a:t>
            </a:r>
            <a:endParaRPr lang="fi-FI" sz="1400" dirty="0" smtClean="0">
              <a:effectLst/>
              <a:latin typeface="Calibri" pitchFamily="34" charset="0"/>
              <a:ea typeface="Times New Roman"/>
              <a:cs typeface="Calibri" pitchFamily="34" charset="0"/>
            </a:endParaRPr>
          </a:p>
          <a:p>
            <a:pPr marL="857250" lvl="1" indent="-457200">
              <a:buFont typeface="+mj-lt"/>
              <a:buAutoNum type="alphaLcParenR"/>
            </a:pPr>
            <a:r>
              <a:rPr lang="fi-FI" dirty="0" smtClean="0">
                <a:effectLst/>
                <a:latin typeface="Calibri" pitchFamily="34" charset="0"/>
                <a:ea typeface="Times New Roman"/>
                <a:cs typeface="Calibri" pitchFamily="34" charset="0"/>
              </a:rPr>
              <a:t>Oma tutkimustehtävä tai -tavoite, oma aineisto ja aineiston analyysi menetelmä (voi oll</a:t>
            </a:r>
            <a:r>
              <a:rPr lang="fi-FI" dirty="0" smtClean="0">
                <a:latin typeface="Calibri" pitchFamily="34" charset="0"/>
                <a:ea typeface="Times New Roman"/>
                <a:cs typeface="Calibri" pitchFamily="34" charset="0"/>
              </a:rPr>
              <a:t>a myös keskeisten käsitteiden määrittelyä)</a:t>
            </a:r>
            <a:endParaRPr lang="fi-FI" dirty="0" smtClean="0">
              <a:effectLst/>
              <a:latin typeface="Calibri" pitchFamily="34" charset="0"/>
              <a:ea typeface="Times New Roman"/>
              <a:cs typeface="Calibri" pitchFamily="34" charset="0"/>
            </a:endParaRPr>
          </a:p>
          <a:p>
            <a:pPr marL="857250" lvl="1" indent="-457200">
              <a:buFont typeface="+mj-lt"/>
              <a:buAutoNum type="alphaLcParenR"/>
            </a:pPr>
            <a:r>
              <a:rPr lang="fi-FI" dirty="0" smtClean="0">
                <a:latin typeface="Calibri" pitchFamily="34" charset="0"/>
                <a:ea typeface="Times New Roman"/>
                <a:cs typeface="Calibri" pitchFamily="34" charset="0"/>
              </a:rPr>
              <a:t>Tutkielman rakenteen selostus (ei ole aina tarpeen, varo sisällysluettelon selostamista)</a:t>
            </a:r>
            <a:endParaRPr lang="fi-FI" dirty="0" smtClean="0">
              <a:effectLst/>
              <a:latin typeface="Calibri" pitchFamily="34" charset="0"/>
              <a:ea typeface="Times New Roman"/>
              <a:cs typeface="Calibri" pitchFamily="34" charset="0"/>
            </a:endParaRPr>
          </a:p>
          <a:p>
            <a:endParaRPr lang="fi-FI" dirty="0"/>
          </a:p>
        </p:txBody>
      </p:sp>
    </p:spTree>
    <p:extLst>
      <p:ext uri="{BB962C8B-B14F-4D97-AF65-F5344CB8AC3E}">
        <p14:creationId xmlns:p14="http://schemas.microsoft.com/office/powerpoint/2010/main" val="2129701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fi-FI" sz="3200" b="1" dirty="0" smtClean="0"/>
              <a:t>Johdanto</a:t>
            </a:r>
            <a:r>
              <a:rPr lang="fi-FI" sz="3200" dirty="0" smtClean="0"/>
              <a:t> </a:t>
            </a:r>
            <a:r>
              <a:rPr lang="fi-FI" sz="2400" dirty="0" smtClean="0"/>
              <a:t>(Tutki ja kirjoita, Tiede ja teksti)</a:t>
            </a:r>
            <a:endParaRPr lang="fi-FI" sz="2400" dirty="0"/>
          </a:p>
        </p:txBody>
      </p:sp>
      <p:sp>
        <p:nvSpPr>
          <p:cNvPr id="3" name="Content Placeholder 2"/>
          <p:cNvSpPr>
            <a:spLocks noGrp="1"/>
          </p:cNvSpPr>
          <p:nvPr>
            <p:ph idx="1"/>
          </p:nvPr>
        </p:nvSpPr>
        <p:spPr/>
        <p:txBody>
          <a:bodyPr/>
          <a:lstStyle/>
          <a:p>
            <a:pPr marL="400050" lvl="1" indent="0">
              <a:buNone/>
            </a:pPr>
            <a:r>
              <a:rPr lang="fi-FI" b="1" dirty="0" smtClean="0">
                <a:latin typeface="+mj-lt"/>
              </a:rPr>
              <a:t>Rakenne 2</a:t>
            </a:r>
          </a:p>
          <a:p>
            <a:pPr marL="914400" lvl="1" indent="-514350">
              <a:buFont typeface="+mj-lt"/>
              <a:buAutoNum type="alphaLcParenR"/>
            </a:pPr>
            <a:r>
              <a:rPr lang="fi-FI" dirty="0" smtClean="0">
                <a:latin typeface="+mj-lt"/>
              </a:rPr>
              <a:t>Oman työn esittely (tavoitteet, aineisto, metodi)</a:t>
            </a:r>
          </a:p>
          <a:p>
            <a:pPr marL="914400" lvl="1" indent="-514350">
              <a:buFont typeface="+mj-lt"/>
              <a:buAutoNum type="alphaLcParenR"/>
            </a:pPr>
            <a:r>
              <a:rPr lang="fi-FI" dirty="0" smtClean="0">
                <a:latin typeface="+mj-lt"/>
              </a:rPr>
              <a:t>Yleinen tausta( tärkeys/ajankohtaisuus jne.)</a:t>
            </a:r>
          </a:p>
          <a:p>
            <a:pPr marL="914400" lvl="1" indent="-514350">
              <a:buFont typeface="+mj-lt"/>
              <a:buAutoNum type="alphaLcParenR"/>
            </a:pPr>
            <a:r>
              <a:rPr lang="fi-FI" dirty="0" smtClean="0">
                <a:latin typeface="+mj-lt"/>
              </a:rPr>
              <a:t>Oman työn rajaus (keskeiset käsitteet)</a:t>
            </a:r>
          </a:p>
          <a:p>
            <a:pPr marL="914400" lvl="1" indent="-514350">
              <a:buFont typeface="+mj-lt"/>
              <a:buAutoNum type="alphaLcParenR"/>
            </a:pPr>
            <a:r>
              <a:rPr lang="fi-FI" dirty="0" smtClean="0">
                <a:latin typeface="+mj-lt"/>
              </a:rPr>
              <a:t>Tutkielman rakenteen </a:t>
            </a:r>
            <a:r>
              <a:rPr lang="fi-FI" dirty="0">
                <a:latin typeface="+mj-lt"/>
              </a:rPr>
              <a:t>selostus (ei ole aina tarpeen, varo sisällysluettelon selostamista)</a:t>
            </a:r>
          </a:p>
          <a:p>
            <a:pPr marL="914400" lvl="1" indent="-514350">
              <a:buFont typeface="+mj-lt"/>
              <a:buAutoNum type="alphaLcParenR"/>
            </a:pPr>
            <a:endParaRPr lang="fi-FI" dirty="0">
              <a:latin typeface="+mj-lt"/>
            </a:endParaRPr>
          </a:p>
        </p:txBody>
      </p:sp>
    </p:spTree>
    <p:extLst>
      <p:ext uri="{BB962C8B-B14F-4D97-AF65-F5344CB8AC3E}">
        <p14:creationId xmlns:p14="http://schemas.microsoft.com/office/powerpoint/2010/main" val="12225769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3600" b="1" dirty="0" smtClean="0"/>
              <a:t>Päätäntö / Pohdinta</a:t>
            </a:r>
            <a:r>
              <a:rPr lang="fi-FI" dirty="0" smtClean="0"/>
              <a:t> </a:t>
            </a:r>
            <a:r>
              <a:rPr lang="fi-FI" sz="2400" dirty="0" smtClean="0"/>
              <a:t>(</a:t>
            </a:r>
            <a:r>
              <a:rPr lang="fi-FI" sz="2700" dirty="0" smtClean="0"/>
              <a:t>Tiede ja teksti, Tutki ja kirjoita)</a:t>
            </a:r>
            <a:endParaRPr lang="fi-FI" sz="2700" dirty="0"/>
          </a:p>
        </p:txBody>
      </p:sp>
      <p:sp>
        <p:nvSpPr>
          <p:cNvPr id="3" name="Content Placeholder 2"/>
          <p:cNvSpPr>
            <a:spLocks noGrp="1"/>
          </p:cNvSpPr>
          <p:nvPr>
            <p:ph idx="1"/>
          </p:nvPr>
        </p:nvSpPr>
        <p:spPr/>
        <p:txBody>
          <a:bodyPr/>
          <a:lstStyle/>
          <a:p>
            <a:r>
              <a:rPr lang="fi-FI" dirty="0" smtClean="0"/>
              <a:t>kootaan omat tärkeimmät tulokset </a:t>
            </a:r>
          </a:p>
          <a:p>
            <a:r>
              <a:rPr lang="fi-FI" dirty="0" smtClean="0"/>
              <a:t>suhteutetaan omat tulokset aiempaan tietoon </a:t>
            </a:r>
          </a:p>
          <a:p>
            <a:r>
              <a:rPr lang="fi-FI" dirty="0" smtClean="0"/>
              <a:t>arvioidaan tulosten merkitystä ja luotettavuutta</a:t>
            </a:r>
          </a:p>
          <a:p>
            <a:r>
              <a:rPr lang="fi-FI" dirty="0" smtClean="0"/>
              <a:t>esitetään tulevaisuudennäkymiä (johtopäätökset, suositukset, jatkotutkimushaasteet)</a:t>
            </a:r>
            <a:endParaRPr lang="fi-FI" dirty="0"/>
          </a:p>
        </p:txBody>
      </p:sp>
    </p:spTree>
    <p:extLst>
      <p:ext uri="{BB962C8B-B14F-4D97-AF65-F5344CB8AC3E}">
        <p14:creationId xmlns:p14="http://schemas.microsoft.com/office/powerpoint/2010/main" val="13117693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p:txBody>
          <a:bodyPr>
            <a:normAutofit lnSpcReduction="10000"/>
          </a:bodyPr>
          <a:lstStyle/>
          <a:p>
            <a:r>
              <a:rPr lang="fi-FI" dirty="0" smtClean="0"/>
              <a:t>Tyypillinen rakenne</a:t>
            </a:r>
          </a:p>
          <a:p>
            <a:pPr lvl="1"/>
            <a:r>
              <a:rPr lang="fi-FI" dirty="0" smtClean="0"/>
              <a:t>Oman työn tavoitteiden kertaus (aineisto + menetelmät lyhyesti)</a:t>
            </a:r>
          </a:p>
          <a:p>
            <a:pPr lvl="1"/>
            <a:r>
              <a:rPr lang="fi-FI" dirty="0" smtClean="0"/>
              <a:t>Keskeisten tulosten esittely ja sitominen aiempaan tietoon</a:t>
            </a:r>
          </a:p>
          <a:p>
            <a:pPr lvl="1"/>
            <a:r>
              <a:rPr lang="fi-FI" dirty="0" smtClean="0"/>
              <a:t>Tutkimuksen arviointi (aiemmat tulokset, johdannossa esitetyt ”ongelmat”, tutkimuksen toteutus)</a:t>
            </a:r>
          </a:p>
          <a:p>
            <a:pPr lvl="1"/>
            <a:r>
              <a:rPr lang="fi-FI" dirty="0" smtClean="0"/>
              <a:t>Johtopäätökset, suositukset, jatkotutkimushaasteet</a:t>
            </a:r>
          </a:p>
        </p:txBody>
      </p:sp>
    </p:spTree>
    <p:extLst>
      <p:ext uri="{BB962C8B-B14F-4D97-AF65-F5344CB8AC3E}">
        <p14:creationId xmlns:p14="http://schemas.microsoft.com/office/powerpoint/2010/main" val="3935629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p:cNvGraphicFramePr>
          <p:nvPr>
            <p:extLst>
              <p:ext uri="{D42A27DB-BD31-4B8C-83A1-F6EECF244321}">
                <p14:modId xmlns:p14="http://schemas.microsoft.com/office/powerpoint/2010/main" val="274947275"/>
              </p:ext>
            </p:extLst>
          </p:nvPr>
        </p:nvGraphicFramePr>
        <p:xfrm>
          <a:off x="1184999" y="1118359"/>
          <a:ext cx="6592373" cy="44189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kstiruutu 1"/>
          <p:cNvSpPr txBox="1"/>
          <p:nvPr/>
        </p:nvSpPr>
        <p:spPr>
          <a:xfrm>
            <a:off x="5922150" y="4995174"/>
            <a:ext cx="2160156" cy="923330"/>
          </a:xfrm>
          <a:prstGeom prst="rect">
            <a:avLst/>
          </a:prstGeom>
          <a:noFill/>
        </p:spPr>
        <p:txBody>
          <a:bodyPr wrap="square" rtlCol="0">
            <a:spAutoFit/>
          </a:bodyPr>
          <a:lstStyle/>
          <a:p>
            <a:r>
              <a:rPr lang="fi-FI" sz="1350" b="1" dirty="0">
                <a:solidFill>
                  <a:prstClr val="black"/>
                </a:solidFill>
              </a:rPr>
              <a:t>- Aineiston kerääminen</a:t>
            </a:r>
          </a:p>
          <a:p>
            <a:r>
              <a:rPr lang="fi-FI" sz="1350" b="1" dirty="0">
                <a:solidFill>
                  <a:prstClr val="black"/>
                </a:solidFill>
              </a:rPr>
              <a:t>- Aineiston analyysi ja tulkinta</a:t>
            </a:r>
          </a:p>
          <a:p>
            <a:endParaRPr lang="fi-FI" sz="1350" b="1" dirty="0">
              <a:solidFill>
                <a:prstClr val="black"/>
              </a:solidFill>
            </a:endParaRPr>
          </a:p>
        </p:txBody>
      </p:sp>
      <p:sp>
        <p:nvSpPr>
          <p:cNvPr id="3" name="Nuoli oikealle 2"/>
          <p:cNvSpPr/>
          <p:nvPr/>
        </p:nvSpPr>
        <p:spPr>
          <a:xfrm rot="3691542">
            <a:off x="4521924" y="3345697"/>
            <a:ext cx="1124024" cy="76175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50">
              <a:solidFill>
                <a:prstClr val="white"/>
              </a:solidFill>
            </a:endParaRPr>
          </a:p>
        </p:txBody>
      </p:sp>
      <p:sp>
        <p:nvSpPr>
          <p:cNvPr id="6" name="Tekstiruutu 5"/>
          <p:cNvSpPr txBox="1"/>
          <p:nvPr/>
        </p:nvSpPr>
        <p:spPr>
          <a:xfrm>
            <a:off x="6670454" y="3967498"/>
            <a:ext cx="184731" cy="300082"/>
          </a:xfrm>
          <a:prstGeom prst="rect">
            <a:avLst/>
          </a:prstGeom>
          <a:noFill/>
        </p:spPr>
        <p:txBody>
          <a:bodyPr wrap="none" rtlCol="0">
            <a:spAutoFit/>
          </a:bodyPr>
          <a:lstStyle/>
          <a:p>
            <a:endParaRPr lang="fi-FI" sz="1350" dirty="0">
              <a:solidFill>
                <a:prstClr val="black"/>
              </a:solidFill>
            </a:endParaRPr>
          </a:p>
        </p:txBody>
      </p:sp>
      <p:sp>
        <p:nvSpPr>
          <p:cNvPr id="5" name="Tekstiruutu 4"/>
          <p:cNvSpPr txBox="1"/>
          <p:nvPr/>
        </p:nvSpPr>
        <p:spPr>
          <a:xfrm>
            <a:off x="1143000" y="5529287"/>
            <a:ext cx="3902158" cy="715581"/>
          </a:xfrm>
          <a:prstGeom prst="rect">
            <a:avLst/>
          </a:prstGeom>
          <a:noFill/>
        </p:spPr>
        <p:txBody>
          <a:bodyPr wrap="none" rtlCol="0">
            <a:spAutoFit/>
          </a:bodyPr>
          <a:lstStyle/>
          <a:p>
            <a:r>
              <a:rPr lang="fi-FI" sz="1350" dirty="0">
                <a:solidFill>
                  <a:prstClr val="black"/>
                </a:solidFill>
              </a:rPr>
              <a:t>Huom.</a:t>
            </a:r>
          </a:p>
          <a:p>
            <a:r>
              <a:rPr lang="fi-FI" sz="1350" dirty="0">
                <a:solidFill>
                  <a:prstClr val="black"/>
                </a:solidFill>
              </a:rPr>
              <a:t>Voit työstää muutamaa eri kokonaisuutta yhtä aikaa. </a:t>
            </a:r>
          </a:p>
          <a:p>
            <a:endParaRPr lang="fi-FI" sz="1350" dirty="0">
              <a:solidFill>
                <a:prstClr val="black"/>
              </a:solidFill>
            </a:endParaRPr>
          </a:p>
        </p:txBody>
      </p:sp>
      <p:sp>
        <p:nvSpPr>
          <p:cNvPr id="7" name="Title 6"/>
          <p:cNvSpPr>
            <a:spLocks noGrp="1"/>
          </p:cNvSpPr>
          <p:nvPr>
            <p:ph type="title"/>
          </p:nvPr>
        </p:nvSpPr>
        <p:spPr>
          <a:xfrm>
            <a:off x="457200" y="274638"/>
            <a:ext cx="8229600" cy="274042"/>
          </a:xfrm>
        </p:spPr>
        <p:txBody>
          <a:bodyPr>
            <a:normAutofit fontScale="90000"/>
          </a:bodyPr>
          <a:lstStyle/>
          <a:p>
            <a:endParaRPr lang="fi-FI" dirty="0"/>
          </a:p>
        </p:txBody>
      </p:sp>
      <p:sp>
        <p:nvSpPr>
          <p:cNvPr id="8" name="Content Placeholder 7"/>
          <p:cNvSpPr>
            <a:spLocks noGrp="1"/>
          </p:cNvSpPr>
          <p:nvPr>
            <p:ph idx="1"/>
          </p:nvPr>
        </p:nvSpPr>
        <p:spPr>
          <a:xfrm>
            <a:off x="457200" y="1844824"/>
            <a:ext cx="8229600" cy="4824536"/>
          </a:xfrm>
        </p:spPr>
        <p:txBody>
          <a:bodyPr/>
          <a:lstStyle/>
          <a:p>
            <a:endParaRPr lang="fi-FI" dirty="0"/>
          </a:p>
        </p:txBody>
      </p:sp>
    </p:spTree>
    <p:extLst>
      <p:ext uri="{BB962C8B-B14F-4D97-AF65-F5344CB8AC3E}">
        <p14:creationId xmlns:p14="http://schemas.microsoft.com/office/powerpoint/2010/main" val="26673716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Tutkimuksen toteuttaminen -luvusta</a:t>
            </a:r>
            <a:endParaRPr lang="fi-FI" dirty="0"/>
          </a:p>
        </p:txBody>
      </p:sp>
      <p:sp>
        <p:nvSpPr>
          <p:cNvPr id="3" name="Content Placeholder 2"/>
          <p:cNvSpPr>
            <a:spLocks noGrp="1"/>
          </p:cNvSpPr>
          <p:nvPr>
            <p:ph idx="1"/>
          </p:nvPr>
        </p:nvSpPr>
        <p:spPr/>
        <p:txBody>
          <a:bodyPr>
            <a:normAutofit fontScale="92500" lnSpcReduction="20000"/>
          </a:bodyPr>
          <a:lstStyle/>
          <a:p>
            <a:r>
              <a:rPr lang="fi-FI" dirty="0" smtClean="0"/>
              <a:t>Tutkittavat</a:t>
            </a:r>
          </a:p>
          <a:p>
            <a:pPr lvl="1"/>
            <a:r>
              <a:rPr lang="fi-FI" dirty="0" smtClean="0"/>
              <a:t>Mitä tietoja tutkittavista tarvitsee kertoa? </a:t>
            </a:r>
          </a:p>
          <a:p>
            <a:pPr lvl="1"/>
            <a:r>
              <a:rPr lang="fi-FI" dirty="0" smtClean="0"/>
              <a:t>Tutkittavien valinnan perustelut</a:t>
            </a:r>
          </a:p>
          <a:p>
            <a:pPr lvl="1"/>
            <a:r>
              <a:rPr lang="fi-FI" altLang="fi-FI" dirty="0">
                <a:solidFill>
                  <a:schemeClr val="tx1">
                    <a:lumMod val="75000"/>
                    <a:lumOff val="25000"/>
                  </a:schemeClr>
                </a:solidFill>
              </a:rPr>
              <a:t>Mikä on lopullinen tutkittavien joukko ja miten siihen </a:t>
            </a:r>
            <a:r>
              <a:rPr lang="fi-FI" altLang="fi-FI" dirty="0" smtClean="0">
                <a:solidFill>
                  <a:schemeClr val="tx1">
                    <a:lumMod val="75000"/>
                    <a:lumOff val="25000"/>
                  </a:schemeClr>
                </a:solidFill>
              </a:rPr>
              <a:t>päästiin? </a:t>
            </a:r>
            <a:r>
              <a:rPr lang="fi-FI" altLang="fi-FI" dirty="0">
                <a:solidFill>
                  <a:schemeClr val="tx1">
                    <a:lumMod val="75000"/>
                    <a:lumOff val="25000"/>
                  </a:schemeClr>
                </a:solidFill>
              </a:rPr>
              <a:t>-&gt; lopputulos ensin ja sitten prosessin </a:t>
            </a:r>
            <a:r>
              <a:rPr lang="fi-FI" altLang="fi-FI" dirty="0" smtClean="0">
                <a:solidFill>
                  <a:schemeClr val="tx1">
                    <a:lumMod val="75000"/>
                    <a:lumOff val="25000"/>
                  </a:schemeClr>
                </a:solidFill>
              </a:rPr>
              <a:t>selostus</a:t>
            </a:r>
          </a:p>
          <a:p>
            <a:r>
              <a:rPr lang="fi-FI" altLang="fi-FI" b="1" dirty="0"/>
              <a:t>Aineisto </a:t>
            </a:r>
            <a:r>
              <a:rPr lang="fi-FI" altLang="fi-FI" b="1" dirty="0" smtClean="0"/>
              <a:t>ja sen analyysi</a:t>
            </a:r>
            <a:endParaRPr lang="fi-FI" altLang="fi-FI" b="1" dirty="0"/>
          </a:p>
          <a:p>
            <a:pPr lvl="1"/>
            <a:r>
              <a:rPr lang="fi-FI" altLang="fi-FI" dirty="0"/>
              <a:t>Mikä on lopullinen aineisto, ja miten siihen päästiin? -&gt; lopputulos ensin ja sitten prosessin selostus</a:t>
            </a:r>
          </a:p>
          <a:p>
            <a:pPr lvl="1"/>
            <a:r>
              <a:rPr lang="fi-FI" altLang="fi-FI" dirty="0" smtClean="0"/>
              <a:t>Teoreettinen </a:t>
            </a:r>
            <a:r>
              <a:rPr lang="fi-FI" altLang="fi-FI" dirty="0"/>
              <a:t>tieto analyysimenetelmästä + oma käyttö </a:t>
            </a:r>
          </a:p>
          <a:p>
            <a:pPr marL="457200" lvl="1" indent="0">
              <a:buNone/>
            </a:pPr>
            <a:endParaRPr lang="fi-FI" altLang="fi-FI" dirty="0">
              <a:solidFill>
                <a:schemeClr val="tx1">
                  <a:lumMod val="75000"/>
                  <a:lumOff val="25000"/>
                </a:schemeClr>
              </a:solidFill>
            </a:endParaRPr>
          </a:p>
          <a:p>
            <a:pPr marL="457200" lvl="1" indent="0">
              <a:buNone/>
            </a:pPr>
            <a:endParaRPr lang="fi-FI" dirty="0"/>
          </a:p>
        </p:txBody>
      </p:sp>
    </p:spTree>
    <p:extLst>
      <p:ext uri="{BB962C8B-B14F-4D97-AF65-F5344CB8AC3E}">
        <p14:creationId xmlns:p14="http://schemas.microsoft.com/office/powerpoint/2010/main" val="38274882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tsikko 1"/>
          <p:cNvSpPr>
            <a:spLocks noGrp="1"/>
          </p:cNvSpPr>
          <p:nvPr>
            <p:ph type="title"/>
          </p:nvPr>
        </p:nvSpPr>
        <p:spPr/>
        <p:txBody>
          <a:bodyPr/>
          <a:lstStyle/>
          <a:p>
            <a:pPr algn="l" eaLnBrk="1" hangingPunct="1"/>
            <a:r>
              <a:rPr lang="fi-FI" altLang="fi-FI" sz="3200" b="1" smtClean="0"/>
              <a:t>Tutkimusjoukko: asioiden esittämisjärjestys?</a:t>
            </a:r>
            <a:endParaRPr lang="en-US" altLang="fi-FI" sz="3200" b="1" smtClean="0"/>
          </a:p>
        </p:txBody>
      </p:sp>
      <p:sp>
        <p:nvSpPr>
          <p:cNvPr id="3075" name="Sisällön paikkamerkki 2"/>
          <p:cNvSpPr>
            <a:spLocks noGrp="1"/>
          </p:cNvSpPr>
          <p:nvPr>
            <p:ph idx="1"/>
          </p:nvPr>
        </p:nvSpPr>
        <p:spPr/>
        <p:txBody>
          <a:bodyPr rtlCol="0">
            <a:normAutofit/>
          </a:bodyPr>
          <a:lstStyle/>
          <a:p>
            <a:pPr eaLnBrk="1" fontAlgn="auto" hangingPunct="1">
              <a:spcAft>
                <a:spcPts val="0"/>
              </a:spcAft>
              <a:buFont typeface="Arial" charset="0"/>
              <a:buNone/>
              <a:defRPr/>
            </a:pPr>
            <a:r>
              <a:rPr lang="fi-FI" altLang="fi-FI" sz="2000" dirty="0">
                <a:solidFill>
                  <a:schemeClr val="tx1">
                    <a:lumMod val="75000"/>
                    <a:lumOff val="25000"/>
                  </a:schemeClr>
                </a:solidFill>
              </a:rPr>
              <a:t>	Kesän 2001 aikana 133 kyselylomakkeen saaneista vastasi kyselyyn, minkä jälkeen tutkija pyrki puhelimitse tavoittamaan vielä vastaamatta jättäneet henkilöt. Puhelimella tavoittamisen jälkeen 59 henkilöä vastasi vielä kyselyyn, minkä jälkeen tutkimusjoukkoon kuului 192 henkilöä. Vastausprosentiksi tuli 58 %, jota voidaan pitää pitkittäistutkimuksessa hyvänä. Tutkittavat olivat kyselyyn vastatessaan 32–33-vuotiaita. – –</a:t>
            </a:r>
          </a:p>
          <a:p>
            <a:pPr eaLnBrk="1" fontAlgn="auto" hangingPunct="1">
              <a:spcAft>
                <a:spcPts val="0"/>
              </a:spcAft>
              <a:buFont typeface="Arial" charset="0"/>
              <a:buNone/>
              <a:defRPr/>
            </a:pPr>
            <a:r>
              <a:rPr lang="fi-FI" altLang="fi-FI" sz="2000" dirty="0">
                <a:solidFill>
                  <a:schemeClr val="tx1">
                    <a:lumMod val="75000"/>
                    <a:lumOff val="25000"/>
                  </a:schemeClr>
                </a:solidFill>
              </a:rPr>
              <a:t>	</a:t>
            </a:r>
            <a:r>
              <a:rPr lang="fi-FI" altLang="fi-FI" sz="1800" dirty="0">
                <a:solidFill>
                  <a:schemeClr val="tx1">
                    <a:lumMod val="75000"/>
                    <a:lumOff val="25000"/>
                  </a:schemeClr>
                </a:solidFill>
              </a:rPr>
              <a:t>(</a:t>
            </a:r>
            <a:r>
              <a:rPr lang="fi-FI" altLang="fi-FI" sz="1800" dirty="0" smtClean="0">
                <a:solidFill>
                  <a:schemeClr val="tx1">
                    <a:lumMod val="75000"/>
                    <a:lumOff val="25000"/>
                  </a:schemeClr>
                </a:solidFill>
              </a:rPr>
              <a:t>Martikainen 2006, </a:t>
            </a:r>
            <a:r>
              <a:rPr lang="fi-FI" altLang="fi-FI" sz="1800" dirty="0">
                <a:solidFill>
                  <a:schemeClr val="tx1">
                    <a:lumMod val="75000"/>
                    <a:lumOff val="25000"/>
                  </a:schemeClr>
                </a:solidFill>
              </a:rPr>
              <a:t>tekstiä muunneltu).</a:t>
            </a:r>
            <a:endParaRPr lang="en-US" altLang="fi-FI" sz="1800" dirty="0">
              <a:solidFill>
                <a:schemeClr val="tx1">
                  <a:lumMod val="75000"/>
                  <a:lumOff val="25000"/>
                </a:schemeClr>
              </a:solidFill>
            </a:endParaRPr>
          </a:p>
          <a:p>
            <a:pPr eaLnBrk="1" fontAlgn="auto" hangingPunct="1">
              <a:spcAft>
                <a:spcPts val="0"/>
              </a:spcAft>
              <a:buFont typeface="Arial" charset="0"/>
              <a:buNone/>
              <a:defRPr/>
            </a:pPr>
            <a:endParaRPr lang="fi-FI" altLang="fi-FI" sz="2000" dirty="0">
              <a:solidFill>
                <a:schemeClr val="tx1">
                  <a:lumMod val="75000"/>
                  <a:lumOff val="25000"/>
                </a:schemeClr>
              </a:solidFill>
            </a:endParaRPr>
          </a:p>
          <a:p>
            <a:pPr eaLnBrk="1" fontAlgn="auto" hangingPunct="1">
              <a:spcAft>
                <a:spcPts val="0"/>
              </a:spcAft>
              <a:buFont typeface="Arial" charset="0"/>
              <a:buNone/>
              <a:defRPr/>
            </a:pPr>
            <a:r>
              <a:rPr lang="fi-FI" altLang="fi-FI" sz="2000" dirty="0">
                <a:solidFill>
                  <a:schemeClr val="tx1">
                    <a:lumMod val="75000"/>
                    <a:lumOff val="25000"/>
                  </a:schemeClr>
                </a:solidFill>
              </a:rPr>
              <a:t>- - &gt; Kyselyyn osallistui 192 henkilöä, ja vastausprosentti oli 58 %. Kyselyyn vastatessaan tutkittavat olivat 32–33-vuotiaita.</a:t>
            </a:r>
          </a:p>
          <a:p>
            <a:pPr eaLnBrk="1" fontAlgn="auto" hangingPunct="1">
              <a:spcAft>
                <a:spcPts val="0"/>
              </a:spcAft>
              <a:buFont typeface="Arial" charset="0"/>
              <a:buNone/>
              <a:defRPr/>
            </a:pPr>
            <a:endParaRPr lang="fi-FI" altLang="fi-FI" sz="2000" dirty="0">
              <a:solidFill>
                <a:schemeClr val="tx1">
                  <a:lumMod val="75000"/>
                  <a:lumOff val="25000"/>
                </a:schemeClr>
              </a:solidFill>
            </a:endParaRPr>
          </a:p>
          <a:p>
            <a:pPr eaLnBrk="1" fontAlgn="auto" hangingPunct="1">
              <a:spcAft>
                <a:spcPts val="0"/>
              </a:spcAft>
              <a:buFont typeface="Arial" charset="0"/>
              <a:buNone/>
              <a:defRPr/>
            </a:pPr>
            <a:r>
              <a:rPr lang="fi-FI" altLang="fi-FI" sz="2000" dirty="0">
                <a:solidFill>
                  <a:schemeClr val="tx1">
                    <a:lumMod val="75000"/>
                    <a:lumOff val="25000"/>
                  </a:schemeClr>
                </a:solidFill>
              </a:rPr>
              <a:t>	Vastausprosenttia 58 % voidaan pitää – –.</a:t>
            </a:r>
          </a:p>
          <a:p>
            <a:pPr eaLnBrk="1" fontAlgn="auto" hangingPunct="1">
              <a:spcAft>
                <a:spcPts val="0"/>
              </a:spcAft>
              <a:buFont typeface="Arial" charset="0"/>
              <a:buNone/>
              <a:defRPr/>
            </a:pPr>
            <a:endParaRPr lang="fi-FI" altLang="fi-FI" sz="2000" dirty="0">
              <a:solidFill>
                <a:schemeClr val="tx1">
                  <a:lumMod val="75000"/>
                  <a:lumOff val="25000"/>
                </a:schemeClr>
              </a:solidFill>
            </a:endParaRPr>
          </a:p>
          <a:p>
            <a:pPr eaLnBrk="1" fontAlgn="auto" hangingPunct="1">
              <a:spcAft>
                <a:spcPts val="0"/>
              </a:spcAft>
              <a:buFont typeface="Arial" charset="0"/>
              <a:buNone/>
              <a:defRPr/>
            </a:pPr>
            <a:endParaRPr lang="en-US" altLang="fi-FI" sz="2000" dirty="0">
              <a:solidFill>
                <a:schemeClr val="tx1">
                  <a:lumMod val="75000"/>
                  <a:lumOff val="25000"/>
                </a:schemeClr>
              </a:solidFill>
            </a:endParaRPr>
          </a:p>
        </p:txBody>
      </p:sp>
    </p:spTree>
    <p:extLst>
      <p:ext uri="{BB962C8B-B14F-4D97-AF65-F5344CB8AC3E}">
        <p14:creationId xmlns:p14="http://schemas.microsoft.com/office/powerpoint/2010/main" val="353987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b="1" dirty="0" smtClean="0"/>
              <a:t>Tutkimuksen toteuttaminen -luvusta muistettavaa</a:t>
            </a:r>
            <a:endParaRPr lang="fi-FI" b="1" dirty="0"/>
          </a:p>
        </p:txBody>
      </p:sp>
      <p:sp>
        <p:nvSpPr>
          <p:cNvPr id="3" name="Content Placeholder 2"/>
          <p:cNvSpPr>
            <a:spLocks noGrp="1"/>
          </p:cNvSpPr>
          <p:nvPr>
            <p:ph idx="1"/>
          </p:nvPr>
        </p:nvSpPr>
        <p:spPr/>
        <p:txBody>
          <a:bodyPr>
            <a:normAutofit fontScale="77500" lnSpcReduction="20000"/>
          </a:bodyPr>
          <a:lstStyle/>
          <a:p>
            <a:pPr marL="0" indent="0">
              <a:buNone/>
            </a:pPr>
            <a:r>
              <a:rPr lang="fi-FI" b="1" dirty="0" smtClean="0"/>
              <a:t>Tarkista, ettei oma toimintasi mene lähteen ”piikkiin”.</a:t>
            </a:r>
          </a:p>
          <a:p>
            <a:pPr marL="0" indent="0">
              <a:buNone/>
            </a:pPr>
            <a:endParaRPr lang="fi-FI" dirty="0" smtClean="0"/>
          </a:p>
          <a:p>
            <a:pPr marL="0" indent="0">
              <a:buNone/>
            </a:pPr>
            <a:r>
              <a:rPr lang="fi-FI" dirty="0" smtClean="0"/>
              <a:t>Aloitimme haastattelun lämmittelykysymyksellä Mikä </a:t>
            </a:r>
            <a:r>
              <a:rPr lang="fi-FI" dirty="0" err="1" smtClean="0"/>
              <a:t>piirrustuksista</a:t>
            </a:r>
            <a:r>
              <a:rPr lang="fi-FI" dirty="0" smtClean="0"/>
              <a:t> on sinun?. Tämän jälkeen siirryimme - -. </a:t>
            </a:r>
            <a:r>
              <a:rPr lang="fi-FI" dirty="0" smtClean="0">
                <a:solidFill>
                  <a:srgbClr val="FF0000"/>
                </a:solidFill>
              </a:rPr>
              <a:t>(Hirsjärvi &amp; Hurme, 2014, 131; Hirsjärvi, Remes &amp; Sajavaara 2007, 201.)   </a:t>
            </a:r>
            <a:r>
              <a:rPr lang="fi-FI" dirty="0" smtClean="0"/>
              <a:t>[ei näin]</a:t>
            </a:r>
          </a:p>
          <a:p>
            <a:pPr marL="0" indent="0">
              <a:buNone/>
            </a:pPr>
            <a:endParaRPr lang="fi-FI" dirty="0" smtClean="0"/>
          </a:p>
          <a:p>
            <a:pPr marL="0" indent="0">
              <a:buNone/>
            </a:pPr>
            <a:r>
              <a:rPr lang="fi-FI" dirty="0" smtClean="0"/>
              <a:t>Haastattelutilanteessa </a:t>
            </a:r>
            <a:r>
              <a:rPr lang="fi-FI" dirty="0"/>
              <a:t>on tärkeä luoda turvallinen ilmapiiri aloittamalla </a:t>
            </a:r>
            <a:r>
              <a:rPr lang="fi-FI" dirty="0" smtClean="0"/>
              <a:t>haastattelu vastaajille </a:t>
            </a:r>
            <a:r>
              <a:rPr lang="fi-FI" dirty="0"/>
              <a:t>tutuilla teemoilla (Hirsjärvi &amp; </a:t>
            </a:r>
            <a:r>
              <a:rPr lang="fi-FI" dirty="0" smtClean="0"/>
              <a:t>Hurme </a:t>
            </a:r>
            <a:r>
              <a:rPr lang="fi-FI" dirty="0"/>
              <a:t>2014, 131), sillä </a:t>
            </a:r>
            <a:r>
              <a:rPr lang="fi-FI" dirty="0" smtClean="0"/>
              <a:t>haastateltava </a:t>
            </a:r>
            <a:r>
              <a:rPr lang="fi-FI" dirty="0"/>
              <a:t>voi kokea haastattelutilanteen pelottavana tai uhkaavana (Hirsjärvi, Remes &amp; Sajavaara 2007, 201). </a:t>
            </a:r>
            <a:r>
              <a:rPr lang="fi-FI" dirty="0" smtClean="0"/>
              <a:t> Tämän vuoksi aloitimme haastattelun lämmittelykysymyksellä - -, jonka jälkeen - -. </a:t>
            </a:r>
            <a:endParaRPr lang="fi-FI" dirty="0"/>
          </a:p>
        </p:txBody>
      </p:sp>
    </p:spTree>
    <p:extLst>
      <p:ext uri="{BB962C8B-B14F-4D97-AF65-F5344CB8AC3E}">
        <p14:creationId xmlns:p14="http://schemas.microsoft.com/office/powerpoint/2010/main" val="15669399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a:t>Tutkimuksen toteuttaminen -luvusta muistettavaa</a:t>
            </a:r>
          </a:p>
        </p:txBody>
      </p:sp>
      <p:sp>
        <p:nvSpPr>
          <p:cNvPr id="3" name="Content Placeholder 2"/>
          <p:cNvSpPr>
            <a:spLocks noGrp="1"/>
          </p:cNvSpPr>
          <p:nvPr>
            <p:ph idx="1"/>
          </p:nvPr>
        </p:nvSpPr>
        <p:spPr/>
        <p:txBody>
          <a:bodyPr>
            <a:normAutofit fontScale="77500" lnSpcReduction="20000"/>
          </a:bodyPr>
          <a:lstStyle/>
          <a:p>
            <a:pPr marL="0" indent="0">
              <a:buNone/>
            </a:pPr>
            <a:r>
              <a:rPr lang="fi-FI" dirty="0"/>
              <a:t>Tarkista, ettei oma toimintasi mene lähteen ”piikkiin”.</a:t>
            </a:r>
          </a:p>
          <a:p>
            <a:pPr marL="0" indent="0">
              <a:buNone/>
            </a:pPr>
            <a:endParaRPr lang="fi-FI" dirty="0" smtClean="0"/>
          </a:p>
          <a:p>
            <a:pPr marL="0" indent="0">
              <a:buNone/>
            </a:pPr>
            <a:r>
              <a:rPr lang="fi-FI" dirty="0" smtClean="0"/>
              <a:t>Laadimme </a:t>
            </a:r>
            <a:r>
              <a:rPr lang="fi-FI" dirty="0"/>
              <a:t>kyselylomakkeen, jossa </a:t>
            </a:r>
            <a:r>
              <a:rPr lang="fi-FI" dirty="0" smtClean="0"/>
              <a:t>ensiksi kartoitimme </a:t>
            </a:r>
            <a:r>
              <a:rPr lang="fi-FI" dirty="0"/>
              <a:t>vastaajien </a:t>
            </a:r>
            <a:r>
              <a:rPr lang="fi-FI" dirty="0" smtClean="0"/>
              <a:t>taustatiedot. Tämän </a:t>
            </a:r>
            <a:r>
              <a:rPr lang="fi-FI" dirty="0"/>
              <a:t>jälkeen osallistujat vastasivat 5-portaisen Likert-asteikon (1= täysin eri mieltä, 5=täysin samaa mieltä) avulla väittämiin, joissa mitattiin </a:t>
            </a:r>
            <a:r>
              <a:rPr lang="fi-FI" dirty="0" smtClean="0"/>
              <a:t>opettajien </a:t>
            </a:r>
            <a:r>
              <a:rPr lang="fi-FI" dirty="0"/>
              <a:t>asenteita ja omia opetuskäytäntöjä </a:t>
            </a:r>
            <a:r>
              <a:rPr lang="fi-FI" dirty="0">
                <a:solidFill>
                  <a:srgbClr val="FF0000"/>
                </a:solidFill>
              </a:rPr>
              <a:t>(Valli 2010, 118). </a:t>
            </a:r>
            <a:r>
              <a:rPr lang="fi-FI" dirty="0"/>
              <a:t>Kolmannessa osiossa pyysimme osallistujia vastaamaan lyhyesti avoimeen kysymykseen. Avoimen kysymyksen valitsimme, jotta saisimme käytännön tietoa opettajien oman </a:t>
            </a:r>
            <a:r>
              <a:rPr lang="fi-FI" dirty="0" smtClean="0"/>
              <a:t>opetuksen </a:t>
            </a:r>
            <a:r>
              <a:rPr lang="fi-FI" dirty="0"/>
              <a:t>muuttumisesta ja myös sitä kautta saada perusteltua tietoa opettajien suhtautumisesta </a:t>
            </a:r>
            <a:r>
              <a:rPr lang="fi-FI" dirty="0">
                <a:solidFill>
                  <a:srgbClr val="FF0000"/>
                </a:solidFill>
              </a:rPr>
              <a:t>(Valli 2010, 126). </a:t>
            </a:r>
            <a:r>
              <a:rPr lang="fi-FI" dirty="0" smtClean="0">
                <a:solidFill>
                  <a:srgbClr val="FF0000"/>
                </a:solidFill>
              </a:rPr>
              <a:t> </a:t>
            </a:r>
            <a:r>
              <a:rPr lang="fi-FI" dirty="0" smtClean="0"/>
              <a:t>[ei näin]</a:t>
            </a:r>
            <a:endParaRPr lang="fi-FI" dirty="0"/>
          </a:p>
        </p:txBody>
      </p:sp>
    </p:spTree>
    <p:extLst>
      <p:ext uri="{BB962C8B-B14F-4D97-AF65-F5344CB8AC3E}">
        <p14:creationId xmlns:p14="http://schemas.microsoft.com/office/powerpoint/2010/main" val="782702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p:txBody>
          <a:bodyPr>
            <a:normAutofit fontScale="85000" lnSpcReduction="10000"/>
          </a:bodyPr>
          <a:lstStyle/>
          <a:p>
            <a:pPr marL="0" indent="0">
              <a:buNone/>
            </a:pPr>
            <a:r>
              <a:rPr lang="fi-FI" dirty="0" smtClean="0"/>
              <a:t>Kyselylomakkeessamme käytimme sekä Likert-asteikollisia väittämiä että avointa kysymystä. Likert-asteikollisten väittämien avulla - -. Avoimet kysymykset puolestaan - -. </a:t>
            </a:r>
            <a:r>
              <a:rPr lang="fi-FI" dirty="0" smtClean="0">
                <a:solidFill>
                  <a:srgbClr val="FF0000"/>
                </a:solidFill>
              </a:rPr>
              <a:t>(Valli 2010, 118</a:t>
            </a:r>
            <a:r>
              <a:rPr lang="fi-FI" dirty="0" smtClean="0">
                <a:solidFill>
                  <a:srgbClr val="FF0000"/>
                </a:solidFill>
                <a:latin typeface="Calibri" panose="020F0502020204030204" pitchFamily="34" charset="0"/>
                <a:cs typeface="Calibri" panose="020F0502020204030204" pitchFamily="34" charset="0"/>
              </a:rPr>
              <a:t>‒</a:t>
            </a:r>
            <a:r>
              <a:rPr lang="fi-FI" dirty="0" smtClean="0">
                <a:solidFill>
                  <a:srgbClr val="FF0000"/>
                </a:solidFill>
              </a:rPr>
              <a:t>126.) </a:t>
            </a:r>
            <a:r>
              <a:rPr lang="fi-FI" dirty="0" smtClean="0"/>
              <a:t>Kyselylomakkeemme  (liite 1) sisälsi 10 väittämää, jotka käsittelivät opettajien asenteita ja opetuskäytänteitä. Osallistujat arvioivat väitteitä 5-portaisen </a:t>
            </a:r>
            <a:r>
              <a:rPr lang="fi-FI" dirty="0"/>
              <a:t>Likert-asteikon (</a:t>
            </a:r>
            <a:r>
              <a:rPr lang="fi-FI" dirty="0" smtClean="0"/>
              <a:t>1 = </a:t>
            </a:r>
            <a:r>
              <a:rPr lang="fi-FI" dirty="0"/>
              <a:t>täysin eri mieltä, </a:t>
            </a:r>
            <a:r>
              <a:rPr lang="fi-FI" dirty="0" smtClean="0"/>
              <a:t>5 = täysin </a:t>
            </a:r>
            <a:r>
              <a:rPr lang="fi-FI" dirty="0"/>
              <a:t>samaa mieltä) </a:t>
            </a:r>
            <a:r>
              <a:rPr lang="fi-FI" dirty="0" smtClean="0"/>
              <a:t>avulla.  Avoimen kysymyksen </a:t>
            </a:r>
            <a:r>
              <a:rPr lang="fi-FI" i="1" dirty="0" smtClean="0"/>
              <a:t>Miten </a:t>
            </a:r>
            <a:r>
              <a:rPr lang="fi-FI" i="1" dirty="0"/>
              <a:t>opetuksesi on muuttunut uuden opetussuunnitelman myötä</a:t>
            </a:r>
            <a:r>
              <a:rPr lang="fi-FI" i="1" dirty="0" smtClean="0"/>
              <a:t>? </a:t>
            </a:r>
            <a:r>
              <a:rPr lang="fi-FI" dirty="0" smtClean="0"/>
              <a:t>avulla pyrimme selvittämään opettajien käytännön kokemuksia opetuksen muuttumisesta.</a:t>
            </a:r>
            <a:endParaRPr lang="fi-FI" dirty="0"/>
          </a:p>
        </p:txBody>
      </p:sp>
    </p:spTree>
    <p:extLst>
      <p:ext uri="{BB962C8B-B14F-4D97-AF65-F5344CB8AC3E}">
        <p14:creationId xmlns:p14="http://schemas.microsoft.com/office/powerpoint/2010/main" val="19958525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52400"/>
            <a:ext cx="6870700" cy="679450"/>
          </a:xfrm>
        </p:spPr>
        <p:txBody>
          <a:bodyPr>
            <a:normAutofit fontScale="90000"/>
          </a:bodyPr>
          <a:lstStyle/>
          <a:p>
            <a:pPr eaLnBrk="1" hangingPunct="1"/>
            <a:r>
              <a:rPr lang="fi-FI" altLang="fi-FI" sz="4000"/>
              <a:t>                </a:t>
            </a:r>
            <a:endParaRPr lang="en-US" altLang="fi-FI" sz="4000"/>
          </a:p>
        </p:txBody>
      </p:sp>
      <p:sp>
        <p:nvSpPr>
          <p:cNvPr id="5123" name="Rectangle 3"/>
          <p:cNvSpPr>
            <a:spLocks noGrp="1" noChangeArrowheads="1"/>
          </p:cNvSpPr>
          <p:nvPr>
            <p:ph type="body" idx="1"/>
          </p:nvPr>
        </p:nvSpPr>
        <p:spPr>
          <a:xfrm>
            <a:off x="654835" y="575602"/>
            <a:ext cx="8424936" cy="6264275"/>
          </a:xfrm>
        </p:spPr>
        <p:txBody>
          <a:bodyPr>
            <a:normAutofit/>
          </a:bodyPr>
          <a:lstStyle/>
          <a:p>
            <a:pPr marL="0" indent="0" eaLnBrk="1" hangingPunct="1">
              <a:lnSpc>
                <a:spcPct val="90000"/>
              </a:lnSpc>
              <a:buNone/>
            </a:pPr>
            <a:r>
              <a:rPr lang="fi-FI" altLang="fi-FI" sz="2400" dirty="0" smtClean="0"/>
              <a:t>Tukea </a:t>
            </a:r>
            <a:r>
              <a:rPr lang="fi-FI" altLang="fi-FI" sz="2400" dirty="0"/>
              <a:t>kirjoittamiseen tutkimuksen tekemisen ja kirjoittamisen oppaista, esim.</a:t>
            </a:r>
          </a:p>
          <a:p>
            <a:pPr marL="0" indent="0" eaLnBrk="1" hangingPunct="1">
              <a:lnSpc>
                <a:spcPct val="90000"/>
              </a:lnSpc>
              <a:buNone/>
            </a:pPr>
            <a:endParaRPr lang="fi-FI" altLang="fi-FI" sz="2400" dirty="0"/>
          </a:p>
          <a:p>
            <a:pPr lvl="1">
              <a:lnSpc>
                <a:spcPct val="90000"/>
              </a:lnSpc>
            </a:pPr>
            <a:r>
              <a:rPr lang="fi-FI" altLang="fi-FI" sz="2000" dirty="0"/>
              <a:t>Hakala, J. T. 2008. Uusi graduopas. Helsinki: Gaudeamus.</a:t>
            </a:r>
          </a:p>
          <a:p>
            <a:pPr lvl="1">
              <a:lnSpc>
                <a:spcPct val="90000"/>
              </a:lnSpc>
            </a:pPr>
            <a:r>
              <a:rPr lang="fi-FI" altLang="fi-FI" sz="2000" dirty="0"/>
              <a:t>Hirsjärvi, S., Remes, P. &amp; </a:t>
            </a:r>
            <a:r>
              <a:rPr lang="fi-FI" altLang="fi-FI" sz="2000" dirty="0" err="1"/>
              <a:t>Sajavaara</a:t>
            </a:r>
            <a:r>
              <a:rPr lang="fi-FI" altLang="fi-FI" sz="2000" dirty="0"/>
              <a:t>, P. (mahdollisimman uusi painos). Tutki ja kirjoita. Helsinki: Tammi.</a:t>
            </a:r>
          </a:p>
          <a:p>
            <a:pPr lvl="1">
              <a:lnSpc>
                <a:spcPct val="90000"/>
              </a:lnSpc>
            </a:pPr>
            <a:r>
              <a:rPr lang="fi-FI" altLang="fi-FI" sz="2000" dirty="0" err="1"/>
              <a:t>Hurtig</a:t>
            </a:r>
            <a:r>
              <a:rPr lang="fi-FI" altLang="fi-FI" sz="2000" dirty="0"/>
              <a:t>, J., Laitinen, M. &amp; </a:t>
            </a:r>
            <a:r>
              <a:rPr lang="fi-FI" altLang="fi-FI" sz="2000" dirty="0" err="1"/>
              <a:t>Uljas-Rautio</a:t>
            </a:r>
            <a:r>
              <a:rPr lang="fi-FI" altLang="fi-FI" sz="2000" dirty="0"/>
              <a:t>, K. 2010. Ajattele itse! Tutkimuksellisen lukutaidon perusteet. Jyväskylä: </a:t>
            </a:r>
            <a:r>
              <a:rPr lang="fi-FI" altLang="fi-FI" sz="2000" dirty="0" err="1"/>
              <a:t>PS-kustannus</a:t>
            </a:r>
            <a:r>
              <a:rPr lang="fi-FI" altLang="fi-FI" sz="2000" dirty="0"/>
              <a:t>.</a:t>
            </a:r>
          </a:p>
          <a:p>
            <a:pPr lvl="1">
              <a:lnSpc>
                <a:spcPct val="90000"/>
              </a:lnSpc>
            </a:pPr>
            <a:r>
              <a:rPr lang="fi-FI" altLang="fi-FI" sz="2000" dirty="0"/>
              <a:t>Kinnunen, M. &amp; </a:t>
            </a:r>
            <a:r>
              <a:rPr lang="fi-FI" altLang="fi-FI" sz="2000" dirty="0" err="1"/>
              <a:t>Löytty</a:t>
            </a:r>
            <a:r>
              <a:rPr lang="fi-FI" altLang="fi-FI" sz="2000" dirty="0"/>
              <a:t>, O. 2007 (toim.) Tieteellinen kirjoittaminen. Tampere: Vastapaino. </a:t>
            </a:r>
          </a:p>
          <a:p>
            <a:pPr lvl="1">
              <a:lnSpc>
                <a:spcPct val="90000"/>
              </a:lnSpc>
            </a:pPr>
            <a:r>
              <a:rPr lang="fi-FI" altLang="fi-FI" sz="2000" dirty="0"/>
              <a:t>Kniivilä, S. </a:t>
            </a:r>
            <a:r>
              <a:rPr lang="fi-FI" altLang="fi-FI" sz="2000" dirty="0" err="1"/>
              <a:t>Lindblom-Ylänne</a:t>
            </a:r>
            <a:r>
              <a:rPr lang="fi-FI" altLang="fi-FI" sz="2000" dirty="0"/>
              <a:t>, S. &amp; Mäntynen, A. 2007. Tiede ja teksti. Tehoa ja taitoa tutkielman kirjoittamiseen. Helsinki: WSOY</a:t>
            </a:r>
            <a:r>
              <a:rPr lang="fi-FI" altLang="fi-FI" sz="2000" dirty="0" smtClean="0"/>
              <a:t>.</a:t>
            </a:r>
          </a:p>
          <a:p>
            <a:pPr lvl="1">
              <a:lnSpc>
                <a:spcPct val="90000"/>
              </a:lnSpc>
            </a:pPr>
            <a:r>
              <a:rPr lang="fi-FI" altLang="fi-FI" sz="2000" dirty="0"/>
              <a:t>Kniivilä, S. Lindblom-Ylänne, S. &amp; Mäntynen, A. </a:t>
            </a:r>
            <a:r>
              <a:rPr lang="fi-FI" altLang="fi-FI" sz="2000" dirty="0" smtClean="0"/>
              <a:t>2017</a:t>
            </a:r>
            <a:r>
              <a:rPr lang="fi-FI" altLang="fi-FI" sz="2000" dirty="0"/>
              <a:t>. Tiede ja teksti. Tehoa ja taitoa tutkielman kirjoittamiseen. Helsinki: </a:t>
            </a:r>
            <a:r>
              <a:rPr lang="fi-FI" altLang="fi-FI" sz="2000" dirty="0" smtClean="0"/>
              <a:t>Gaudeamus.</a:t>
            </a:r>
          </a:p>
          <a:p>
            <a:pPr lvl="1">
              <a:lnSpc>
                <a:spcPct val="90000"/>
              </a:lnSpc>
            </a:pPr>
            <a:r>
              <a:rPr lang="fi-FI" altLang="fi-FI" sz="2000" dirty="0" smtClean="0"/>
              <a:t>Gradutakuu-sivusto</a:t>
            </a:r>
            <a:r>
              <a:rPr lang="fi-FI" altLang="fi-FI" sz="2000" dirty="0"/>
              <a:t>. 	</a:t>
            </a:r>
          </a:p>
          <a:p>
            <a:pPr lvl="1">
              <a:lnSpc>
                <a:spcPct val="90000"/>
              </a:lnSpc>
            </a:pPr>
            <a:r>
              <a:rPr lang="fi-FI" altLang="fi-FI" sz="2000" dirty="0" smtClean="0"/>
              <a:t>Svinhufvud</a:t>
            </a:r>
            <a:r>
              <a:rPr lang="fi-FI" altLang="fi-FI" sz="2000" dirty="0"/>
              <a:t>, K. 2007. Kokonaisvaltainen kirjoittaminen. Tammi: Helsinki.</a:t>
            </a:r>
          </a:p>
          <a:p>
            <a:pPr lvl="1">
              <a:lnSpc>
                <a:spcPct val="90000"/>
              </a:lnSpc>
            </a:pPr>
            <a:r>
              <a:rPr lang="fi-FI" altLang="fi-FI" sz="2000" dirty="0"/>
              <a:t>Svinhufvud, K. 2009. Gradutakuu. Tammi: Helsinki.</a:t>
            </a:r>
          </a:p>
          <a:p>
            <a:pPr lvl="1">
              <a:lnSpc>
                <a:spcPct val="90000"/>
              </a:lnSpc>
            </a:pPr>
            <a:r>
              <a:rPr lang="fi-FI" altLang="fi-FI" sz="2000" dirty="0"/>
              <a:t>Svinhufvud, K. 2015. Gradutakuu. Helsinki: </a:t>
            </a:r>
            <a:r>
              <a:rPr lang="fi-FI" altLang="fi-FI" sz="2000" dirty="0" err="1"/>
              <a:t>ArtHouse</a:t>
            </a:r>
            <a:r>
              <a:rPr lang="fi-FI" altLang="fi-FI" sz="2000" dirty="0"/>
              <a:t>.</a:t>
            </a:r>
          </a:p>
          <a:p>
            <a:pPr lvl="1">
              <a:lnSpc>
                <a:spcPct val="90000"/>
              </a:lnSpc>
            </a:pPr>
            <a:endParaRPr lang="fi-FI" altLang="fi-FI" sz="2000" dirty="0" smtClean="0"/>
          </a:p>
          <a:p>
            <a:pPr lvl="1" eaLnBrk="1" hangingPunct="1">
              <a:lnSpc>
                <a:spcPct val="90000"/>
              </a:lnSpc>
              <a:buFontTx/>
              <a:buNone/>
            </a:pPr>
            <a:endParaRPr lang="fi-FI" altLang="fi-FI" sz="2400" dirty="0"/>
          </a:p>
        </p:txBody>
      </p:sp>
    </p:spTree>
    <p:extLst>
      <p:ext uri="{BB962C8B-B14F-4D97-AF65-F5344CB8AC3E}">
        <p14:creationId xmlns:p14="http://schemas.microsoft.com/office/powerpoint/2010/main" val="447025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tsikko 1"/>
          <p:cNvSpPr>
            <a:spLocks noGrp="1"/>
          </p:cNvSpPr>
          <p:nvPr>
            <p:ph type="title"/>
          </p:nvPr>
        </p:nvSpPr>
        <p:spPr/>
        <p:txBody>
          <a:bodyPr/>
          <a:lstStyle/>
          <a:p>
            <a:pPr algn="l" eaLnBrk="1" hangingPunct="1"/>
            <a:r>
              <a:rPr lang="fi-FI" altLang="fi-FI" sz="3200" b="1" dirty="0" smtClean="0"/>
              <a:t>Tiivistelmä </a:t>
            </a:r>
            <a:r>
              <a:rPr lang="fi-FI" altLang="fi-FI" sz="2800" dirty="0" smtClean="0"/>
              <a:t>(Tutki ja kirjoita, Kandiohje)</a:t>
            </a:r>
            <a:endParaRPr lang="fi-FI" altLang="fi-FI" sz="3200" b="1" dirty="0" smtClean="0"/>
          </a:p>
        </p:txBody>
      </p:sp>
      <p:sp>
        <p:nvSpPr>
          <p:cNvPr id="3075" name="Sisällön paikkamerkki 2"/>
          <p:cNvSpPr>
            <a:spLocks noGrp="1"/>
          </p:cNvSpPr>
          <p:nvPr>
            <p:ph idx="1"/>
          </p:nvPr>
        </p:nvSpPr>
        <p:spPr/>
        <p:txBody>
          <a:bodyPr/>
          <a:lstStyle/>
          <a:p>
            <a:pPr eaLnBrk="1" hangingPunct="1"/>
            <a:r>
              <a:rPr lang="fi-FI" altLang="fi-FI" sz="2400" dirty="0" smtClean="0"/>
              <a:t>Kertoo tiiviisti ja tarkasti olennaisen tutkimuksesta, sen tarkoituksesta, tekotavasta ja tuloksista.</a:t>
            </a:r>
          </a:p>
          <a:p>
            <a:pPr eaLnBrk="1" hangingPunct="1"/>
            <a:r>
              <a:rPr lang="fi-FI" altLang="fi-FI" sz="2400" dirty="0" smtClean="0"/>
              <a:t>Itsenäinen teksti (esim. ei viittauksia tutkimustekstiin)</a:t>
            </a:r>
          </a:p>
          <a:p>
            <a:pPr eaLnBrk="1" hangingPunct="1"/>
            <a:r>
              <a:rPr lang="fi-FI" altLang="fi-FI" sz="2400" dirty="0" smtClean="0"/>
              <a:t>Kirjoitetaan täydellisin lausein.</a:t>
            </a:r>
          </a:p>
          <a:p>
            <a:pPr eaLnBrk="1" hangingPunct="1"/>
            <a:r>
              <a:rPr lang="fi-FI" altLang="fi-FI" sz="2400" dirty="0" smtClean="0"/>
              <a:t>Persoonamuoto passiivi ja yksikön kolmas persoona, aikamuoto imperfekti (paitsi selostettaessa yleisiä johtopäätöksiä)</a:t>
            </a:r>
          </a:p>
          <a:p>
            <a:pPr eaLnBrk="1" hangingPunct="1"/>
            <a:r>
              <a:rPr lang="fi-FI" altLang="fi-FI" sz="2400" dirty="0" smtClean="0"/>
              <a:t>Lyhyt, </a:t>
            </a:r>
            <a:r>
              <a:rPr lang="fi-FI" altLang="fi-FI" sz="2400" b="1" dirty="0" smtClean="0"/>
              <a:t>yksi sivu </a:t>
            </a:r>
            <a:r>
              <a:rPr lang="fi-FI" altLang="fi-FI" sz="2400" dirty="0" smtClean="0"/>
              <a:t>(</a:t>
            </a:r>
            <a:r>
              <a:rPr lang="fi-FI" altLang="fi-FI" sz="2400" dirty="0" err="1" smtClean="0"/>
              <a:t>max</a:t>
            </a:r>
            <a:r>
              <a:rPr lang="fi-FI" altLang="fi-FI" sz="2400" dirty="0" smtClean="0"/>
              <a:t> 250 sanaa, rv 1,5).</a:t>
            </a:r>
          </a:p>
        </p:txBody>
      </p:sp>
    </p:spTree>
    <p:extLst>
      <p:ext uri="{BB962C8B-B14F-4D97-AF65-F5344CB8AC3E}">
        <p14:creationId xmlns:p14="http://schemas.microsoft.com/office/powerpoint/2010/main" val="297285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Otsikko 1"/>
          <p:cNvSpPr>
            <a:spLocks noGrp="1"/>
          </p:cNvSpPr>
          <p:nvPr>
            <p:ph type="title"/>
          </p:nvPr>
        </p:nvSpPr>
        <p:spPr/>
        <p:txBody>
          <a:bodyPr/>
          <a:lstStyle/>
          <a:p>
            <a:pPr algn="l" eaLnBrk="1" hangingPunct="1"/>
            <a:r>
              <a:rPr lang="fi-FI" altLang="fi-FI" sz="4000" b="1" smtClean="0"/>
              <a:t>Tiivistelmä</a:t>
            </a:r>
            <a:r>
              <a:rPr lang="fi-FI" altLang="fi-FI" sz="4000" smtClean="0"/>
              <a:t/>
            </a:r>
            <a:br>
              <a:rPr lang="fi-FI" altLang="fi-FI" sz="4000" smtClean="0"/>
            </a:br>
            <a:r>
              <a:rPr lang="fi-FI" altLang="fi-FI" sz="2400" smtClean="0"/>
              <a:t>(Tutki ja kirjoita)</a:t>
            </a:r>
            <a:endParaRPr lang="en-US" altLang="fi-FI" sz="2400" smtClean="0"/>
          </a:p>
        </p:txBody>
      </p:sp>
      <p:sp>
        <p:nvSpPr>
          <p:cNvPr id="4099" name="Sisällön paikkamerkki 2"/>
          <p:cNvSpPr>
            <a:spLocks noGrp="1"/>
          </p:cNvSpPr>
          <p:nvPr>
            <p:ph idx="1"/>
          </p:nvPr>
        </p:nvSpPr>
        <p:spPr/>
        <p:txBody>
          <a:bodyPr/>
          <a:lstStyle/>
          <a:p>
            <a:pPr eaLnBrk="1" hangingPunct="1">
              <a:buFont typeface="Arial" panose="020B0604020202020204" pitchFamily="34" charset="0"/>
              <a:buNone/>
            </a:pPr>
            <a:r>
              <a:rPr lang="en-US" altLang="fi-FI" sz="1800" dirty="0" err="1" smtClean="0"/>
              <a:t>Bibliografiset</a:t>
            </a:r>
            <a:r>
              <a:rPr lang="en-US" altLang="fi-FI" sz="1800" dirty="0" smtClean="0"/>
              <a:t> </a:t>
            </a:r>
            <a:r>
              <a:rPr lang="en-US" altLang="fi-FI" sz="1800" dirty="0" err="1" smtClean="0"/>
              <a:t>tiedot</a:t>
            </a:r>
            <a:endParaRPr lang="en-US" altLang="fi-FI" sz="1800" dirty="0" smtClean="0"/>
          </a:p>
          <a:p>
            <a:pPr eaLnBrk="1" hangingPunct="1">
              <a:buFont typeface="Arial" panose="020B0604020202020204" pitchFamily="34" charset="0"/>
              <a:buNone/>
            </a:pPr>
            <a:r>
              <a:rPr lang="fi-FI" altLang="fi-FI" sz="1800" dirty="0" smtClean="0"/>
              <a:t>1. kappale: Tutkimusaihe ja pääongelma (mitä tutkittiin (ja miksi, jos mahtuu)</a:t>
            </a:r>
            <a:endParaRPr lang="en-US" altLang="fi-FI" sz="1800" dirty="0" smtClean="0"/>
          </a:p>
          <a:p>
            <a:pPr eaLnBrk="1" hangingPunct="1">
              <a:buFont typeface="Arial" panose="020B0604020202020204" pitchFamily="34" charset="0"/>
              <a:buNone/>
            </a:pPr>
            <a:r>
              <a:rPr lang="fi-FI" altLang="fi-FI" sz="1800" dirty="0" smtClean="0"/>
              <a:t> 		</a:t>
            </a:r>
            <a:r>
              <a:rPr lang="fi-FI" altLang="fi-FI" sz="1800" i="1" dirty="0" smtClean="0">
                <a:solidFill>
                  <a:srgbClr val="FF0000"/>
                </a:solidFill>
              </a:rPr>
              <a:t>Tutkimuksen tarkoituksena oli</a:t>
            </a:r>
            <a:r>
              <a:rPr lang="fi-FI" altLang="fi-FI" sz="1800" dirty="0" smtClean="0">
                <a:solidFill>
                  <a:srgbClr val="FF0000"/>
                </a:solidFill>
              </a:rPr>
              <a:t> – –.</a:t>
            </a:r>
            <a:endParaRPr lang="en-US" altLang="fi-FI" sz="1800" dirty="0" smtClean="0">
              <a:solidFill>
                <a:srgbClr val="FF0000"/>
              </a:solidFill>
            </a:endParaRPr>
          </a:p>
          <a:p>
            <a:pPr eaLnBrk="1" hangingPunct="1">
              <a:buFont typeface="Arial" panose="020B0604020202020204" pitchFamily="34" charset="0"/>
              <a:buNone/>
            </a:pPr>
            <a:r>
              <a:rPr lang="fi-FI" altLang="fi-FI" sz="1800" dirty="0" smtClean="0"/>
              <a:t> 2. kappale: Käytetyt menetelmät (miten tutkittiin)</a:t>
            </a:r>
            <a:endParaRPr lang="en-US" altLang="fi-FI" sz="1800" dirty="0" smtClean="0"/>
          </a:p>
          <a:p>
            <a:pPr eaLnBrk="1" hangingPunct="1">
              <a:buFont typeface="Arial" panose="020B0604020202020204" pitchFamily="34" charset="0"/>
              <a:buNone/>
            </a:pPr>
            <a:r>
              <a:rPr lang="fi-FI" altLang="fi-FI" sz="1800" dirty="0" smtClean="0"/>
              <a:t> 		</a:t>
            </a:r>
            <a:r>
              <a:rPr lang="fi-FI" altLang="fi-FI" sz="1800" i="1" dirty="0" smtClean="0"/>
              <a:t>Tutkimus toteutettiin – –. Tutkimuksen aineisto koostui ­– –. </a:t>
            </a:r>
            <a:endParaRPr lang="en-US" altLang="fi-FI" sz="1800" dirty="0" smtClean="0"/>
          </a:p>
          <a:p>
            <a:pPr eaLnBrk="1" hangingPunct="1">
              <a:buFont typeface="Arial" panose="020B0604020202020204" pitchFamily="34" charset="0"/>
              <a:buNone/>
            </a:pPr>
            <a:r>
              <a:rPr lang="fi-FI" altLang="fi-FI" sz="1800" i="1" dirty="0" smtClean="0"/>
              <a:t>		</a:t>
            </a:r>
            <a:r>
              <a:rPr lang="fi-FI" altLang="fi-FI" sz="1800" i="1" dirty="0"/>
              <a:t>S</a:t>
            </a:r>
            <a:r>
              <a:rPr lang="fi-FI" altLang="fi-FI" sz="1800" i="1" dirty="0" smtClean="0"/>
              <a:t>e analysoitiin</a:t>
            </a:r>
            <a:r>
              <a:rPr lang="fi-FI" altLang="fi-FI" sz="1800" dirty="0" smtClean="0"/>
              <a:t> – – . </a:t>
            </a:r>
            <a:endParaRPr lang="en-US" altLang="fi-FI" sz="1800" dirty="0" smtClean="0"/>
          </a:p>
          <a:p>
            <a:pPr eaLnBrk="1" hangingPunct="1">
              <a:buFont typeface="Arial" panose="020B0604020202020204" pitchFamily="34" charset="0"/>
              <a:buNone/>
            </a:pPr>
            <a:r>
              <a:rPr lang="fi-FI" altLang="fi-FI" sz="1800" dirty="0" smtClean="0"/>
              <a:t> 3. kappale: Tärkeimmät tulokset (mitä saatiin)</a:t>
            </a:r>
            <a:endParaRPr lang="en-US" altLang="fi-FI" sz="1800" dirty="0" smtClean="0"/>
          </a:p>
          <a:p>
            <a:pPr eaLnBrk="1" hangingPunct="1">
              <a:buFont typeface="Arial" panose="020B0604020202020204" pitchFamily="34" charset="0"/>
              <a:buNone/>
            </a:pPr>
            <a:r>
              <a:rPr lang="fi-FI" altLang="fi-FI" sz="1800" dirty="0" smtClean="0"/>
              <a:t> 		</a:t>
            </a:r>
            <a:r>
              <a:rPr lang="fi-FI" altLang="fi-FI" sz="1800" i="1" dirty="0" smtClean="0">
                <a:solidFill>
                  <a:srgbClr val="FF0000"/>
                </a:solidFill>
              </a:rPr>
              <a:t>Tutkimus osoitti, että – –. </a:t>
            </a:r>
            <a:endParaRPr lang="en-US" altLang="fi-FI" sz="1800" dirty="0" smtClean="0">
              <a:solidFill>
                <a:srgbClr val="FF0000"/>
              </a:solidFill>
            </a:endParaRPr>
          </a:p>
          <a:p>
            <a:pPr eaLnBrk="1" hangingPunct="1">
              <a:buFont typeface="Arial" panose="020B0604020202020204" pitchFamily="34" charset="0"/>
              <a:buNone/>
            </a:pPr>
            <a:r>
              <a:rPr lang="fi-FI" altLang="fi-FI" sz="1800" dirty="0" smtClean="0"/>
              <a:t> 4. kappale: Johtopäätökset (mitä siitä seuraa)</a:t>
            </a:r>
            <a:endParaRPr lang="en-US" altLang="fi-FI" sz="1800" dirty="0" smtClean="0"/>
          </a:p>
          <a:p>
            <a:pPr eaLnBrk="1" hangingPunct="1">
              <a:buFont typeface="Arial" panose="020B0604020202020204" pitchFamily="34" charset="0"/>
              <a:buNone/>
            </a:pPr>
            <a:r>
              <a:rPr lang="fi-FI" altLang="fi-FI" sz="1800" dirty="0" smtClean="0"/>
              <a:t> 		</a:t>
            </a:r>
            <a:r>
              <a:rPr lang="fi-FI" altLang="fi-FI" sz="1800" i="1" dirty="0" smtClean="0"/>
              <a:t>Tutkimuksen perusteella voidaan päätellä, että – –.</a:t>
            </a:r>
            <a:endParaRPr lang="en-US" altLang="fi-FI" sz="1800" dirty="0" smtClean="0"/>
          </a:p>
          <a:p>
            <a:pPr eaLnBrk="1" hangingPunct="1">
              <a:buFont typeface="Arial" panose="020B0604020202020204" pitchFamily="34" charset="0"/>
              <a:buNone/>
            </a:pPr>
            <a:r>
              <a:rPr lang="fi-FI" altLang="fi-FI" sz="1800" dirty="0" smtClean="0"/>
              <a:t> </a:t>
            </a:r>
          </a:p>
          <a:p>
            <a:pPr eaLnBrk="1" hangingPunct="1">
              <a:buFont typeface="Arial" panose="020B0604020202020204" pitchFamily="34" charset="0"/>
              <a:buNone/>
            </a:pPr>
            <a:r>
              <a:rPr lang="fi-FI" altLang="fi-FI" sz="1800" dirty="0" smtClean="0"/>
              <a:t>(5. kappale:  Arviointi tutkimuksesta), jos mahtuu</a:t>
            </a:r>
            <a:endParaRPr lang="en-US" altLang="fi-FI" sz="1800" dirty="0" smtClean="0"/>
          </a:p>
          <a:p>
            <a:pPr eaLnBrk="1" hangingPunct="1">
              <a:buFont typeface="Arial" panose="020B0604020202020204" pitchFamily="34" charset="0"/>
              <a:buNone/>
            </a:pPr>
            <a:r>
              <a:rPr lang="en-US" altLang="fi-FI" sz="1800" dirty="0" err="1" smtClean="0"/>
              <a:t>Avainsanat</a:t>
            </a:r>
            <a:r>
              <a:rPr lang="en-US" altLang="fi-FI" sz="1800" dirty="0" smtClean="0"/>
              <a:t>/</a:t>
            </a:r>
            <a:r>
              <a:rPr lang="en-US" altLang="fi-FI" sz="1800" dirty="0" err="1" smtClean="0"/>
              <a:t>asiasanat</a:t>
            </a:r>
            <a:r>
              <a:rPr lang="en-US" altLang="fi-FI" sz="1800" dirty="0" smtClean="0"/>
              <a:t>.</a:t>
            </a:r>
          </a:p>
        </p:txBody>
      </p:sp>
    </p:spTree>
    <p:extLst>
      <p:ext uri="{BB962C8B-B14F-4D97-AF65-F5344CB8AC3E}">
        <p14:creationId xmlns:p14="http://schemas.microsoft.com/office/powerpoint/2010/main" val="716118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b="1" dirty="0" smtClean="0"/>
              <a:t>Muista tiivistelmässä tavoitteen ja tulosten ”parit”</a:t>
            </a:r>
            <a:endParaRPr lang="fi-FI"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fi-FI" dirty="0"/>
                  <a:t>Tutkielman tavoitteena oli selvittää, mitä odotuksia ja toiveita esikoululaisilla on ensimmäiselle luokalle </a:t>
                </a:r>
                <a:r>
                  <a:rPr lang="fi-FI" dirty="0" smtClean="0"/>
                  <a:t>siirryttäessä ja  mitä opettaja voi tehdä siirtymän </a:t>
                </a:r>
                <a:r>
                  <a:rPr lang="fi-FI" dirty="0"/>
                  <a:t>sujumisen </a:t>
                </a:r>
                <a:r>
                  <a:rPr lang="fi-FI" dirty="0" smtClean="0"/>
                  <a:t>helpottamiseksi. ‒ ‒</a:t>
                </a:r>
              </a:p>
              <a:p>
                <a:pPr marL="0" indent="0">
                  <a:buNone/>
                </a:pPr>
                <a:endParaRPr lang="fi-FI" dirty="0" smtClean="0"/>
              </a:p>
              <a:p>
                <a:pPr marL="0" indent="0">
                  <a:buNone/>
                </a:pPr>
                <a:r>
                  <a:rPr lang="fi-FI" dirty="0" smtClean="0"/>
                  <a:t>Esikoululaiset odottivat </a:t>
                </a:r>
                <a14:m>
                  <m:oMath xmlns:m="http://schemas.openxmlformats.org/officeDocument/2006/math">
                    <m:r>
                      <a:rPr lang="fi-FI" i="1" dirty="0">
                        <a:latin typeface="Cambria Math" panose="02040503050406030204" pitchFamily="18" charset="0"/>
                      </a:rPr>
                      <m:t>‒‒</m:t>
                    </m:r>
                  </m:oMath>
                </a14:m>
                <a:r>
                  <a:rPr lang="fi-FI" dirty="0" smtClean="0"/>
                  <a:t>. He toivoivat </a:t>
                </a:r>
                <a14:m>
                  <m:oMath xmlns:m="http://schemas.openxmlformats.org/officeDocument/2006/math">
                    <m:r>
                      <a:rPr lang="fi-FI" i="1" dirty="0">
                        <a:latin typeface="Cambria Math" panose="02040503050406030204" pitchFamily="18" charset="0"/>
                      </a:rPr>
                      <m:t>‒‒</m:t>
                    </m:r>
                  </m:oMath>
                </a14:m>
                <a:r>
                  <a:rPr lang="fi-FI" dirty="0" smtClean="0"/>
                  <a:t>.</a:t>
                </a:r>
              </a:p>
              <a:p>
                <a:pPr marL="0" indent="0">
                  <a:buNone/>
                </a:pPr>
                <a:r>
                  <a:rPr lang="fi-FI" dirty="0" smtClean="0"/>
                  <a:t>Esikoululaisten mukaan opettaja voi </a:t>
                </a:r>
                <a14:m>
                  <m:oMath xmlns:m="http://schemas.openxmlformats.org/officeDocument/2006/math">
                    <m:r>
                      <a:rPr lang="fi-FI" i="1" dirty="0">
                        <a:latin typeface="Cambria Math" panose="02040503050406030204" pitchFamily="18" charset="0"/>
                      </a:rPr>
                      <m:t>‒‒</m:t>
                    </m:r>
                  </m:oMath>
                </a14:m>
                <a:r>
                  <a:rPr lang="fi-FI" dirty="0" smtClean="0"/>
                  <a:t>.  </a:t>
                </a:r>
                <a:endParaRPr lang="fi-FI"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852" t="-1752"/>
                </a:stretch>
              </a:blipFill>
            </p:spPr>
            <p:txBody>
              <a:bodyPr/>
              <a:lstStyle/>
              <a:p>
                <a:r>
                  <a:rPr lang="fi-FI">
                    <a:noFill/>
                  </a:rPr>
                  <a:t> </a:t>
                </a:r>
              </a:p>
            </p:txBody>
          </p:sp>
        </mc:Fallback>
      </mc:AlternateContent>
    </p:spTree>
    <p:extLst>
      <p:ext uri="{BB962C8B-B14F-4D97-AF65-F5344CB8AC3E}">
        <p14:creationId xmlns:p14="http://schemas.microsoft.com/office/powerpoint/2010/main" val="4263620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Tutkimuksen toteuttaminen -luvusta</a:t>
            </a:r>
            <a:endParaRPr lang="fi-FI" dirty="0"/>
          </a:p>
        </p:txBody>
      </p:sp>
      <p:sp>
        <p:nvSpPr>
          <p:cNvPr id="3" name="Content Placeholder 2"/>
          <p:cNvSpPr>
            <a:spLocks noGrp="1"/>
          </p:cNvSpPr>
          <p:nvPr>
            <p:ph idx="1"/>
          </p:nvPr>
        </p:nvSpPr>
        <p:spPr/>
        <p:txBody>
          <a:bodyPr>
            <a:normAutofit fontScale="92500" lnSpcReduction="20000"/>
          </a:bodyPr>
          <a:lstStyle/>
          <a:p>
            <a:r>
              <a:rPr lang="fi-FI" dirty="0" smtClean="0"/>
              <a:t>Tutkittavat</a:t>
            </a:r>
          </a:p>
          <a:p>
            <a:pPr lvl="1"/>
            <a:r>
              <a:rPr lang="fi-FI" dirty="0" smtClean="0"/>
              <a:t>Mitä tietoja tutkittavista tarvitsee kertoa? </a:t>
            </a:r>
          </a:p>
          <a:p>
            <a:pPr lvl="1"/>
            <a:r>
              <a:rPr lang="fi-FI" dirty="0" smtClean="0"/>
              <a:t>Tutkittavien valinnan perustelut</a:t>
            </a:r>
          </a:p>
          <a:p>
            <a:pPr lvl="1"/>
            <a:r>
              <a:rPr lang="fi-FI" altLang="fi-FI" dirty="0">
                <a:solidFill>
                  <a:schemeClr val="tx1">
                    <a:lumMod val="75000"/>
                    <a:lumOff val="25000"/>
                  </a:schemeClr>
                </a:solidFill>
              </a:rPr>
              <a:t>Mikä on lopullinen tutkittavien joukko ja miten siihen </a:t>
            </a:r>
            <a:r>
              <a:rPr lang="fi-FI" altLang="fi-FI" dirty="0" smtClean="0">
                <a:solidFill>
                  <a:schemeClr val="tx1">
                    <a:lumMod val="75000"/>
                    <a:lumOff val="25000"/>
                  </a:schemeClr>
                </a:solidFill>
              </a:rPr>
              <a:t>päästiin? </a:t>
            </a:r>
            <a:r>
              <a:rPr lang="fi-FI" altLang="fi-FI" dirty="0">
                <a:solidFill>
                  <a:schemeClr val="tx1">
                    <a:lumMod val="75000"/>
                    <a:lumOff val="25000"/>
                  </a:schemeClr>
                </a:solidFill>
              </a:rPr>
              <a:t>-&gt; lopputulos ensin ja sitten prosessin </a:t>
            </a:r>
            <a:r>
              <a:rPr lang="fi-FI" altLang="fi-FI" dirty="0" smtClean="0">
                <a:solidFill>
                  <a:schemeClr val="tx1">
                    <a:lumMod val="75000"/>
                    <a:lumOff val="25000"/>
                  </a:schemeClr>
                </a:solidFill>
              </a:rPr>
              <a:t>selostus</a:t>
            </a:r>
          </a:p>
          <a:p>
            <a:r>
              <a:rPr lang="fi-FI" altLang="fi-FI" b="1" dirty="0"/>
              <a:t>Aineisto </a:t>
            </a:r>
            <a:r>
              <a:rPr lang="fi-FI" altLang="fi-FI" b="1" dirty="0" smtClean="0"/>
              <a:t>ja sen analyysi</a:t>
            </a:r>
            <a:endParaRPr lang="fi-FI" altLang="fi-FI" b="1" dirty="0"/>
          </a:p>
          <a:p>
            <a:pPr lvl="1"/>
            <a:r>
              <a:rPr lang="fi-FI" altLang="fi-FI" dirty="0"/>
              <a:t>Mikä on lopullinen aineisto, ja miten siihen päästiin? -&gt; lopputulos ensin ja sitten prosessin selostus</a:t>
            </a:r>
          </a:p>
          <a:p>
            <a:pPr lvl="1"/>
            <a:r>
              <a:rPr lang="fi-FI" altLang="fi-FI" dirty="0" smtClean="0"/>
              <a:t>Teoreettinen </a:t>
            </a:r>
            <a:r>
              <a:rPr lang="fi-FI" altLang="fi-FI" dirty="0"/>
              <a:t>tieto analyysimenetelmästä + oma käyttö </a:t>
            </a:r>
          </a:p>
          <a:p>
            <a:pPr marL="457200" lvl="1" indent="0">
              <a:buNone/>
            </a:pPr>
            <a:endParaRPr lang="fi-FI" altLang="fi-FI" dirty="0">
              <a:solidFill>
                <a:schemeClr val="tx1">
                  <a:lumMod val="75000"/>
                  <a:lumOff val="25000"/>
                </a:schemeClr>
              </a:solidFill>
            </a:endParaRPr>
          </a:p>
          <a:p>
            <a:pPr marL="457200" lvl="1" indent="0">
              <a:buNone/>
            </a:pPr>
            <a:endParaRPr lang="fi-FI" dirty="0"/>
          </a:p>
        </p:txBody>
      </p:sp>
    </p:spTree>
    <p:extLst>
      <p:ext uri="{BB962C8B-B14F-4D97-AF65-F5344CB8AC3E}">
        <p14:creationId xmlns:p14="http://schemas.microsoft.com/office/powerpoint/2010/main" val="2028375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tsikko 1"/>
          <p:cNvSpPr>
            <a:spLocks noGrp="1"/>
          </p:cNvSpPr>
          <p:nvPr>
            <p:ph type="title"/>
          </p:nvPr>
        </p:nvSpPr>
        <p:spPr/>
        <p:txBody>
          <a:bodyPr/>
          <a:lstStyle/>
          <a:p>
            <a:pPr algn="l" eaLnBrk="1" hangingPunct="1"/>
            <a:r>
              <a:rPr lang="fi-FI" altLang="fi-FI" sz="3200" b="1" smtClean="0"/>
              <a:t>Tutkimusjoukko: asioiden esittämisjärjestys?</a:t>
            </a:r>
            <a:endParaRPr lang="en-US" altLang="fi-FI" sz="3200" b="1" smtClean="0"/>
          </a:p>
        </p:txBody>
      </p:sp>
      <p:sp>
        <p:nvSpPr>
          <p:cNvPr id="3075" name="Sisällön paikkamerkki 2"/>
          <p:cNvSpPr>
            <a:spLocks noGrp="1"/>
          </p:cNvSpPr>
          <p:nvPr>
            <p:ph idx="1"/>
          </p:nvPr>
        </p:nvSpPr>
        <p:spPr/>
        <p:txBody>
          <a:bodyPr rtlCol="0">
            <a:normAutofit/>
          </a:bodyPr>
          <a:lstStyle/>
          <a:p>
            <a:pPr eaLnBrk="1" fontAlgn="auto" hangingPunct="1">
              <a:spcAft>
                <a:spcPts val="0"/>
              </a:spcAft>
              <a:buFont typeface="Arial" charset="0"/>
              <a:buNone/>
              <a:defRPr/>
            </a:pPr>
            <a:r>
              <a:rPr lang="fi-FI" altLang="fi-FI" sz="2000" dirty="0">
                <a:solidFill>
                  <a:schemeClr val="tx1">
                    <a:lumMod val="75000"/>
                    <a:lumOff val="25000"/>
                  </a:schemeClr>
                </a:solidFill>
              </a:rPr>
              <a:t>	Kesän 2001 aikana 133 kyselylomakkeen saaneista vastasi kyselyyn, minkä jälkeen tutkija pyrki puhelimitse tavoittamaan vielä vastaamatta jättäneet henkilöt. Puhelimella tavoittamisen jälkeen 59 henkilöä vastasi vielä kyselyyn, minkä jälkeen tutkimusjoukkoon kuului 192 henkilöä. Vastausprosentiksi tuli 58 %, jota voidaan pitää pitkittäistutkimuksessa hyvänä. Tutkittavat olivat kyselyyn vastatessaan 32–33-vuotiaita. – –</a:t>
            </a:r>
          </a:p>
          <a:p>
            <a:pPr eaLnBrk="1" fontAlgn="auto" hangingPunct="1">
              <a:spcAft>
                <a:spcPts val="0"/>
              </a:spcAft>
              <a:buFont typeface="Arial" charset="0"/>
              <a:buNone/>
              <a:defRPr/>
            </a:pPr>
            <a:r>
              <a:rPr lang="fi-FI" altLang="fi-FI" sz="2000" dirty="0">
                <a:solidFill>
                  <a:schemeClr val="tx1">
                    <a:lumMod val="75000"/>
                    <a:lumOff val="25000"/>
                  </a:schemeClr>
                </a:solidFill>
              </a:rPr>
              <a:t>	</a:t>
            </a:r>
            <a:r>
              <a:rPr lang="fi-FI" altLang="fi-FI" sz="1800" dirty="0">
                <a:solidFill>
                  <a:schemeClr val="tx1">
                    <a:lumMod val="75000"/>
                    <a:lumOff val="25000"/>
                  </a:schemeClr>
                </a:solidFill>
              </a:rPr>
              <a:t>(</a:t>
            </a:r>
            <a:r>
              <a:rPr lang="fi-FI" altLang="fi-FI" sz="1800" dirty="0" smtClean="0">
                <a:solidFill>
                  <a:schemeClr val="tx1">
                    <a:lumMod val="75000"/>
                    <a:lumOff val="25000"/>
                  </a:schemeClr>
                </a:solidFill>
              </a:rPr>
              <a:t>Martikainen 2006, </a:t>
            </a:r>
            <a:r>
              <a:rPr lang="fi-FI" altLang="fi-FI" sz="1800" dirty="0">
                <a:solidFill>
                  <a:schemeClr val="tx1">
                    <a:lumMod val="75000"/>
                    <a:lumOff val="25000"/>
                  </a:schemeClr>
                </a:solidFill>
              </a:rPr>
              <a:t>tekstiä muunneltu).</a:t>
            </a:r>
            <a:endParaRPr lang="en-US" altLang="fi-FI" sz="1800" dirty="0">
              <a:solidFill>
                <a:schemeClr val="tx1">
                  <a:lumMod val="75000"/>
                  <a:lumOff val="25000"/>
                </a:schemeClr>
              </a:solidFill>
            </a:endParaRPr>
          </a:p>
          <a:p>
            <a:pPr eaLnBrk="1" fontAlgn="auto" hangingPunct="1">
              <a:spcAft>
                <a:spcPts val="0"/>
              </a:spcAft>
              <a:buFont typeface="Arial" charset="0"/>
              <a:buNone/>
              <a:defRPr/>
            </a:pPr>
            <a:endParaRPr lang="fi-FI" altLang="fi-FI" sz="2000" dirty="0">
              <a:solidFill>
                <a:schemeClr val="tx1">
                  <a:lumMod val="75000"/>
                  <a:lumOff val="25000"/>
                </a:schemeClr>
              </a:solidFill>
            </a:endParaRPr>
          </a:p>
          <a:p>
            <a:pPr eaLnBrk="1" fontAlgn="auto" hangingPunct="1">
              <a:spcAft>
                <a:spcPts val="0"/>
              </a:spcAft>
              <a:buFont typeface="Arial" charset="0"/>
              <a:buNone/>
              <a:defRPr/>
            </a:pPr>
            <a:r>
              <a:rPr lang="fi-FI" altLang="fi-FI" sz="2000" dirty="0">
                <a:solidFill>
                  <a:schemeClr val="tx1">
                    <a:lumMod val="75000"/>
                    <a:lumOff val="25000"/>
                  </a:schemeClr>
                </a:solidFill>
              </a:rPr>
              <a:t>- - &gt; Kyselyyn osallistui 192 henkilöä, ja vastausprosentti oli 58 %. Kyselyyn vastatessaan tutkittavat olivat 32–33-vuotiaita.</a:t>
            </a:r>
          </a:p>
          <a:p>
            <a:pPr eaLnBrk="1" fontAlgn="auto" hangingPunct="1">
              <a:spcAft>
                <a:spcPts val="0"/>
              </a:spcAft>
              <a:buFont typeface="Arial" charset="0"/>
              <a:buNone/>
              <a:defRPr/>
            </a:pPr>
            <a:endParaRPr lang="fi-FI" altLang="fi-FI" sz="2000" dirty="0">
              <a:solidFill>
                <a:schemeClr val="tx1">
                  <a:lumMod val="75000"/>
                  <a:lumOff val="25000"/>
                </a:schemeClr>
              </a:solidFill>
            </a:endParaRPr>
          </a:p>
          <a:p>
            <a:pPr eaLnBrk="1" fontAlgn="auto" hangingPunct="1">
              <a:spcAft>
                <a:spcPts val="0"/>
              </a:spcAft>
              <a:buFont typeface="Arial" charset="0"/>
              <a:buNone/>
              <a:defRPr/>
            </a:pPr>
            <a:r>
              <a:rPr lang="fi-FI" altLang="fi-FI" sz="2000" dirty="0">
                <a:solidFill>
                  <a:schemeClr val="tx1">
                    <a:lumMod val="75000"/>
                    <a:lumOff val="25000"/>
                  </a:schemeClr>
                </a:solidFill>
              </a:rPr>
              <a:t>	Vastausprosenttia 58 % voidaan pitää – –.</a:t>
            </a:r>
          </a:p>
          <a:p>
            <a:pPr eaLnBrk="1" fontAlgn="auto" hangingPunct="1">
              <a:spcAft>
                <a:spcPts val="0"/>
              </a:spcAft>
              <a:buFont typeface="Arial" charset="0"/>
              <a:buNone/>
              <a:defRPr/>
            </a:pPr>
            <a:endParaRPr lang="fi-FI" altLang="fi-FI" sz="2000" dirty="0">
              <a:solidFill>
                <a:schemeClr val="tx1">
                  <a:lumMod val="75000"/>
                  <a:lumOff val="25000"/>
                </a:schemeClr>
              </a:solidFill>
            </a:endParaRPr>
          </a:p>
          <a:p>
            <a:pPr eaLnBrk="1" fontAlgn="auto" hangingPunct="1">
              <a:spcAft>
                <a:spcPts val="0"/>
              </a:spcAft>
              <a:buFont typeface="Arial" charset="0"/>
              <a:buNone/>
              <a:defRPr/>
            </a:pPr>
            <a:endParaRPr lang="en-US" altLang="fi-FI" sz="2000" dirty="0">
              <a:solidFill>
                <a:schemeClr val="tx1">
                  <a:lumMod val="75000"/>
                  <a:lumOff val="25000"/>
                </a:schemeClr>
              </a:solidFill>
            </a:endParaRPr>
          </a:p>
        </p:txBody>
      </p:sp>
    </p:spTree>
    <p:extLst>
      <p:ext uri="{BB962C8B-B14F-4D97-AF65-F5344CB8AC3E}">
        <p14:creationId xmlns:p14="http://schemas.microsoft.com/office/powerpoint/2010/main" val="23910365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smtClean="0"/>
              <a:t>Lukujen välinen yhteys </a:t>
            </a:r>
            <a:r>
              <a:rPr lang="en-US" altLang="fi-FI" sz="2400" dirty="0" smtClean="0"/>
              <a:t>(</a:t>
            </a:r>
            <a:r>
              <a:rPr lang="en-US" altLang="fi-FI" sz="2400" dirty="0" err="1" smtClean="0"/>
              <a:t>ks</a:t>
            </a:r>
            <a:r>
              <a:rPr lang="en-US" altLang="fi-FI" sz="2400" dirty="0" smtClean="0"/>
              <a:t>. </a:t>
            </a:r>
            <a:r>
              <a:rPr lang="en-US" altLang="fi-FI" sz="2400" dirty="0" err="1" smtClean="0"/>
              <a:t>Ohjeita</a:t>
            </a:r>
            <a:r>
              <a:rPr lang="en-US" altLang="fi-FI" sz="2400" dirty="0" smtClean="0"/>
              <a:t> </a:t>
            </a:r>
            <a:r>
              <a:rPr lang="en-US" altLang="fi-FI" sz="2400" dirty="0" err="1" smtClean="0"/>
              <a:t>lukujen</a:t>
            </a:r>
            <a:r>
              <a:rPr lang="en-US" altLang="fi-FI" sz="2400" dirty="0" smtClean="0"/>
              <a:t> </a:t>
            </a:r>
            <a:r>
              <a:rPr lang="en-US" altLang="fi-FI" sz="2400" dirty="0" err="1" smtClean="0"/>
              <a:t>rakentamiseen</a:t>
            </a:r>
            <a:r>
              <a:rPr lang="en-US" altLang="fi-FI" sz="2400" dirty="0" smtClean="0"/>
              <a:t> </a:t>
            </a:r>
            <a:r>
              <a:rPr lang="en-US" altLang="fi-FI" sz="2400" dirty="0" err="1" smtClean="0"/>
              <a:t>teoksista</a:t>
            </a:r>
            <a:r>
              <a:rPr lang="en-US" altLang="fi-FI" sz="2400" dirty="0" smtClean="0"/>
              <a:t> </a:t>
            </a:r>
            <a:r>
              <a:rPr lang="en-US" altLang="fi-FI" sz="2400" dirty="0" err="1" smtClean="0"/>
              <a:t>Tutki</a:t>
            </a:r>
            <a:r>
              <a:rPr lang="en-US" altLang="fi-FI" sz="2400" dirty="0" smtClean="0"/>
              <a:t> </a:t>
            </a:r>
            <a:r>
              <a:rPr lang="en-US" altLang="fi-FI" sz="2400" dirty="0"/>
              <a:t>ja </a:t>
            </a:r>
            <a:r>
              <a:rPr lang="en-US" altLang="fi-FI" sz="2400" dirty="0" err="1"/>
              <a:t>kirjoita</a:t>
            </a:r>
            <a:r>
              <a:rPr lang="en-US" altLang="fi-FI" sz="2400" dirty="0"/>
              <a:t>, </a:t>
            </a:r>
            <a:r>
              <a:rPr lang="en-US" altLang="fi-FI" sz="2400" dirty="0" err="1"/>
              <a:t>Tiede</a:t>
            </a:r>
            <a:r>
              <a:rPr lang="en-US" altLang="fi-FI" sz="2400" dirty="0"/>
              <a:t> ja </a:t>
            </a:r>
            <a:r>
              <a:rPr lang="en-US" altLang="fi-FI" sz="2400" dirty="0" err="1"/>
              <a:t>teksti</a:t>
            </a:r>
            <a:r>
              <a:rPr lang="en-US" altLang="fi-FI" sz="2400" dirty="0"/>
              <a:t>)</a:t>
            </a:r>
            <a:endParaRPr lang="fi-FI" sz="2400" dirty="0"/>
          </a:p>
        </p:txBody>
      </p:sp>
      <p:sp>
        <p:nvSpPr>
          <p:cNvPr id="3" name="Content Placeholder 2"/>
          <p:cNvSpPr>
            <a:spLocks noGrp="1"/>
          </p:cNvSpPr>
          <p:nvPr>
            <p:ph idx="1"/>
          </p:nvPr>
        </p:nvSpPr>
        <p:spPr/>
        <p:txBody>
          <a:bodyPr>
            <a:normAutofit fontScale="92500" lnSpcReduction="10000"/>
          </a:bodyPr>
          <a:lstStyle/>
          <a:p>
            <a:r>
              <a:rPr lang="fi-FI" dirty="0" smtClean="0"/>
              <a:t>Johdanto ja pohdinta ovat ”samaa paria”</a:t>
            </a:r>
          </a:p>
          <a:p>
            <a:endParaRPr lang="fi-FI" dirty="0" smtClean="0"/>
          </a:p>
          <a:p>
            <a:r>
              <a:rPr lang="fi-FI" dirty="0" smtClean="0"/>
              <a:t>Johdannon yhteys teorialukuihin</a:t>
            </a:r>
          </a:p>
          <a:p>
            <a:endParaRPr lang="fi-FI" dirty="0"/>
          </a:p>
          <a:p>
            <a:r>
              <a:rPr lang="fi-FI" b="1" dirty="0" smtClean="0"/>
              <a:t>Tutkimuksen tavoitteen ilmaiseminen läpi työn yhtenäisesti</a:t>
            </a:r>
            <a:r>
              <a:rPr lang="fi-FI" dirty="0" smtClean="0"/>
              <a:t> (tiivistelmä, johdanto, tutkimuksen toteuttaminen, pohdinta).</a:t>
            </a:r>
          </a:p>
          <a:p>
            <a:endParaRPr lang="fi-FI" dirty="0"/>
          </a:p>
          <a:p>
            <a:r>
              <a:rPr lang="fi-FI" dirty="0" smtClean="0"/>
              <a:t>Tulosluvun ja pohdinnan välinen yhteys</a:t>
            </a:r>
            <a:endParaRPr lang="fi-FI" dirty="0"/>
          </a:p>
          <a:p>
            <a:endParaRPr lang="fi-FI" dirty="0"/>
          </a:p>
        </p:txBody>
      </p:sp>
    </p:spTree>
    <p:extLst>
      <p:ext uri="{BB962C8B-B14F-4D97-AF65-F5344CB8AC3E}">
        <p14:creationId xmlns:p14="http://schemas.microsoft.com/office/powerpoint/2010/main" val="8333096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1791</TotalTime>
  <Words>1726</Words>
  <Application>Microsoft Office PowerPoint</Application>
  <PresentationFormat>On-screen Show (4:3)</PresentationFormat>
  <Paragraphs>220</Paragraphs>
  <Slides>35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Cambria Math</vt:lpstr>
      <vt:lpstr>Rage Italic</vt:lpstr>
      <vt:lpstr>Times New Roman</vt:lpstr>
      <vt:lpstr>Office-teema</vt:lpstr>
      <vt:lpstr>OKLA4300 Kandidaatintutkielma ja seminaari </vt:lpstr>
      <vt:lpstr>Kirjoitusviestinnän osuudet (5 x 2 t)</vt:lpstr>
      <vt:lpstr>PowerPoint Presentation</vt:lpstr>
      <vt:lpstr>Tiivistelmä (Tutki ja kirjoita, Kandiohje)</vt:lpstr>
      <vt:lpstr>Tiivistelmä (Tutki ja kirjoita)</vt:lpstr>
      <vt:lpstr>Muista tiivistelmässä tavoitteen ja tulosten ”parit”</vt:lpstr>
      <vt:lpstr>Tutkimuksen toteuttaminen -luvusta</vt:lpstr>
      <vt:lpstr>Tutkimusjoukko: asioiden esittämisjärjestys?</vt:lpstr>
      <vt:lpstr>Lukujen välinen yhteys (ks. Ohjeita lukujen rakentamiseen teoksista Tutki ja kirjoita, Tiede ja teksti)</vt:lpstr>
      <vt:lpstr>Mikä on lopullinen aineisto, ja miten siihen päästiin? -&gt; lopputulos ensin ja sitten prosessin selostus </vt:lpstr>
      <vt:lpstr>PowerPoint Presentation</vt:lpstr>
      <vt:lpstr>Katse tekstiin</vt:lpstr>
      <vt:lpstr>Tulosten esittäminen</vt:lpstr>
      <vt:lpstr>Asioiden esittämisjärjestys</vt:lpstr>
      <vt:lpstr>Asioiden esittämisjärjestys: yleisestä yksityiseen?</vt:lpstr>
      <vt:lpstr>Tulosten suhteita ja merkityksiä osoittavat sanat</vt:lpstr>
      <vt:lpstr>Aineistoesimerkkeihin johdattelu</vt:lpstr>
      <vt:lpstr>Aineistoesimerkin upottaminen tekstiin (lyhyt sitaatti)</vt:lpstr>
      <vt:lpstr>Johdatus pitkään sitaattiin</vt:lpstr>
      <vt:lpstr>Aineistoesimerkki tekstissä</vt:lpstr>
      <vt:lpstr>Taulukot ja kuviot tekstissä</vt:lpstr>
      <vt:lpstr>Taulukoista kirjoittaminen: ”suora” teksti</vt:lpstr>
      <vt:lpstr>Taulukoista kirjoittaminen: sama + erot</vt:lpstr>
      <vt:lpstr>Taulukoista kirjoittaminen: sama + erot metatekstillä tuettuna</vt:lpstr>
      <vt:lpstr>Johdanto (Tutki ja kirjoita, Tiede ja teksti)</vt:lpstr>
      <vt:lpstr>Johdanto (Tutki ja kirjoita, Tiede ja teksti)</vt:lpstr>
      <vt:lpstr>Johdanto (Tutki ja kirjoita, Tiede ja teksti)</vt:lpstr>
      <vt:lpstr>Päätäntö / Pohdinta (Tiede ja teksti, Tutki ja kirjoita)</vt:lpstr>
      <vt:lpstr>PowerPoint Presentation</vt:lpstr>
      <vt:lpstr>Tutkimuksen toteuttaminen -luvusta</vt:lpstr>
      <vt:lpstr>Tutkimusjoukko: asioiden esittämisjärjestys?</vt:lpstr>
      <vt:lpstr>Tutkimuksen toteuttaminen -luvusta muistettavaa</vt:lpstr>
      <vt:lpstr>Tutkimuksen toteuttaminen -luvusta muistettavaa</vt:lpstr>
      <vt:lpstr>PowerPoint Presentation</vt:lpstr>
      <vt:lpstr>                </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Johdatusta tieteelliseen kirjoittamiseen</dc:title>
  <dc:creator>Kauppinen Merja</dc:creator>
  <cp:lastModifiedBy>Torvelainen, Päivi</cp:lastModifiedBy>
  <cp:revision>91</cp:revision>
  <dcterms:created xsi:type="dcterms:W3CDTF">2015-01-12T11:21:30Z</dcterms:created>
  <dcterms:modified xsi:type="dcterms:W3CDTF">2019-08-19T10:11:08Z</dcterms:modified>
</cp:coreProperties>
</file>