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B0635-BAA0-44A6-AA3F-C949591C4120}" type="datetimeFigureOut">
              <a:rPr lang="fi-FI" smtClean="0"/>
              <a:t>5.2.2020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4804-4719-436C-BA06-D2C509252D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10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4804-4719-436C-BA06-D2C509252D4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71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5.2.2020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5/5a/Viikinkien_retket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113312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Rautakauden Suomi (500 eaa-1100 jaa)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373216"/>
          </a:xfrm>
        </p:spPr>
        <p:txBody>
          <a:bodyPr>
            <a:normAutofit/>
          </a:bodyPr>
          <a:lstStyle/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Rautamalmia helposti saatavilla (vrt. </a:t>
            </a:r>
            <a:r>
              <a:rPr lang="fi-FI" altLang="fi-FI" sz="2400" i="1" dirty="0"/>
              <a:t>pronssikauden</a:t>
            </a:r>
            <a:r>
              <a:rPr lang="fi-FI" altLang="fi-FI" sz="2400" dirty="0"/>
              <a:t> kupari)    -&gt; Raudanvalmistustaito ja vierasesineet kaupan mukana mm. Roomasta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Asutuksen painopiste </a:t>
            </a:r>
            <a:r>
              <a:rPr lang="fi-FI" altLang="fi-FI" sz="2400" dirty="0" err="1"/>
              <a:t>lounais</a:t>
            </a:r>
            <a:r>
              <a:rPr lang="fi-FI" altLang="fi-FI" sz="2400" dirty="0"/>
              <a:t>- ja etelärannikoilla -&gt; Tiiviit yhteydet Baltiaan ja Ruotsiin -&gt; Uudet hautaamistavat ja esineet (mm. kultaesineet ja miekat)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Asutus kiinteää (</a:t>
            </a:r>
            <a:r>
              <a:rPr lang="fi-FI" altLang="fi-FI" sz="2400" i="1" dirty="0"/>
              <a:t>pitkätalot</a:t>
            </a:r>
            <a:r>
              <a:rPr lang="fi-FI" altLang="fi-FI" sz="2400" dirty="0"/>
              <a:t> ja hirsimökit) ja vesistöjen äärellä -&gt; Maanviljely (</a:t>
            </a:r>
            <a:r>
              <a:rPr lang="fi-FI" altLang="fi-FI" sz="2400" i="1" dirty="0"/>
              <a:t>kaski</a:t>
            </a:r>
            <a:r>
              <a:rPr lang="fi-FI" altLang="fi-FI" sz="2400" dirty="0"/>
              <a:t>- ja peltoviljely) yleistyi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Yhteisöt olivat pieniä, hierarkkisia heimoyhteisöjä, joissa työnjakoa (päälliköt, viljelijät, metsästäjät, sepät, palvelijat) ja varallisuuseroja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Omien jumalten palvonta, uhripaikat ja –lahjat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endParaRPr lang="fi-FI" altLang="fi-FI" sz="2000" dirty="0"/>
          </a:p>
          <a:p>
            <a:pPr marL="256032" indent="0">
              <a:lnSpc>
                <a:spcPct val="80000"/>
              </a:lnSpc>
              <a:buNone/>
            </a:pPr>
            <a:endParaRPr lang="fi-FI" altLang="fi-FI" sz="2000" dirty="0"/>
          </a:p>
          <a:p>
            <a:pPr marL="713232" indent="-457200">
              <a:lnSpc>
                <a:spcPct val="80000"/>
              </a:lnSpc>
              <a:buFontTx/>
              <a:buChar char="-"/>
            </a:pPr>
            <a:endParaRPr lang="fi-FI" alt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0" y="260648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Rautakauden viimeiset vuosisadat</a:t>
            </a:r>
          </a:p>
          <a:p>
            <a:endParaRPr lang="fi-FI" sz="2400" b="1" dirty="0"/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Viitteitä kristinuskon saapumisesta -&gt; mm. polttohautauksesta ja hautaesineistöstä luopuminen sekä uudet kalmistot 900-luvulta alkaen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Kauppa ja hopearahojen käyttö vilkastui 800-luvulta lähtien ns. </a:t>
            </a:r>
            <a:r>
              <a:rPr lang="fi-FI" altLang="fi-FI" sz="2400" i="1" dirty="0"/>
              <a:t>idäntiellä</a:t>
            </a:r>
            <a:r>
              <a:rPr lang="fi-FI" altLang="fi-FI" sz="2400" dirty="0"/>
              <a:t> -&gt; idän </a:t>
            </a:r>
            <a:r>
              <a:rPr lang="fi-FI" altLang="fi-FI" sz="2400" i="1" dirty="0"/>
              <a:t>novgorodilaisten</a:t>
            </a:r>
            <a:r>
              <a:rPr lang="fi-FI" altLang="fi-FI" sz="2400" dirty="0"/>
              <a:t> ja lännen </a:t>
            </a:r>
            <a:r>
              <a:rPr lang="fi-FI" altLang="fi-FI" sz="2400" i="1" dirty="0"/>
              <a:t>viikinkien</a:t>
            </a:r>
            <a:r>
              <a:rPr lang="fi-FI" altLang="fi-FI" sz="2400" dirty="0"/>
              <a:t> kauppa-, ryöstely- ja pakkoverotus</a:t>
            </a:r>
            <a:r>
              <a:rPr lang="fi-FI" altLang="fi-FI" sz="2400" dirty="0">
                <a:hlinkClick r:id="rId2"/>
              </a:rPr>
              <a:t>retket</a:t>
            </a:r>
            <a:r>
              <a:rPr lang="fi-FI" altLang="fi-FI" sz="2400" dirty="0"/>
              <a:t> (n.800-1050)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Levottomuudet johtivat </a:t>
            </a:r>
            <a:r>
              <a:rPr lang="fi-FI" altLang="fi-FI" sz="2400" i="1" dirty="0"/>
              <a:t>linnavuorien</a:t>
            </a:r>
            <a:r>
              <a:rPr lang="fi-FI" altLang="fi-FI" sz="2400" dirty="0"/>
              <a:t> kehittymiseen -&gt; Puolustusasemia, ei pysyviä asuinpaikkoja</a:t>
            </a:r>
          </a:p>
          <a:p>
            <a:pPr marL="713232" indent="-457200">
              <a:lnSpc>
                <a:spcPct val="80000"/>
              </a:lnSpc>
              <a:buFontTx/>
              <a:buChar char="-"/>
            </a:pPr>
            <a:r>
              <a:rPr lang="fi-FI" altLang="fi-FI" sz="2400" dirty="0"/>
              <a:t>Suomen alue mainitaan kirjallisissa lähteissä (venäläisten kronikat, viikinkien saagat ja riimukivet)</a:t>
            </a:r>
          </a:p>
          <a:p>
            <a:pPr marL="342900" indent="-342900">
              <a:buFontTx/>
              <a:buChar char="-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40493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578</TotalTime>
  <Words>165</Words>
  <Application>Microsoft Office PowerPoint</Application>
  <PresentationFormat>Näytössä katseltava diaesitys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Rautakauden Suomi (500 eaa-1100 jaa)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 Samuli</cp:lastModifiedBy>
  <cp:revision>84</cp:revision>
  <cp:lastPrinted>2015-02-09T11:13:58Z</cp:lastPrinted>
  <dcterms:created xsi:type="dcterms:W3CDTF">2013-07-30T12:06:37Z</dcterms:created>
  <dcterms:modified xsi:type="dcterms:W3CDTF">2020-02-05T15:10:15Z</dcterms:modified>
</cp:coreProperties>
</file>