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7" r:id="rId2"/>
    <p:sldId id="302" r:id="rId3"/>
    <p:sldId id="300" r:id="rId4"/>
    <p:sldId id="301" r:id="rId5"/>
    <p:sldId id="305" r:id="rId6"/>
    <p:sldId id="303" r:id="rId7"/>
    <p:sldId id="306"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adm) Lundin" initials="A(L" lastIdx="1" clrIdx="0">
    <p:extLst>
      <p:ext uri="{19B8F6BF-5375-455C-9EA6-DF929625EA0E}">
        <p15:presenceInfo xmlns:p15="http://schemas.microsoft.com/office/powerpoint/2012/main" userId="Anna (adm) Lun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2E2E"/>
    <a:srgbClr val="6B95C7"/>
    <a:srgbClr val="333E76"/>
    <a:srgbClr val="6AA6D4"/>
    <a:srgbClr val="FF7C80"/>
    <a:srgbClr val="4FF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84EDB-03DB-47B5-B5F9-F60A276D94DD}" v="24" dt="2018-11-09T10:28:24.95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758" autoAdjust="0"/>
  </p:normalViewPr>
  <p:slideViewPr>
    <p:cSldViewPr>
      <p:cViewPr varScale="1">
        <p:scale>
          <a:sx n="58" d="100"/>
          <a:sy n="58" d="100"/>
        </p:scale>
        <p:origin x="1686"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7B91F-2D65-41BE-825C-4109E89BC3FF}" type="datetimeFigureOut">
              <a:rPr lang="sv-SE" smtClean="0"/>
              <a:t>2018-11-12</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4D295-45A2-4870-B03F-490478C72845}" type="slidenum">
              <a:rPr lang="sv-SE" smtClean="0"/>
              <a:t>‹#›</a:t>
            </a:fld>
            <a:endParaRPr lang="sv-SE"/>
          </a:p>
        </p:txBody>
      </p:sp>
    </p:spTree>
    <p:extLst>
      <p:ext uri="{BB962C8B-B14F-4D97-AF65-F5344CB8AC3E}">
        <p14:creationId xmlns:p14="http://schemas.microsoft.com/office/powerpoint/2010/main" val="279038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SzPct val="120000"/>
            </a:pPr>
            <a:r>
              <a:rPr lang="en-US" sz="1200" dirty="0">
                <a:latin typeface="Segoe UI Semibold" panose="020B0702040204020203" pitchFamily="34" charset="0"/>
                <a:ea typeface="Segoe UI" pitchFamily="34" charset="0"/>
                <a:cs typeface="Segoe UI" pitchFamily="34" charset="0"/>
              </a:rPr>
              <a:t>In our modern times, the entire population during the period, both peaceful traveling families like colonizers and farmers, has been called Vikings, although the word actually only described the small group who went out "</a:t>
            </a:r>
            <a:r>
              <a:rPr lang="en-US" sz="1200" dirty="0" err="1">
                <a:latin typeface="Segoe UI Semibold" panose="020B0702040204020203" pitchFamily="34" charset="0"/>
                <a:ea typeface="Segoe UI" pitchFamily="34" charset="0"/>
                <a:cs typeface="Segoe UI" pitchFamily="34" charset="0"/>
              </a:rPr>
              <a:t>viking</a:t>
            </a:r>
            <a:r>
              <a:rPr lang="en-US" sz="1200" dirty="0">
                <a:latin typeface="Segoe UI Semibold" panose="020B0702040204020203" pitchFamily="34" charset="0"/>
                <a:ea typeface="Segoe UI" pitchFamily="34" charset="0"/>
                <a:cs typeface="Segoe UI" pitchFamily="34" charset="0"/>
              </a:rPr>
              <a:t>" and engaged in trade and robbery (plunderage). </a:t>
            </a:r>
          </a:p>
          <a:p>
            <a:pPr>
              <a:buSzPct val="120000"/>
            </a:pPr>
            <a:r>
              <a:rPr lang="en-US" sz="1200" dirty="0">
                <a:latin typeface="Segoe UI Semibold" panose="020B0702040204020203" pitchFamily="34" charset="0"/>
                <a:ea typeface="Segoe UI" pitchFamily="34" charset="0"/>
                <a:cs typeface="Segoe UI" pitchFamily="34" charset="0"/>
              </a:rPr>
              <a:t>For most Scandinavians the farm was the center of life. </a:t>
            </a:r>
          </a:p>
          <a:p>
            <a:pPr>
              <a:buSzPct val="120000"/>
            </a:pPr>
            <a:r>
              <a:rPr lang="en-US" sz="1200" dirty="0">
                <a:latin typeface="Segoe UI Semibold" panose="020B0702040204020203" pitchFamily="34" charset="0"/>
                <a:ea typeface="Segoe UI" pitchFamily="34" charset="0"/>
                <a:cs typeface="Segoe UI" pitchFamily="34" charset="0"/>
              </a:rPr>
              <a:t>The Viking era was nevertheless a period of transition and the contact with the outside world fundamentally changed the whole society.</a:t>
            </a:r>
          </a:p>
        </p:txBody>
      </p:sp>
      <p:sp>
        <p:nvSpPr>
          <p:cNvPr id="4" name="Platshållare för bildnummer 3"/>
          <p:cNvSpPr>
            <a:spLocks noGrp="1"/>
          </p:cNvSpPr>
          <p:nvPr>
            <p:ph type="sldNum" sz="quarter" idx="5"/>
          </p:nvPr>
        </p:nvSpPr>
        <p:spPr/>
        <p:txBody>
          <a:bodyPr/>
          <a:lstStyle/>
          <a:p>
            <a:fld id="{B164D295-45A2-4870-B03F-490478C72845}" type="slidenum">
              <a:rPr lang="sv-SE" smtClean="0"/>
              <a:t>3</a:t>
            </a:fld>
            <a:endParaRPr lang="sv-SE"/>
          </a:p>
        </p:txBody>
      </p:sp>
    </p:spTree>
    <p:extLst>
      <p:ext uri="{BB962C8B-B14F-4D97-AF65-F5344CB8AC3E}">
        <p14:creationId xmlns:p14="http://schemas.microsoft.com/office/powerpoint/2010/main" val="312286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SzPct val="120000"/>
            </a:pPr>
            <a:endParaRPr lang="en-US" sz="1200" dirty="0">
              <a:latin typeface="Segoe UI Semibold" panose="020B0702040204020203" pitchFamily="34" charset="0"/>
              <a:ea typeface="Segoe UI" pitchFamily="34" charset="0"/>
              <a:cs typeface="Segoe UI" pitchFamily="34" charset="0"/>
            </a:endParaRPr>
          </a:p>
        </p:txBody>
      </p:sp>
      <p:sp>
        <p:nvSpPr>
          <p:cNvPr id="4" name="Platshållare för bildnummer 3"/>
          <p:cNvSpPr>
            <a:spLocks noGrp="1"/>
          </p:cNvSpPr>
          <p:nvPr>
            <p:ph type="sldNum" sz="quarter" idx="5"/>
          </p:nvPr>
        </p:nvSpPr>
        <p:spPr/>
        <p:txBody>
          <a:bodyPr/>
          <a:lstStyle/>
          <a:p>
            <a:fld id="{B164D295-45A2-4870-B03F-490478C72845}" type="slidenum">
              <a:rPr lang="sv-SE" smtClean="0"/>
              <a:t>4</a:t>
            </a:fld>
            <a:endParaRPr lang="sv-SE"/>
          </a:p>
        </p:txBody>
      </p:sp>
    </p:spTree>
    <p:extLst>
      <p:ext uri="{BB962C8B-B14F-4D97-AF65-F5344CB8AC3E}">
        <p14:creationId xmlns:p14="http://schemas.microsoft.com/office/powerpoint/2010/main" val="137190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SzPct val="120000"/>
            </a:pPr>
            <a:r>
              <a:rPr lang="en-US" sz="1200" dirty="0">
                <a:latin typeface="Segoe UI Semibold" panose="020B0702040204020203" pitchFamily="34" charset="0"/>
                <a:ea typeface="Segoe UI" pitchFamily="34" charset="0"/>
                <a:cs typeface="Segoe UI" pitchFamily="34" charset="0"/>
              </a:rPr>
              <a:t>The Viking ships were sleek, fast and safe. The construction enabled them to withstand long sea voyages while being suitable as landing vessels because of they could sail on very shallow waters.</a:t>
            </a:r>
          </a:p>
          <a:p>
            <a:pPr>
              <a:buSzPct val="120000"/>
            </a:pPr>
            <a:endParaRPr lang="en-US" sz="1200" dirty="0">
              <a:latin typeface="Segoe UI Semibold" panose="020B0702040204020203" pitchFamily="34" charset="0"/>
              <a:ea typeface="Segoe UI" pitchFamily="34" charset="0"/>
              <a:cs typeface="Segoe UI" pitchFamily="34" charset="0"/>
            </a:endParaRPr>
          </a:p>
          <a:p>
            <a:pPr>
              <a:buSzPct val="120000"/>
            </a:pPr>
            <a:r>
              <a:rPr lang="en-US" sz="1200" dirty="0">
                <a:latin typeface="Segoe UI Semibold" panose="020B0702040204020203" pitchFamily="34" charset="0"/>
                <a:ea typeface="Segoe UI" pitchFamily="34" charset="0"/>
                <a:cs typeface="Segoe UI" pitchFamily="34" charset="0"/>
              </a:rPr>
              <a:t>Even as navigators, the Vikings were skilled. They were able to carry out long journeys on the open sea, for instance by studying the positions of the stars and celestial bodies in the sky as well as the movement patterns of the waves and the winds.</a:t>
            </a:r>
          </a:p>
        </p:txBody>
      </p:sp>
      <p:sp>
        <p:nvSpPr>
          <p:cNvPr id="4" name="Platshållare för bildnummer 3"/>
          <p:cNvSpPr>
            <a:spLocks noGrp="1"/>
          </p:cNvSpPr>
          <p:nvPr>
            <p:ph type="sldNum" sz="quarter" idx="5"/>
          </p:nvPr>
        </p:nvSpPr>
        <p:spPr/>
        <p:txBody>
          <a:bodyPr/>
          <a:lstStyle/>
          <a:p>
            <a:fld id="{B164D295-45A2-4870-B03F-490478C72845}" type="slidenum">
              <a:rPr lang="sv-SE" smtClean="0"/>
              <a:t>5</a:t>
            </a:fld>
            <a:endParaRPr lang="sv-SE"/>
          </a:p>
        </p:txBody>
      </p:sp>
    </p:spTree>
    <p:extLst>
      <p:ext uri="{BB962C8B-B14F-4D97-AF65-F5344CB8AC3E}">
        <p14:creationId xmlns:p14="http://schemas.microsoft.com/office/powerpoint/2010/main" val="287862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SzPct val="120000"/>
            </a:pPr>
            <a:endParaRPr lang="en-US" sz="1200" dirty="0">
              <a:latin typeface="Segoe UI Semibold" panose="020B0702040204020203" pitchFamily="34" charset="0"/>
              <a:ea typeface="Segoe UI" pitchFamily="34" charset="0"/>
              <a:cs typeface="Segoe UI" pitchFamily="34" charset="0"/>
            </a:endParaRPr>
          </a:p>
        </p:txBody>
      </p:sp>
      <p:sp>
        <p:nvSpPr>
          <p:cNvPr id="4" name="Platshållare för bildnummer 3"/>
          <p:cNvSpPr>
            <a:spLocks noGrp="1"/>
          </p:cNvSpPr>
          <p:nvPr>
            <p:ph type="sldNum" sz="quarter" idx="5"/>
          </p:nvPr>
        </p:nvSpPr>
        <p:spPr/>
        <p:txBody>
          <a:bodyPr/>
          <a:lstStyle/>
          <a:p>
            <a:fld id="{B164D295-45A2-4870-B03F-490478C72845}" type="slidenum">
              <a:rPr lang="sv-SE" smtClean="0"/>
              <a:t>6</a:t>
            </a:fld>
            <a:endParaRPr lang="sv-SE"/>
          </a:p>
        </p:txBody>
      </p:sp>
    </p:spTree>
    <p:extLst>
      <p:ext uri="{BB962C8B-B14F-4D97-AF65-F5344CB8AC3E}">
        <p14:creationId xmlns:p14="http://schemas.microsoft.com/office/powerpoint/2010/main" val="320838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SzPct val="120000"/>
            </a:pPr>
            <a:r>
              <a:rPr lang="en-US" sz="1200" dirty="0">
                <a:latin typeface="Segoe UI Semibold" panose="020B0702040204020203" pitchFamily="34" charset="0"/>
                <a:ea typeface="Segoe UI" pitchFamily="34" charset="0"/>
                <a:cs typeface="Segoe UI" pitchFamily="34" charset="0"/>
              </a:rPr>
              <a:t>The Viking helmets were typically fairly simple: a bowl with a prominent nose guard. Contrary to popular belief, there is little evidence that Viking-age helmets had horns. The only ones were probably worn by fierce warriors or for display and cultural purposes.</a:t>
            </a:r>
          </a:p>
          <a:p>
            <a:pPr>
              <a:buSzPct val="120000"/>
            </a:pPr>
            <a:r>
              <a:rPr lang="en-US" sz="1200" dirty="0">
                <a:latin typeface="Segoe UI Semibold" panose="020B0702040204020203" pitchFamily="34" charset="0"/>
                <a:ea typeface="Segoe UI" pitchFamily="34" charset="0"/>
                <a:cs typeface="Segoe UI" pitchFamily="34" charset="0"/>
              </a:rPr>
              <a:t>Despite years of searching, archaeologists have yet to uncover a Viking-era helmet embellished with horns. In fact, only one complete helmet that can definitively be called “Viking” has turned up. Discovered in 1943 on </a:t>
            </a:r>
            <a:r>
              <a:rPr lang="en-US" sz="1200" dirty="0" err="1">
                <a:latin typeface="Segoe UI Semibold" panose="020B0702040204020203" pitchFamily="34" charset="0"/>
                <a:ea typeface="Segoe UI" pitchFamily="34" charset="0"/>
                <a:cs typeface="Segoe UI" pitchFamily="34" charset="0"/>
              </a:rPr>
              <a:t>Gjermundbu</a:t>
            </a:r>
            <a:r>
              <a:rPr lang="en-US" sz="1200" dirty="0">
                <a:latin typeface="Segoe UI Semibold" panose="020B0702040204020203" pitchFamily="34" charset="0"/>
                <a:ea typeface="Segoe UI" pitchFamily="34" charset="0"/>
                <a:cs typeface="Segoe UI" pitchFamily="34" charset="0"/>
              </a:rPr>
              <a:t> farm in Norway, the 10th-century artifact has a rounded iron cap, a guard around the eyes and nose, and no horns to speak of.</a:t>
            </a:r>
          </a:p>
        </p:txBody>
      </p:sp>
      <p:sp>
        <p:nvSpPr>
          <p:cNvPr id="4" name="Platshållare för bildnummer 3"/>
          <p:cNvSpPr>
            <a:spLocks noGrp="1"/>
          </p:cNvSpPr>
          <p:nvPr>
            <p:ph type="sldNum" sz="quarter" idx="5"/>
          </p:nvPr>
        </p:nvSpPr>
        <p:spPr/>
        <p:txBody>
          <a:bodyPr/>
          <a:lstStyle/>
          <a:p>
            <a:fld id="{B164D295-45A2-4870-B03F-490478C72845}" type="slidenum">
              <a:rPr lang="sv-SE" smtClean="0"/>
              <a:t>7</a:t>
            </a:fld>
            <a:endParaRPr lang="sv-SE"/>
          </a:p>
        </p:txBody>
      </p:sp>
    </p:spTree>
    <p:extLst>
      <p:ext uri="{BB962C8B-B14F-4D97-AF65-F5344CB8AC3E}">
        <p14:creationId xmlns:p14="http://schemas.microsoft.com/office/powerpoint/2010/main" val="335126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412562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382732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379248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31759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411746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29444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344329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160646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275526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19196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D0CCE4E-8425-461C-B1AD-D5EDA7210F97}" type="datetimeFigureOut">
              <a:rPr lang="sv-SE" smtClean="0"/>
              <a:pPr/>
              <a:t>2018-11-12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88842A-D9F5-49F7-B126-A6A5DCCE4891}" type="slidenum">
              <a:rPr lang="sv-SE" smtClean="0"/>
              <a:pPr/>
              <a:t>‹#›</a:t>
            </a:fld>
            <a:endParaRPr lang="sv-SE"/>
          </a:p>
        </p:txBody>
      </p:sp>
    </p:spTree>
    <p:extLst>
      <p:ext uri="{BB962C8B-B14F-4D97-AF65-F5344CB8AC3E}">
        <p14:creationId xmlns:p14="http://schemas.microsoft.com/office/powerpoint/2010/main" val="2272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2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CCE4E-8425-461C-B1AD-D5EDA7210F97}" type="datetimeFigureOut">
              <a:rPr lang="sv-SE" smtClean="0"/>
              <a:pPr/>
              <a:t>2018-11-12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8842A-D9F5-49F7-B126-A6A5DCCE4891}" type="slidenum">
              <a:rPr lang="sv-SE" smtClean="0"/>
              <a:pPr/>
              <a:t>‹#›</a:t>
            </a:fld>
            <a:endParaRPr lang="sv-SE"/>
          </a:p>
        </p:txBody>
      </p:sp>
    </p:spTree>
    <p:extLst>
      <p:ext uri="{BB962C8B-B14F-4D97-AF65-F5344CB8AC3E}">
        <p14:creationId xmlns:p14="http://schemas.microsoft.com/office/powerpoint/2010/main" val="290767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txBox="1">
            <a:spLocks noChangeArrowheads="1"/>
          </p:cNvSpPr>
          <p:nvPr/>
        </p:nvSpPr>
        <p:spPr>
          <a:xfrm>
            <a:off x="0" y="1290628"/>
            <a:ext cx="9144000" cy="652462"/>
          </a:xfrm>
          <a:prstGeom prst="rect">
            <a:avLst/>
          </a:prstGeom>
        </p:spPr>
        <p:txBody>
          <a:bodyPr vert="horz" lIns="91440" tIns="45720" rIns="91440" bIns="45720" rtlCol="0" anchor="ctr">
            <a:noAutofit/>
          </a:bodyPr>
          <a:lstStyle/>
          <a:p>
            <a:pPr algn="ctr">
              <a:spcBef>
                <a:spcPct val="0"/>
              </a:spcBef>
            </a:pPr>
            <a:endParaRPr lang="sv-SE" sz="2600" b="1" dirty="0">
              <a:latin typeface="Segoe UI" pitchFamily="34" charset="0"/>
              <a:ea typeface="+mj-ea"/>
              <a:cs typeface="Segoe UI" pitchFamily="34" charset="0"/>
            </a:endParaRPr>
          </a:p>
        </p:txBody>
      </p:sp>
      <p:sp>
        <p:nvSpPr>
          <p:cNvPr id="11" name="Rectangle 6"/>
          <p:cNvSpPr txBox="1">
            <a:spLocks noChangeArrowheads="1"/>
          </p:cNvSpPr>
          <p:nvPr/>
        </p:nvSpPr>
        <p:spPr>
          <a:xfrm>
            <a:off x="0" y="652975"/>
            <a:ext cx="7956376" cy="652462"/>
          </a:xfrm>
          <a:prstGeom prst="rect">
            <a:avLst/>
          </a:prstGeom>
        </p:spPr>
        <p:txBody>
          <a:bodyPr vert="horz" lIns="91440" tIns="45720" rIns="91440" bIns="45720" rtlCol="0" anchor="ctr">
            <a:noAutofit/>
          </a:bodyPr>
          <a:lstStyle/>
          <a:p>
            <a:pPr algn="ctr">
              <a:spcBef>
                <a:spcPct val="0"/>
              </a:spcBef>
              <a:defRPr/>
            </a:pPr>
            <a:r>
              <a:rPr lang="sv-SE" sz="4800" b="1" i="1" dirty="0">
                <a:solidFill>
                  <a:srgbClr val="6B95C7"/>
                </a:solidFill>
                <a:latin typeface="Segoe UI Semibold" panose="020B0702040204020203" pitchFamily="34" charset="0"/>
                <a:ea typeface="+mj-ea"/>
                <a:cs typeface="Segoe UI" pitchFamily="34" charset="0"/>
              </a:rPr>
              <a:t>The Viking Age</a:t>
            </a:r>
          </a:p>
        </p:txBody>
      </p:sp>
      <p:pic>
        <p:nvPicPr>
          <p:cNvPr id="14" name="Bildobjekt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2665" y="-9053"/>
            <a:ext cx="1671335" cy="6871925"/>
          </a:xfrm>
          <a:prstGeom prst="rect">
            <a:avLst/>
          </a:prstGeom>
        </p:spPr>
      </p:pic>
      <p:pic>
        <p:nvPicPr>
          <p:cNvPr id="1028" name="Picture 4" descr="Bildresultat fÃ¶r vikingar">
            <a:extLst>
              <a:ext uri="{FF2B5EF4-FFF2-40B4-BE49-F238E27FC236}">
                <a16:creationId xmlns:a16="http://schemas.microsoft.com/office/drawing/2014/main" id="{CCF3CC7D-E6D6-4FAD-9A3C-394116A8C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608" y="1412776"/>
            <a:ext cx="3415903" cy="517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2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txBox="1">
            <a:spLocks noChangeArrowheads="1"/>
          </p:cNvSpPr>
          <p:nvPr/>
        </p:nvSpPr>
        <p:spPr>
          <a:xfrm>
            <a:off x="0" y="1290628"/>
            <a:ext cx="9144000" cy="652462"/>
          </a:xfrm>
          <a:prstGeom prst="rect">
            <a:avLst/>
          </a:prstGeom>
        </p:spPr>
        <p:txBody>
          <a:bodyPr vert="horz" lIns="91440" tIns="45720" rIns="91440" bIns="45720" rtlCol="0" anchor="ctr">
            <a:noAutofit/>
          </a:bodyPr>
          <a:lstStyle/>
          <a:p>
            <a:pPr algn="ctr">
              <a:spcBef>
                <a:spcPct val="0"/>
              </a:spcBef>
            </a:pPr>
            <a:endParaRPr lang="sv-SE" sz="2600" b="1" dirty="0">
              <a:latin typeface="Segoe UI" pitchFamily="34" charset="0"/>
              <a:ea typeface="+mj-ea"/>
              <a:cs typeface="Segoe UI" pitchFamily="34" charset="0"/>
            </a:endParaRPr>
          </a:p>
        </p:txBody>
      </p:sp>
      <p:sp>
        <p:nvSpPr>
          <p:cNvPr id="11" name="Rectangle 6"/>
          <p:cNvSpPr txBox="1">
            <a:spLocks noChangeArrowheads="1"/>
          </p:cNvSpPr>
          <p:nvPr/>
        </p:nvSpPr>
        <p:spPr>
          <a:xfrm>
            <a:off x="0" y="652975"/>
            <a:ext cx="7956376" cy="652462"/>
          </a:xfrm>
          <a:prstGeom prst="rect">
            <a:avLst/>
          </a:prstGeom>
        </p:spPr>
        <p:txBody>
          <a:bodyPr vert="horz" lIns="91440" tIns="45720" rIns="91440" bIns="45720" rtlCol="0" anchor="ctr">
            <a:noAutofit/>
          </a:bodyPr>
          <a:lstStyle/>
          <a:p>
            <a:pPr algn="ctr">
              <a:spcBef>
                <a:spcPct val="0"/>
              </a:spcBef>
              <a:defRPr/>
            </a:pPr>
            <a:r>
              <a:rPr lang="sv-SE" sz="3600" b="1" i="1" dirty="0">
                <a:solidFill>
                  <a:srgbClr val="6B95C7"/>
                </a:solidFill>
                <a:latin typeface="Segoe UI Semibold" panose="020B0702040204020203" pitchFamily="34" charset="0"/>
                <a:ea typeface="+mj-ea"/>
                <a:cs typeface="Segoe UI" pitchFamily="34" charset="0"/>
              </a:rPr>
              <a:t>The Viking Age</a:t>
            </a:r>
          </a:p>
        </p:txBody>
      </p:sp>
      <p:sp>
        <p:nvSpPr>
          <p:cNvPr id="13" name="Rectangle 7"/>
          <p:cNvSpPr txBox="1">
            <a:spLocks noChangeArrowheads="1"/>
          </p:cNvSpPr>
          <p:nvPr/>
        </p:nvSpPr>
        <p:spPr>
          <a:xfrm>
            <a:off x="683568" y="1556792"/>
            <a:ext cx="6912768" cy="4752528"/>
          </a:xfrm>
          <a:prstGeom prst="rect">
            <a:avLst/>
          </a:prstGeom>
        </p:spPr>
        <p:txBody>
          <a:bodyPr vert="horz" lIns="91440" tIns="45720" rIns="91440" bIns="45720" rtlCol="0">
            <a:noAutofit/>
          </a:bodyPr>
          <a:lstStyle/>
          <a:p>
            <a:pPr>
              <a:buSzPct val="120000"/>
            </a:pPr>
            <a:r>
              <a:rPr lang="en-US" sz="2400" dirty="0">
                <a:latin typeface="Segoe UI Semibold" panose="020B0702040204020203" pitchFamily="34" charset="0"/>
                <a:ea typeface="Segoe UI" pitchFamily="34" charset="0"/>
                <a:cs typeface="Segoe UI" pitchFamily="34" charset="0"/>
              </a:rPr>
              <a:t>The time between the years 800-1050 is probably the most famous period in Scandinavian prehistory; The Viking Age.</a:t>
            </a:r>
          </a:p>
          <a:p>
            <a:pPr>
              <a:buSzPct val="120000"/>
            </a:pPr>
            <a:endParaRPr lang="en-US" sz="2400" dirty="0">
              <a:latin typeface="Segoe UI Semibold" panose="020B0702040204020203" pitchFamily="34" charset="0"/>
              <a:ea typeface="Segoe UI" pitchFamily="34" charset="0"/>
              <a:cs typeface="Segoe UI" pitchFamily="34" charset="0"/>
            </a:endParaRPr>
          </a:p>
          <a:p>
            <a:pPr>
              <a:buSzPct val="120000"/>
            </a:pPr>
            <a:r>
              <a:rPr lang="en-US" sz="2400" dirty="0">
                <a:latin typeface="Segoe UI Semibold" panose="020B0702040204020203" pitchFamily="34" charset="0"/>
                <a:ea typeface="Segoe UI" pitchFamily="34" charset="0"/>
                <a:cs typeface="Segoe UI" pitchFamily="34" charset="0"/>
              </a:rPr>
              <a:t>The stories about the Viking raids with ships are famous, like those about the plunder and trade of the Vikings. </a:t>
            </a:r>
          </a:p>
        </p:txBody>
      </p:sp>
      <p:pic>
        <p:nvPicPr>
          <p:cNvPr id="14" name="Bildobjekt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2665" y="-9053"/>
            <a:ext cx="1671335" cy="6871925"/>
          </a:xfrm>
          <a:prstGeom prst="rect">
            <a:avLst/>
          </a:prstGeom>
        </p:spPr>
      </p:pic>
      <p:pic>
        <p:nvPicPr>
          <p:cNvPr id="1026" name="Picture 2" descr="Bildresultat fÃ¶r vikingar">
            <a:extLst>
              <a:ext uri="{FF2B5EF4-FFF2-40B4-BE49-F238E27FC236}">
                <a16:creationId xmlns:a16="http://schemas.microsoft.com/office/drawing/2014/main" id="{D7469DAA-3895-4D9D-805E-7DBF0572A0F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089"/>
          <a:stretch/>
        </p:blipFill>
        <p:spPr bwMode="auto">
          <a:xfrm>
            <a:off x="2123728" y="4453122"/>
            <a:ext cx="4022972" cy="212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7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txBox="1">
            <a:spLocks noChangeArrowheads="1"/>
          </p:cNvSpPr>
          <p:nvPr/>
        </p:nvSpPr>
        <p:spPr>
          <a:xfrm>
            <a:off x="0" y="1290628"/>
            <a:ext cx="9144000" cy="652462"/>
          </a:xfrm>
          <a:prstGeom prst="rect">
            <a:avLst/>
          </a:prstGeom>
        </p:spPr>
        <p:txBody>
          <a:bodyPr vert="horz" lIns="91440" tIns="45720" rIns="91440" bIns="45720" rtlCol="0" anchor="ctr">
            <a:noAutofit/>
          </a:bodyPr>
          <a:lstStyle/>
          <a:p>
            <a:pPr algn="ctr">
              <a:spcBef>
                <a:spcPct val="0"/>
              </a:spcBef>
            </a:pPr>
            <a:endParaRPr lang="sv-SE" sz="2600" b="1" dirty="0">
              <a:latin typeface="Segoe UI" pitchFamily="34" charset="0"/>
              <a:ea typeface="+mj-ea"/>
              <a:cs typeface="Segoe UI" pitchFamily="34" charset="0"/>
            </a:endParaRPr>
          </a:p>
        </p:txBody>
      </p:sp>
      <p:sp>
        <p:nvSpPr>
          <p:cNvPr id="11" name="Rectangle 6"/>
          <p:cNvSpPr txBox="1">
            <a:spLocks noChangeArrowheads="1"/>
          </p:cNvSpPr>
          <p:nvPr/>
        </p:nvSpPr>
        <p:spPr>
          <a:xfrm>
            <a:off x="0" y="652975"/>
            <a:ext cx="7956376" cy="652462"/>
          </a:xfrm>
          <a:prstGeom prst="rect">
            <a:avLst/>
          </a:prstGeom>
        </p:spPr>
        <p:txBody>
          <a:bodyPr vert="horz" lIns="91440" tIns="45720" rIns="91440" bIns="45720" rtlCol="0" anchor="ctr">
            <a:noAutofit/>
          </a:bodyPr>
          <a:lstStyle/>
          <a:p>
            <a:pPr algn="ctr">
              <a:spcBef>
                <a:spcPct val="0"/>
              </a:spcBef>
              <a:defRPr/>
            </a:pPr>
            <a:r>
              <a:rPr lang="sv-SE" sz="3600" b="1" i="1" dirty="0">
                <a:solidFill>
                  <a:srgbClr val="6B95C7"/>
                </a:solidFill>
                <a:latin typeface="Segoe UI Semibold" panose="020B0702040204020203" pitchFamily="34" charset="0"/>
                <a:ea typeface="+mj-ea"/>
                <a:cs typeface="Segoe UI" pitchFamily="34" charset="0"/>
              </a:rPr>
              <a:t>The Viking Age</a:t>
            </a:r>
          </a:p>
        </p:txBody>
      </p:sp>
      <p:sp>
        <p:nvSpPr>
          <p:cNvPr id="13" name="Rectangle 7"/>
          <p:cNvSpPr txBox="1">
            <a:spLocks noChangeArrowheads="1"/>
          </p:cNvSpPr>
          <p:nvPr/>
        </p:nvSpPr>
        <p:spPr>
          <a:xfrm>
            <a:off x="683568" y="1556792"/>
            <a:ext cx="6912768" cy="4752528"/>
          </a:xfrm>
          <a:prstGeom prst="rect">
            <a:avLst/>
          </a:prstGeom>
        </p:spPr>
        <p:txBody>
          <a:bodyPr vert="horz" lIns="91440" tIns="45720" rIns="91440" bIns="45720" rtlCol="0">
            <a:noAutofit/>
          </a:bodyPr>
          <a:lstStyle/>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Even peaceful traveling families like colonizers and farmers, has been called Vikings</a:t>
            </a:r>
          </a:p>
          <a:p>
            <a:pPr>
              <a:buSzPct val="120000"/>
            </a:pPr>
            <a:endParaRPr lang="en-US" sz="2400" dirty="0">
              <a:latin typeface="Segoe UI Semibold" panose="020B0702040204020203" pitchFamily="34" charset="0"/>
              <a:ea typeface="Segoe UI" pitchFamily="34" charset="0"/>
              <a:cs typeface="Segoe UI" pitchFamily="34" charset="0"/>
            </a:endParaRPr>
          </a:p>
          <a:p>
            <a:pPr>
              <a:buSzPct val="120000"/>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Vikings were actually a small group who went out "</a:t>
            </a:r>
            <a:r>
              <a:rPr lang="en-US" sz="2400" dirty="0" err="1">
                <a:latin typeface="Segoe UI Semibold" panose="020B0702040204020203" pitchFamily="34" charset="0"/>
                <a:ea typeface="Segoe UI" pitchFamily="34" charset="0"/>
                <a:cs typeface="Segoe UI" pitchFamily="34" charset="0"/>
              </a:rPr>
              <a:t>viking</a:t>
            </a:r>
            <a:r>
              <a:rPr lang="en-US" sz="2400" dirty="0">
                <a:latin typeface="Segoe UI Semibold" panose="020B0702040204020203" pitchFamily="34" charset="0"/>
                <a:ea typeface="Segoe UI" pitchFamily="34" charset="0"/>
                <a:cs typeface="Segoe UI" pitchFamily="34" charset="0"/>
              </a:rPr>
              <a:t>" and engaged in trade and robbery (plunderage)</a:t>
            </a:r>
          </a:p>
          <a:p>
            <a:pPr>
              <a:buSzPct val="120000"/>
            </a:pPr>
            <a:endParaRPr lang="en-US" sz="2400" dirty="0">
              <a:latin typeface="Segoe UI Semibold" panose="020B0702040204020203" pitchFamily="34" charset="0"/>
              <a:ea typeface="Segoe UI" pitchFamily="34" charset="0"/>
              <a:cs typeface="Segoe UI" pitchFamily="34" charset="0"/>
            </a:endParaRPr>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665" y="-9053"/>
            <a:ext cx="1671335" cy="6871925"/>
          </a:xfrm>
          <a:prstGeom prst="rect">
            <a:avLst/>
          </a:prstGeom>
        </p:spPr>
      </p:pic>
    </p:spTree>
    <p:extLst>
      <p:ext uri="{BB962C8B-B14F-4D97-AF65-F5344CB8AC3E}">
        <p14:creationId xmlns:p14="http://schemas.microsoft.com/office/powerpoint/2010/main" val="302957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txBox="1">
            <a:spLocks noChangeArrowheads="1"/>
          </p:cNvSpPr>
          <p:nvPr/>
        </p:nvSpPr>
        <p:spPr>
          <a:xfrm>
            <a:off x="0" y="1290628"/>
            <a:ext cx="9144000" cy="652462"/>
          </a:xfrm>
          <a:prstGeom prst="rect">
            <a:avLst/>
          </a:prstGeom>
        </p:spPr>
        <p:txBody>
          <a:bodyPr vert="horz" lIns="91440" tIns="45720" rIns="91440" bIns="45720" rtlCol="0" anchor="ctr">
            <a:noAutofit/>
          </a:bodyPr>
          <a:lstStyle/>
          <a:p>
            <a:pPr algn="ctr">
              <a:spcBef>
                <a:spcPct val="0"/>
              </a:spcBef>
            </a:pPr>
            <a:endParaRPr lang="sv-SE" sz="2600" b="1" dirty="0">
              <a:latin typeface="Segoe UI" pitchFamily="34" charset="0"/>
              <a:ea typeface="+mj-ea"/>
              <a:cs typeface="Segoe UI" pitchFamily="34" charset="0"/>
            </a:endParaRPr>
          </a:p>
        </p:txBody>
      </p:sp>
      <p:sp>
        <p:nvSpPr>
          <p:cNvPr id="11" name="Rectangle 6"/>
          <p:cNvSpPr txBox="1">
            <a:spLocks noChangeArrowheads="1"/>
          </p:cNvSpPr>
          <p:nvPr/>
        </p:nvSpPr>
        <p:spPr>
          <a:xfrm>
            <a:off x="0" y="652975"/>
            <a:ext cx="7956376" cy="652462"/>
          </a:xfrm>
          <a:prstGeom prst="rect">
            <a:avLst/>
          </a:prstGeom>
        </p:spPr>
        <p:txBody>
          <a:bodyPr vert="horz" lIns="91440" tIns="45720" rIns="91440" bIns="45720" rtlCol="0" anchor="ctr">
            <a:noAutofit/>
          </a:bodyPr>
          <a:lstStyle/>
          <a:p>
            <a:pPr algn="ctr">
              <a:spcBef>
                <a:spcPct val="0"/>
              </a:spcBef>
              <a:defRPr/>
            </a:pPr>
            <a:r>
              <a:rPr lang="sv-SE" sz="3600" b="1" i="1" dirty="0">
                <a:solidFill>
                  <a:srgbClr val="6B95C7"/>
                </a:solidFill>
                <a:latin typeface="Segoe UI Semibold" panose="020B0702040204020203" pitchFamily="34" charset="0"/>
                <a:ea typeface="+mj-ea"/>
                <a:cs typeface="Segoe UI" pitchFamily="34" charset="0"/>
              </a:rPr>
              <a:t>The Viking Age</a:t>
            </a:r>
          </a:p>
        </p:txBody>
      </p:sp>
      <p:sp>
        <p:nvSpPr>
          <p:cNvPr id="13" name="Rectangle 7"/>
          <p:cNvSpPr txBox="1">
            <a:spLocks noChangeArrowheads="1"/>
          </p:cNvSpPr>
          <p:nvPr/>
        </p:nvSpPr>
        <p:spPr>
          <a:xfrm>
            <a:off x="683568" y="1556792"/>
            <a:ext cx="6912768" cy="4752528"/>
          </a:xfrm>
          <a:prstGeom prst="rect">
            <a:avLst/>
          </a:prstGeom>
        </p:spPr>
        <p:txBody>
          <a:bodyPr vert="horz" lIns="91440" tIns="45720" rIns="91440" bIns="45720" rtlCol="0">
            <a:noAutofit/>
          </a:bodyPr>
          <a:lstStyle/>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The Viking era was a period of transition and the contact with the outside world fundamentally changed the whole society</a:t>
            </a: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The first invasion of                                                 Vikings in England                                             took place at </a:t>
            </a:r>
            <a:r>
              <a:rPr lang="en-US" sz="2400" dirty="0" err="1">
                <a:latin typeface="Segoe UI Semibold" panose="020B0702040204020203" pitchFamily="34" charset="0"/>
                <a:ea typeface="Segoe UI" pitchFamily="34" charset="0"/>
                <a:cs typeface="Segoe UI" pitchFamily="34" charset="0"/>
              </a:rPr>
              <a:t>Dorch</a:t>
            </a:r>
            <a:r>
              <a:rPr lang="en-US" sz="2400" dirty="0">
                <a:latin typeface="Segoe UI Semibold" panose="020B0702040204020203" pitchFamily="34" charset="0"/>
                <a:ea typeface="Segoe UI" pitchFamily="34" charset="0"/>
                <a:cs typeface="Segoe UI" pitchFamily="34" charset="0"/>
              </a:rPr>
              <a:t>-                                           ester sometime                                                between the years                                                  786 and 796</a:t>
            </a: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665" y="-9053"/>
            <a:ext cx="1671335" cy="6871925"/>
          </a:xfrm>
          <a:prstGeom prst="rect">
            <a:avLst/>
          </a:prstGeom>
        </p:spPr>
      </p:pic>
      <p:sp>
        <p:nvSpPr>
          <p:cNvPr id="7" name="Rectangle 7">
            <a:extLst>
              <a:ext uri="{FF2B5EF4-FFF2-40B4-BE49-F238E27FC236}">
                <a16:creationId xmlns:a16="http://schemas.microsoft.com/office/drawing/2014/main" id="{2BBC81D2-80DA-4FA2-892B-149E34170E0C}"/>
              </a:ext>
            </a:extLst>
          </p:cNvPr>
          <p:cNvSpPr txBox="1">
            <a:spLocks noChangeArrowheads="1"/>
          </p:cNvSpPr>
          <p:nvPr/>
        </p:nvSpPr>
        <p:spPr>
          <a:xfrm>
            <a:off x="4716015" y="5629794"/>
            <a:ext cx="2268253" cy="436387"/>
          </a:xfrm>
          <a:prstGeom prst="rect">
            <a:avLst/>
          </a:prstGeom>
        </p:spPr>
        <p:txBody>
          <a:bodyPr vert="horz" lIns="91440" tIns="45720" rIns="91440" bIns="45720" rtlCol="0">
            <a:noAutofit/>
          </a:bodyPr>
          <a:lstStyle/>
          <a:p>
            <a:pPr algn="ctr">
              <a:buSzPct val="120000"/>
            </a:pPr>
            <a:r>
              <a:rPr lang="en-US" sz="1400" i="1" dirty="0">
                <a:latin typeface="Segoe UI Semibold" panose="020B0702040204020203" pitchFamily="34" charset="0"/>
                <a:ea typeface="Segoe UI" pitchFamily="34" charset="0"/>
                <a:cs typeface="Segoe UI" pitchFamily="34" charset="0"/>
              </a:rPr>
              <a:t>Years and routes for some</a:t>
            </a:r>
          </a:p>
          <a:p>
            <a:pPr algn="ctr">
              <a:buSzPct val="120000"/>
            </a:pPr>
            <a:r>
              <a:rPr lang="en-US" sz="1400" i="1" dirty="0">
                <a:latin typeface="Segoe UI Semibold" panose="020B0702040204020203" pitchFamily="34" charset="0"/>
                <a:ea typeface="Segoe UI" pitchFamily="34" charset="0"/>
                <a:cs typeface="Segoe UI" pitchFamily="34" charset="0"/>
              </a:rPr>
              <a:t>important Viking trips</a:t>
            </a:r>
          </a:p>
          <a:p>
            <a:pPr marL="342900" indent="-342900" algn="ctr">
              <a:buSzPct val="120000"/>
              <a:buFont typeface="Arial" panose="020B0604020202020204" pitchFamily="34" charset="0"/>
              <a:buChar char="•"/>
            </a:pPr>
            <a:endParaRPr lang="en-US" sz="1600" i="1" dirty="0">
              <a:latin typeface="Segoe UI Semibold" panose="020B0702040204020203" pitchFamily="34" charset="0"/>
              <a:ea typeface="Segoe UI" pitchFamily="34" charset="0"/>
              <a:cs typeface="Segoe UI" pitchFamily="34" charset="0"/>
            </a:endParaRPr>
          </a:p>
          <a:p>
            <a:pPr marL="342900" indent="-342900" algn="ctr">
              <a:buSzPct val="120000"/>
              <a:buFont typeface="Arial" panose="020B0604020202020204" pitchFamily="34" charset="0"/>
              <a:buChar char="•"/>
            </a:pPr>
            <a:endParaRPr lang="en-US" sz="1600" i="1" dirty="0">
              <a:latin typeface="Segoe UI Semibold" panose="020B0702040204020203" pitchFamily="34" charset="0"/>
              <a:ea typeface="Segoe UI" pitchFamily="34" charset="0"/>
              <a:cs typeface="Segoe UI" pitchFamily="34" charset="0"/>
            </a:endParaRPr>
          </a:p>
        </p:txBody>
      </p:sp>
      <p:pic>
        <p:nvPicPr>
          <p:cNvPr id="8" name="Picture 2" descr="File:Territories and Voyages of the Vikings blank.png">
            <a:extLst>
              <a:ext uri="{FF2B5EF4-FFF2-40B4-BE49-F238E27FC236}">
                <a16:creationId xmlns:a16="http://schemas.microsoft.com/office/drawing/2014/main" id="{0C5D16D4-27DD-4EF6-A586-5F970634D6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0" t="177" r="5500" b="6076"/>
          <a:stretch/>
        </p:blipFill>
        <p:spPr bwMode="auto">
          <a:xfrm>
            <a:off x="4175956" y="3068960"/>
            <a:ext cx="3348372" cy="239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6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txBox="1">
            <a:spLocks noChangeArrowheads="1"/>
          </p:cNvSpPr>
          <p:nvPr/>
        </p:nvSpPr>
        <p:spPr>
          <a:xfrm>
            <a:off x="0" y="1290628"/>
            <a:ext cx="9144000" cy="652462"/>
          </a:xfrm>
          <a:prstGeom prst="rect">
            <a:avLst/>
          </a:prstGeom>
        </p:spPr>
        <p:txBody>
          <a:bodyPr vert="horz" lIns="91440" tIns="45720" rIns="91440" bIns="45720" rtlCol="0" anchor="ctr">
            <a:noAutofit/>
          </a:bodyPr>
          <a:lstStyle/>
          <a:p>
            <a:pPr algn="ctr">
              <a:spcBef>
                <a:spcPct val="0"/>
              </a:spcBef>
            </a:pPr>
            <a:endParaRPr lang="sv-SE" sz="2600" b="1" dirty="0">
              <a:latin typeface="Segoe UI" pitchFamily="34" charset="0"/>
              <a:ea typeface="+mj-ea"/>
              <a:cs typeface="Segoe UI" pitchFamily="34" charset="0"/>
            </a:endParaRPr>
          </a:p>
        </p:txBody>
      </p:sp>
      <p:sp>
        <p:nvSpPr>
          <p:cNvPr id="11" name="Rectangle 6"/>
          <p:cNvSpPr txBox="1">
            <a:spLocks noChangeArrowheads="1"/>
          </p:cNvSpPr>
          <p:nvPr/>
        </p:nvSpPr>
        <p:spPr>
          <a:xfrm>
            <a:off x="0" y="652975"/>
            <a:ext cx="7956376" cy="652462"/>
          </a:xfrm>
          <a:prstGeom prst="rect">
            <a:avLst/>
          </a:prstGeom>
        </p:spPr>
        <p:txBody>
          <a:bodyPr vert="horz" lIns="91440" tIns="45720" rIns="91440" bIns="45720" rtlCol="0" anchor="ctr">
            <a:noAutofit/>
          </a:bodyPr>
          <a:lstStyle/>
          <a:p>
            <a:pPr algn="ctr">
              <a:spcBef>
                <a:spcPct val="0"/>
              </a:spcBef>
              <a:defRPr/>
            </a:pPr>
            <a:r>
              <a:rPr lang="sv-SE" sz="3600" b="1" i="1" dirty="0">
                <a:solidFill>
                  <a:srgbClr val="6B95C7"/>
                </a:solidFill>
                <a:latin typeface="Segoe UI Semibold" panose="020B0702040204020203" pitchFamily="34" charset="0"/>
                <a:ea typeface="+mj-ea"/>
                <a:cs typeface="Segoe UI" pitchFamily="34" charset="0"/>
              </a:rPr>
              <a:t>The Viking </a:t>
            </a:r>
            <a:r>
              <a:rPr lang="sv-SE" sz="3600" b="1" i="1" dirty="0" err="1">
                <a:solidFill>
                  <a:srgbClr val="6B95C7"/>
                </a:solidFill>
                <a:latin typeface="Segoe UI Semibold" panose="020B0702040204020203" pitchFamily="34" charset="0"/>
                <a:ea typeface="+mj-ea"/>
                <a:cs typeface="Segoe UI" pitchFamily="34" charset="0"/>
              </a:rPr>
              <a:t>ships</a:t>
            </a:r>
            <a:endParaRPr lang="sv-SE" sz="3600" b="1" i="1" dirty="0">
              <a:solidFill>
                <a:srgbClr val="6B95C7"/>
              </a:solidFill>
              <a:latin typeface="Segoe UI Semibold" panose="020B0702040204020203" pitchFamily="34" charset="0"/>
              <a:ea typeface="+mj-ea"/>
              <a:cs typeface="Segoe UI" pitchFamily="34" charset="0"/>
            </a:endParaRPr>
          </a:p>
        </p:txBody>
      </p:sp>
      <p:sp>
        <p:nvSpPr>
          <p:cNvPr id="13" name="Rectangle 7"/>
          <p:cNvSpPr txBox="1">
            <a:spLocks noChangeArrowheads="1"/>
          </p:cNvSpPr>
          <p:nvPr/>
        </p:nvSpPr>
        <p:spPr>
          <a:xfrm>
            <a:off x="683568" y="1556792"/>
            <a:ext cx="6912768" cy="4896544"/>
          </a:xfrm>
          <a:prstGeom prst="rect">
            <a:avLst/>
          </a:prstGeom>
        </p:spPr>
        <p:txBody>
          <a:bodyPr vert="horz" lIns="91440" tIns="45720" rIns="91440" bIns="45720" rtlCol="0">
            <a:noAutofit/>
          </a:bodyPr>
          <a:lstStyle/>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The Vikings were very good at building and navigating ships. The ships were sleek, fast and safe.</a:t>
            </a: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8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They were also very good at navigation. They used the positions of the celestial bodies in the sky and the movement patterns of the waves and the winds.</a:t>
            </a: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665" y="-9053"/>
            <a:ext cx="1671335" cy="6871925"/>
          </a:xfrm>
          <a:prstGeom prst="rect">
            <a:avLst/>
          </a:prstGeom>
        </p:spPr>
      </p:pic>
      <p:pic>
        <p:nvPicPr>
          <p:cNvPr id="6146" name="Picture 2" descr="https://www.sciencemag.org/sites/default/files/styles/inline__450w__no_aspect/public/vikings_16x9.jpg?itok=n2QKaeNH">
            <a:extLst>
              <a:ext uri="{FF2B5EF4-FFF2-40B4-BE49-F238E27FC236}">
                <a16:creationId xmlns:a16="http://schemas.microsoft.com/office/drawing/2014/main" id="{A2A37123-5FB4-4808-8D88-4A1E3BA29B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48"/>
          <a:stretch/>
        </p:blipFill>
        <p:spPr bwMode="auto">
          <a:xfrm>
            <a:off x="2334587" y="2839128"/>
            <a:ext cx="3610729" cy="195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1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txBox="1">
            <a:spLocks noChangeArrowheads="1"/>
          </p:cNvSpPr>
          <p:nvPr/>
        </p:nvSpPr>
        <p:spPr>
          <a:xfrm>
            <a:off x="0" y="1290628"/>
            <a:ext cx="9144000" cy="652462"/>
          </a:xfrm>
          <a:prstGeom prst="rect">
            <a:avLst/>
          </a:prstGeom>
        </p:spPr>
        <p:txBody>
          <a:bodyPr vert="horz" lIns="91440" tIns="45720" rIns="91440" bIns="45720" rtlCol="0" anchor="ctr">
            <a:noAutofit/>
          </a:bodyPr>
          <a:lstStyle/>
          <a:p>
            <a:pPr algn="ctr">
              <a:spcBef>
                <a:spcPct val="0"/>
              </a:spcBef>
            </a:pPr>
            <a:endParaRPr lang="sv-SE" sz="2600" b="1" dirty="0">
              <a:latin typeface="Segoe UI" pitchFamily="34" charset="0"/>
              <a:ea typeface="+mj-ea"/>
              <a:cs typeface="Segoe UI" pitchFamily="34" charset="0"/>
            </a:endParaRPr>
          </a:p>
        </p:txBody>
      </p:sp>
      <p:sp>
        <p:nvSpPr>
          <p:cNvPr id="11" name="Rectangle 6"/>
          <p:cNvSpPr txBox="1">
            <a:spLocks noChangeArrowheads="1"/>
          </p:cNvSpPr>
          <p:nvPr/>
        </p:nvSpPr>
        <p:spPr>
          <a:xfrm>
            <a:off x="0" y="652975"/>
            <a:ext cx="7956376" cy="652462"/>
          </a:xfrm>
          <a:prstGeom prst="rect">
            <a:avLst/>
          </a:prstGeom>
        </p:spPr>
        <p:txBody>
          <a:bodyPr vert="horz" lIns="91440" tIns="45720" rIns="91440" bIns="45720" rtlCol="0" anchor="ctr">
            <a:noAutofit/>
          </a:bodyPr>
          <a:lstStyle/>
          <a:p>
            <a:pPr algn="ctr">
              <a:spcBef>
                <a:spcPct val="0"/>
              </a:spcBef>
              <a:defRPr/>
            </a:pPr>
            <a:r>
              <a:rPr lang="sv-SE" sz="3600" b="1" i="1" dirty="0">
                <a:solidFill>
                  <a:srgbClr val="6B95C7"/>
                </a:solidFill>
                <a:latin typeface="Segoe UI Semibold" panose="020B0702040204020203" pitchFamily="34" charset="0"/>
                <a:ea typeface="+mj-ea"/>
                <a:cs typeface="Segoe UI" pitchFamily="34" charset="0"/>
              </a:rPr>
              <a:t>The Viking </a:t>
            </a:r>
            <a:r>
              <a:rPr lang="sv-SE" sz="3600" b="1" i="1" dirty="0" err="1">
                <a:solidFill>
                  <a:srgbClr val="6B95C7"/>
                </a:solidFill>
                <a:latin typeface="Segoe UI Semibold" panose="020B0702040204020203" pitchFamily="34" charset="0"/>
                <a:ea typeface="+mj-ea"/>
                <a:cs typeface="Segoe UI" pitchFamily="34" charset="0"/>
              </a:rPr>
              <a:t>trades</a:t>
            </a:r>
            <a:r>
              <a:rPr lang="sv-SE" sz="3600" b="1" i="1" dirty="0">
                <a:solidFill>
                  <a:srgbClr val="6B95C7"/>
                </a:solidFill>
                <a:latin typeface="Segoe UI Semibold" panose="020B0702040204020203" pitchFamily="34" charset="0"/>
                <a:ea typeface="+mj-ea"/>
                <a:cs typeface="Segoe UI" pitchFamily="34" charset="0"/>
              </a:rPr>
              <a:t> and treasures</a:t>
            </a:r>
          </a:p>
        </p:txBody>
      </p:sp>
      <p:sp>
        <p:nvSpPr>
          <p:cNvPr id="13" name="Rectangle 7"/>
          <p:cNvSpPr txBox="1">
            <a:spLocks noChangeArrowheads="1"/>
          </p:cNvSpPr>
          <p:nvPr/>
        </p:nvSpPr>
        <p:spPr>
          <a:xfrm>
            <a:off x="683568" y="1556792"/>
            <a:ext cx="6912768" cy="4752528"/>
          </a:xfrm>
          <a:prstGeom prst="rect">
            <a:avLst/>
          </a:prstGeom>
        </p:spPr>
        <p:txBody>
          <a:bodyPr vert="horz" lIns="91440" tIns="45720" rIns="91440" bIns="45720" rtlCol="0">
            <a:noAutofit/>
          </a:bodyPr>
          <a:lstStyle/>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Trading accelerated, great                     treasure finds like the one from                </a:t>
            </a:r>
            <a:r>
              <a:rPr lang="en-US" sz="2400" dirty="0" err="1">
                <a:latin typeface="Segoe UI Semibold" panose="020B0702040204020203" pitchFamily="34" charset="0"/>
                <a:ea typeface="Segoe UI" pitchFamily="34" charset="0"/>
                <a:cs typeface="Segoe UI" pitchFamily="34" charset="0"/>
              </a:rPr>
              <a:t>Vårby</a:t>
            </a:r>
            <a:r>
              <a:rPr lang="en-US" sz="2400" dirty="0">
                <a:latin typeface="Segoe UI Semibold" panose="020B0702040204020203" pitchFamily="34" charset="0"/>
                <a:ea typeface="Segoe UI" pitchFamily="34" charset="0"/>
                <a:cs typeface="Segoe UI" pitchFamily="34" charset="0"/>
              </a:rPr>
              <a:t> shows that. The treasure          contained jewelry and costumes                from both Russia and the Muslim                  Empire, the Caliphate.</a:t>
            </a: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665" y="-9053"/>
            <a:ext cx="1671335" cy="6871925"/>
          </a:xfrm>
          <a:prstGeom prst="rect">
            <a:avLst/>
          </a:prstGeom>
        </p:spPr>
      </p:pic>
      <p:pic>
        <p:nvPicPr>
          <p:cNvPr id="2050" name="Picture 2" descr="https://upload.wikimedia.org/wikipedia/commons/thumb/f/f8/V%C3%A5rbyskatten_vykort.jpg/800px-V%C3%A5rbyskatten_vykort.jpg">
            <a:extLst>
              <a:ext uri="{FF2B5EF4-FFF2-40B4-BE49-F238E27FC236}">
                <a16:creationId xmlns:a16="http://schemas.microsoft.com/office/drawing/2014/main" id="{2DE16649-506C-4E5D-9887-9B1B6041FA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2"/>
          <a:stretch/>
        </p:blipFill>
        <p:spPr bwMode="auto">
          <a:xfrm>
            <a:off x="5938595" y="1556792"/>
            <a:ext cx="158573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ildresultat fÃ¶r viking treasure">
            <a:extLst>
              <a:ext uri="{FF2B5EF4-FFF2-40B4-BE49-F238E27FC236}">
                <a16:creationId xmlns:a16="http://schemas.microsoft.com/office/drawing/2014/main" id="{ED6D3B0D-9BAE-4444-901D-08604E2744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313"/>
          <a:stretch/>
        </p:blipFill>
        <p:spPr bwMode="auto">
          <a:xfrm>
            <a:off x="1736867" y="4509120"/>
            <a:ext cx="4482641" cy="2173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2716033-62B0-4F8F-93E8-A1E587F8F8B6}"/>
              </a:ext>
            </a:extLst>
          </p:cNvPr>
          <p:cNvSpPr txBox="1">
            <a:spLocks noChangeArrowheads="1"/>
          </p:cNvSpPr>
          <p:nvPr/>
        </p:nvSpPr>
        <p:spPr>
          <a:xfrm>
            <a:off x="5853055" y="3856709"/>
            <a:ext cx="1959305" cy="436387"/>
          </a:xfrm>
          <a:prstGeom prst="rect">
            <a:avLst/>
          </a:prstGeom>
        </p:spPr>
        <p:txBody>
          <a:bodyPr vert="horz" lIns="91440" tIns="45720" rIns="91440" bIns="45720" rtlCol="0">
            <a:noAutofit/>
          </a:bodyPr>
          <a:lstStyle/>
          <a:p>
            <a:pPr>
              <a:buSzPct val="120000"/>
            </a:pPr>
            <a:r>
              <a:rPr lang="en-US" sz="1200" i="1" dirty="0">
                <a:latin typeface="Segoe UI Semibold" panose="020B0702040204020203" pitchFamily="34" charset="0"/>
                <a:ea typeface="Segoe UI" pitchFamily="34" charset="0"/>
                <a:cs typeface="Segoe UI" pitchFamily="34" charset="0"/>
              </a:rPr>
              <a:t>Treasures from </a:t>
            </a:r>
            <a:r>
              <a:rPr lang="en-US" sz="1200" i="1" dirty="0" err="1">
                <a:latin typeface="Segoe UI Semibold" panose="020B0702040204020203" pitchFamily="34" charset="0"/>
                <a:ea typeface="Segoe UI" pitchFamily="34" charset="0"/>
                <a:cs typeface="Segoe UI" pitchFamily="34" charset="0"/>
              </a:rPr>
              <a:t>Vårby</a:t>
            </a:r>
            <a:r>
              <a:rPr lang="en-US" sz="1200" i="1" dirty="0">
                <a:latin typeface="Segoe UI Semibold" panose="020B0702040204020203" pitchFamily="34" charset="0"/>
                <a:ea typeface="Segoe UI" pitchFamily="34" charset="0"/>
                <a:cs typeface="Segoe UI" pitchFamily="34" charset="0"/>
              </a:rPr>
              <a:t>, Huddinge, </a:t>
            </a:r>
            <a:r>
              <a:rPr lang="en-US" sz="1200" i="1" dirty="0" err="1">
                <a:latin typeface="Segoe UI Semibold" panose="020B0702040204020203" pitchFamily="34" charset="0"/>
                <a:ea typeface="Segoe UI" pitchFamily="34" charset="0"/>
                <a:cs typeface="Segoe UI" pitchFamily="34" charset="0"/>
              </a:rPr>
              <a:t>Södermanland</a:t>
            </a:r>
            <a:r>
              <a:rPr lang="en-US" sz="1200" i="1" dirty="0">
                <a:latin typeface="Segoe UI Semibold" panose="020B0702040204020203" pitchFamily="34" charset="0"/>
                <a:ea typeface="Segoe UI" pitchFamily="34" charset="0"/>
                <a:cs typeface="Segoe UI" pitchFamily="34" charset="0"/>
              </a:rPr>
              <a:t> </a:t>
            </a:r>
            <a:endParaRPr lang="en-US" sz="1400" i="1" dirty="0">
              <a:latin typeface="Segoe UI Semibold" panose="020B0702040204020203" pitchFamily="34" charset="0"/>
              <a:ea typeface="Segoe UI" pitchFamily="34" charset="0"/>
              <a:cs typeface="Segoe UI" pitchFamily="34" charset="0"/>
            </a:endParaRPr>
          </a:p>
          <a:p>
            <a:pPr marL="342900" indent="-342900" algn="ctr">
              <a:buSzPct val="120000"/>
              <a:buFont typeface="Arial" panose="020B0604020202020204" pitchFamily="34" charset="0"/>
              <a:buChar char="•"/>
            </a:pPr>
            <a:endParaRPr lang="en-US" sz="1400" i="1" dirty="0">
              <a:latin typeface="Segoe UI Semibold" panose="020B0702040204020203" pitchFamily="34" charset="0"/>
              <a:ea typeface="Segoe UI" pitchFamily="34" charset="0"/>
              <a:cs typeface="Segoe UI" pitchFamily="34" charset="0"/>
            </a:endParaRPr>
          </a:p>
        </p:txBody>
      </p:sp>
    </p:spTree>
    <p:extLst>
      <p:ext uri="{BB962C8B-B14F-4D97-AF65-F5344CB8AC3E}">
        <p14:creationId xmlns:p14="http://schemas.microsoft.com/office/powerpoint/2010/main" val="22578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p:cNvSpPr txBox="1">
            <a:spLocks noChangeArrowheads="1"/>
          </p:cNvSpPr>
          <p:nvPr/>
        </p:nvSpPr>
        <p:spPr>
          <a:xfrm>
            <a:off x="0" y="1290628"/>
            <a:ext cx="9144000" cy="652462"/>
          </a:xfrm>
          <a:prstGeom prst="rect">
            <a:avLst/>
          </a:prstGeom>
        </p:spPr>
        <p:txBody>
          <a:bodyPr vert="horz" lIns="91440" tIns="45720" rIns="91440" bIns="45720" rtlCol="0" anchor="ctr">
            <a:noAutofit/>
          </a:bodyPr>
          <a:lstStyle/>
          <a:p>
            <a:pPr algn="ctr">
              <a:spcBef>
                <a:spcPct val="0"/>
              </a:spcBef>
            </a:pPr>
            <a:endParaRPr lang="sv-SE" sz="2600" b="1" dirty="0">
              <a:latin typeface="Segoe UI" pitchFamily="34" charset="0"/>
              <a:ea typeface="+mj-ea"/>
              <a:cs typeface="Segoe UI" pitchFamily="34" charset="0"/>
            </a:endParaRPr>
          </a:p>
        </p:txBody>
      </p:sp>
      <p:sp>
        <p:nvSpPr>
          <p:cNvPr id="11" name="Rectangle 6"/>
          <p:cNvSpPr txBox="1">
            <a:spLocks noChangeArrowheads="1"/>
          </p:cNvSpPr>
          <p:nvPr/>
        </p:nvSpPr>
        <p:spPr>
          <a:xfrm>
            <a:off x="0" y="652975"/>
            <a:ext cx="7956376" cy="652462"/>
          </a:xfrm>
          <a:prstGeom prst="rect">
            <a:avLst/>
          </a:prstGeom>
        </p:spPr>
        <p:txBody>
          <a:bodyPr vert="horz" lIns="91440" tIns="45720" rIns="91440" bIns="45720" rtlCol="0" anchor="ctr">
            <a:noAutofit/>
          </a:bodyPr>
          <a:lstStyle/>
          <a:p>
            <a:pPr algn="ctr">
              <a:spcBef>
                <a:spcPct val="0"/>
              </a:spcBef>
              <a:defRPr/>
            </a:pPr>
            <a:r>
              <a:rPr lang="sv-SE" sz="3600" b="1" i="1" dirty="0">
                <a:solidFill>
                  <a:srgbClr val="6B95C7"/>
                </a:solidFill>
                <a:latin typeface="Segoe UI Semibold" panose="020B0702040204020203" pitchFamily="34" charset="0"/>
                <a:ea typeface="+mj-ea"/>
                <a:cs typeface="Segoe UI" pitchFamily="34" charset="0"/>
              </a:rPr>
              <a:t>The Viking </a:t>
            </a:r>
            <a:r>
              <a:rPr lang="sv-SE" sz="3600" b="1" i="1" dirty="0" err="1">
                <a:solidFill>
                  <a:srgbClr val="6B95C7"/>
                </a:solidFill>
                <a:latin typeface="Segoe UI Semibold" panose="020B0702040204020203" pitchFamily="34" charset="0"/>
                <a:ea typeface="+mj-ea"/>
                <a:cs typeface="Segoe UI" pitchFamily="34" charset="0"/>
              </a:rPr>
              <a:t>helmets</a:t>
            </a:r>
            <a:endParaRPr lang="sv-SE" sz="3600" b="1" i="1" dirty="0">
              <a:solidFill>
                <a:srgbClr val="6B95C7"/>
              </a:solidFill>
              <a:latin typeface="Segoe UI Semibold" panose="020B0702040204020203" pitchFamily="34" charset="0"/>
              <a:ea typeface="+mj-ea"/>
              <a:cs typeface="Segoe UI" pitchFamily="34" charset="0"/>
            </a:endParaRPr>
          </a:p>
        </p:txBody>
      </p:sp>
      <p:sp>
        <p:nvSpPr>
          <p:cNvPr id="13" name="Rectangle 7"/>
          <p:cNvSpPr txBox="1">
            <a:spLocks noChangeArrowheads="1"/>
          </p:cNvSpPr>
          <p:nvPr/>
        </p:nvSpPr>
        <p:spPr>
          <a:xfrm>
            <a:off x="683568" y="1556792"/>
            <a:ext cx="6912768" cy="4752528"/>
          </a:xfrm>
          <a:prstGeom prst="rect">
            <a:avLst/>
          </a:prstGeom>
        </p:spPr>
        <p:txBody>
          <a:bodyPr vert="horz" lIns="91440" tIns="45720" rIns="91440" bIns="45720" rtlCol="0">
            <a:noAutofit/>
          </a:bodyPr>
          <a:lstStyle/>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665" y="-9053"/>
            <a:ext cx="1671335" cy="6871925"/>
          </a:xfrm>
          <a:prstGeom prst="rect">
            <a:avLst/>
          </a:prstGeom>
        </p:spPr>
      </p:pic>
      <p:sp>
        <p:nvSpPr>
          <p:cNvPr id="7" name="Rectangle 7">
            <a:extLst>
              <a:ext uri="{FF2B5EF4-FFF2-40B4-BE49-F238E27FC236}">
                <a16:creationId xmlns:a16="http://schemas.microsoft.com/office/drawing/2014/main" id="{8304B07F-7E71-4BC0-9BBC-ACE51E202F71}"/>
              </a:ext>
            </a:extLst>
          </p:cNvPr>
          <p:cNvSpPr txBox="1">
            <a:spLocks noChangeArrowheads="1"/>
          </p:cNvSpPr>
          <p:nvPr/>
        </p:nvSpPr>
        <p:spPr>
          <a:xfrm>
            <a:off x="835968" y="1709192"/>
            <a:ext cx="6912768" cy="4752528"/>
          </a:xfrm>
          <a:prstGeom prst="rect">
            <a:avLst/>
          </a:prstGeom>
        </p:spPr>
        <p:txBody>
          <a:bodyPr vert="horz" lIns="91440" tIns="45720" rIns="91440" bIns="45720" rtlCol="0">
            <a:noAutofit/>
          </a:bodyPr>
          <a:lstStyle/>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The Viking helmets were typically                    fairly simple: a bowl with a prom-              </a:t>
            </a:r>
            <a:r>
              <a:rPr lang="en-US" sz="2400" dirty="0" err="1">
                <a:latin typeface="Segoe UI Semibold" panose="020B0702040204020203" pitchFamily="34" charset="0"/>
                <a:ea typeface="Segoe UI" pitchFamily="34" charset="0"/>
                <a:cs typeface="Segoe UI" pitchFamily="34" charset="0"/>
              </a:rPr>
              <a:t>inent</a:t>
            </a:r>
            <a:r>
              <a:rPr lang="en-US" sz="2400" dirty="0">
                <a:latin typeface="Segoe UI Semibold" panose="020B0702040204020203" pitchFamily="34" charset="0"/>
                <a:ea typeface="Segoe UI" pitchFamily="34" charset="0"/>
                <a:cs typeface="Segoe UI" pitchFamily="34" charset="0"/>
              </a:rPr>
              <a:t> nose guard</a:t>
            </a: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There is little evidence that the Vikings wore helmets with horns</a:t>
            </a:r>
          </a:p>
          <a:p>
            <a:pPr marL="342900" indent="-342900">
              <a:buSzPct val="120000"/>
              <a:buFont typeface="Arial" panose="020B0604020202020204" pitchFamily="34" charset="0"/>
              <a:buChar char="•"/>
            </a:pPr>
            <a:endParaRPr lang="en-US" sz="2400" dirty="0">
              <a:latin typeface="Segoe UI Semibold" panose="020B0702040204020203" pitchFamily="34" charset="0"/>
              <a:ea typeface="Segoe UI" pitchFamily="34" charset="0"/>
              <a:cs typeface="Segoe UI" pitchFamily="34" charset="0"/>
            </a:endParaRPr>
          </a:p>
          <a:p>
            <a:pPr marL="342900" indent="-342900">
              <a:buSzPct val="120000"/>
              <a:buFont typeface="Arial" panose="020B0604020202020204" pitchFamily="34" charset="0"/>
              <a:buChar char="•"/>
            </a:pPr>
            <a:r>
              <a:rPr lang="en-US" sz="2400" dirty="0">
                <a:latin typeface="Segoe UI Semibold" panose="020B0702040204020203" pitchFamily="34" charset="0"/>
                <a:ea typeface="Segoe UI" pitchFamily="34" charset="0"/>
                <a:cs typeface="Segoe UI" pitchFamily="34" charset="0"/>
              </a:rPr>
              <a:t>Only 1 complete Viking helmet                                                                            has turned up. Discovered in                       1943 in Norway.             </a:t>
            </a:r>
          </a:p>
        </p:txBody>
      </p:sp>
      <p:pic>
        <p:nvPicPr>
          <p:cNvPr id="7170" name="Picture 2" descr="helm">
            <a:extLst>
              <a:ext uri="{FF2B5EF4-FFF2-40B4-BE49-F238E27FC236}">
                <a16:creationId xmlns:a16="http://schemas.microsoft.com/office/drawing/2014/main" id="{C90D72EB-E2D0-4C4F-B2F4-3F01D25BF9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07" b="6956"/>
          <a:stretch/>
        </p:blipFill>
        <p:spPr bwMode="auto">
          <a:xfrm>
            <a:off x="6194698" y="1412776"/>
            <a:ext cx="1401638" cy="17198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ildresultat fÃ¶r Viking helmet 1943 Gjermundbu Norway 10th-century">
            <a:extLst>
              <a:ext uri="{FF2B5EF4-FFF2-40B4-BE49-F238E27FC236}">
                <a16:creationId xmlns:a16="http://schemas.microsoft.com/office/drawing/2014/main" id="{A194BCBB-2B5F-43B1-AC94-33F259E5C0E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35" t="11964" r="10482" b="2828"/>
          <a:stretch/>
        </p:blipFill>
        <p:spPr bwMode="auto">
          <a:xfrm>
            <a:off x="5565284" y="4219241"/>
            <a:ext cx="2031052" cy="216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9220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48803</TotalTime>
  <Words>565</Words>
  <Application>Microsoft Office PowerPoint</Application>
  <PresentationFormat>Bildspel på skärmen (4:3)</PresentationFormat>
  <Paragraphs>47</Paragraphs>
  <Slides>7</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Segoe UI</vt:lpstr>
      <vt:lpstr>Segoe UI Semibold</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WP</dc:creator>
  <cp:lastModifiedBy>Anna (adm) Lundin</cp:lastModifiedBy>
  <cp:revision>140</cp:revision>
  <dcterms:created xsi:type="dcterms:W3CDTF">2014-01-11T22:41:46Z</dcterms:created>
  <dcterms:modified xsi:type="dcterms:W3CDTF">2018-11-12T22:31:58Z</dcterms:modified>
</cp:coreProperties>
</file>