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66" r:id="rId2"/>
    <p:sldId id="256" r:id="rId3"/>
    <p:sldId id="258" r:id="rId4"/>
    <p:sldId id="259" r:id="rId5"/>
    <p:sldId id="260" r:id="rId6"/>
    <p:sldId id="267" r:id="rId7"/>
    <p:sldId id="262" r:id="rId8"/>
    <p:sldId id="261" r:id="rId9"/>
    <p:sldId id="257" r:id="rId10"/>
    <p:sldId id="268" r:id="rId11"/>
    <p:sldId id="265" r:id="rId12"/>
    <p:sldId id="263" r:id="rId13"/>
    <p:sldId id="264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jRPzvK3f3Hy5S/tShfbKOMhqgM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55"/>
  </p:normalViewPr>
  <p:slideViewPr>
    <p:cSldViewPr snapToGrid="0" snapToObjects="1">
      <p:cViewPr varScale="1">
        <p:scale>
          <a:sx n="75" d="100"/>
          <a:sy n="75" d="100"/>
        </p:scale>
        <p:origin x="3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a8b9314f0b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a8b9314f0b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a8b9314f0b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a8b9314f0b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ailma.net/uutiset/avustusjarjestot-uhkaava-nalkakriisi-voitaisiin-torjua-ohjaamalla-maailman-sotilasmenot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8. Kuivuus, puhtaan veden puute ja nälkä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0134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Nälkä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lnSpc>
                <a:spcPct val="70000"/>
              </a:lnSpc>
              <a:buSzPts val="1710"/>
            </a:pPr>
            <a:r>
              <a:rPr lang="fi-FI" dirty="0"/>
              <a:t>Maailman väestöstä noin joka kymmenes kärsii aliravitsemuksesta </a:t>
            </a:r>
          </a:p>
          <a:p>
            <a:pPr marL="228600" lvl="0" indent="-228600">
              <a:lnSpc>
                <a:spcPct val="70000"/>
              </a:lnSpc>
              <a:buSzPts val="1710"/>
            </a:pPr>
            <a:r>
              <a:rPr lang="fi-FI" dirty="0"/>
              <a:t>Rahakasvien viljelyn suosiminen sekä kehitysmaiden heikko asema maailmankaupassa on johtanut ruokakriisiin</a:t>
            </a:r>
            <a:r>
              <a:rPr lang="fi-FI" dirty="0" smtClean="0"/>
              <a:t>.</a:t>
            </a:r>
          </a:p>
          <a:p>
            <a:pPr marL="228600" lvl="0" indent="-228600">
              <a:lnSpc>
                <a:spcPct val="70000"/>
              </a:lnSpc>
              <a:buSzPts val="1710"/>
            </a:pP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www.maailma.net/uutiset/avustusjarjestot-uhkaava-nalkakriisi-voitaisiin-torjua-ohjaamalla-maailman-sotilasmenot</a:t>
            </a:r>
            <a:endParaRPr lang="fi-FI" dirty="0" smtClean="0"/>
          </a:p>
          <a:p>
            <a:pPr marL="228600" lvl="0" indent="-228600">
              <a:lnSpc>
                <a:spcPct val="70000"/>
              </a:lnSpc>
              <a:buSzPts val="1710"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718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7A092B55-55D7-9F4B-A53B-F8E2A60BD0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F3A55E2A-D28B-FD40-AFEC-13AA64EBB31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4804"/>
          <a:stretch/>
        </p:blipFill>
        <p:spPr>
          <a:xfrm>
            <a:off x="180304" y="605425"/>
            <a:ext cx="10556383" cy="5433962"/>
          </a:xfrm>
          <a:prstGeom prst="rect">
            <a:avLst/>
          </a:prstGeom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D6E97391-0ED9-994D-8CCE-DCFB0ABCDBC2}"/>
              </a:ext>
            </a:extLst>
          </p:cNvPr>
          <p:cNvSpPr txBox="1"/>
          <p:nvPr/>
        </p:nvSpPr>
        <p:spPr>
          <a:xfrm>
            <a:off x="180304" y="205315"/>
            <a:ext cx="3321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dirty="0"/>
              <a:t>Maailman nälkäalueet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>
            <a:spLocks noGrp="1"/>
          </p:cNvSpPr>
          <p:nvPr>
            <p:ph type="title"/>
          </p:nvPr>
        </p:nvSpPr>
        <p:spPr>
          <a:xfrm>
            <a:off x="632138" y="148301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600" dirty="0"/>
              <a:t>Aliravittujen ihmisten määrä maailmassa ja aliravittujen ihmisten määrä eri alueilla 2005-2017</a:t>
            </a:r>
            <a:endParaRPr sz="36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AE651AC4-73B8-9146-BFC1-2D65289378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7A2288C3-2F01-0B4C-83EC-0B7FDCF74E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877" y="1687132"/>
            <a:ext cx="5981123" cy="3760631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C58D7D25-97CF-FE49-821B-3362A39778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1541615"/>
            <a:ext cx="5854455" cy="4303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8CD2D4C1-AD44-4D4A-B36D-8DFD502AE6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F879A8B0-4436-9A4E-8894-DAF58CFFA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fi-FI" sz="3600" dirty="0"/>
              <a:t>Ravinnontuotannon parantamiskeinoja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D8C922A-9E6B-5E46-B8D8-7BED60FA6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33341"/>
            <a:ext cx="10515600" cy="5203065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viljelyalan laajentaminen</a:t>
            </a:r>
          </a:p>
          <a:p>
            <a:r>
              <a:rPr lang="fi-FI" dirty="0"/>
              <a:t>keinokastelu</a:t>
            </a:r>
          </a:p>
          <a:p>
            <a:r>
              <a:rPr lang="fi-FI" dirty="0"/>
              <a:t>lannoitteiden käyttö</a:t>
            </a:r>
          </a:p>
          <a:p>
            <a:r>
              <a:rPr lang="fi-FI" dirty="0"/>
              <a:t>tuotannon siirtäminen raha­kasveista ravinto­kasveihin</a:t>
            </a:r>
          </a:p>
          <a:p>
            <a:r>
              <a:rPr lang="fi-FI" dirty="0"/>
              <a:t>paikallisten lajikkeiden käyttö</a:t>
            </a:r>
          </a:p>
          <a:p>
            <a:r>
              <a:rPr lang="fi-FI" dirty="0"/>
              <a:t>uudet lajikkeet, kasvin­jalostus ja geenimuuntelu</a:t>
            </a:r>
          </a:p>
          <a:p>
            <a:r>
              <a:rPr lang="fi-FI" dirty="0"/>
              <a:t>luonnonmukaisen ravinnon­tuotannon edistäminen</a:t>
            </a:r>
          </a:p>
          <a:p>
            <a:r>
              <a:rPr lang="fi-FI" dirty="0"/>
              <a:t>tuholaisten torjunta</a:t>
            </a:r>
          </a:p>
          <a:p>
            <a:r>
              <a:rPr lang="fi-FI" dirty="0"/>
              <a:t>maatalouden koneellista­minen</a:t>
            </a:r>
          </a:p>
          <a:p>
            <a:r>
              <a:rPr lang="fi-FI" dirty="0"/>
              <a:t>varastoinnin ja kuljetus­yhteyksien parantaminen</a:t>
            </a:r>
          </a:p>
          <a:p>
            <a:r>
              <a:rPr lang="fi-FI" dirty="0" smtClean="0"/>
              <a:t>Maanviljelijöiden</a:t>
            </a:r>
            <a:r>
              <a:rPr lang="en-US" dirty="0" smtClean="0"/>
              <a:t> </a:t>
            </a:r>
            <a:r>
              <a:rPr lang="fi-FI" dirty="0" smtClean="0"/>
              <a:t>kouluttaminen</a:t>
            </a:r>
            <a:endParaRPr lang="fi-FI" dirty="0"/>
          </a:p>
          <a:p>
            <a:r>
              <a:rPr lang="fi-FI" dirty="0"/>
              <a:t>maanomistuksen </a:t>
            </a:r>
            <a:r>
              <a:rPr lang="fi-FI" dirty="0" smtClean="0"/>
              <a:t>muutokset (</a:t>
            </a:r>
            <a:r>
              <a:rPr lang="fi-FI" dirty="0" err="1" smtClean="0"/>
              <a:t>esim.monikansalliset</a:t>
            </a:r>
            <a:r>
              <a:rPr lang="fi-FI" dirty="0" smtClean="0"/>
              <a:t> yritykset)</a:t>
            </a:r>
            <a:endParaRPr lang="fi-FI" dirty="0"/>
          </a:p>
          <a:p>
            <a:r>
              <a:rPr lang="fi-FI" dirty="0"/>
              <a:t>naisten aseman </a:t>
            </a:r>
            <a:r>
              <a:rPr lang="fi-FI" dirty="0" smtClean="0"/>
              <a:t>parantaminen</a:t>
            </a:r>
            <a:endParaRPr lang="fi-FI" dirty="0"/>
          </a:p>
          <a:p>
            <a:r>
              <a:rPr lang="fi-FI" dirty="0"/>
              <a:t>uudet ravinnonlähteet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Puhtaan veden puute</a:t>
            </a:r>
            <a:endParaRPr lang="fi-FI" dirty="0"/>
          </a:p>
        </p:txBody>
      </p:sp>
      <p:sp>
        <p:nvSpPr>
          <p:cNvPr id="84" name="Google Shape;84;p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22"/>
              <a:buNone/>
            </a:pPr>
            <a:endParaRPr dirty="0"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10"/>
              <a:buChar char="•"/>
            </a:pPr>
            <a:r>
              <a:rPr lang="fi-FI" dirty="0" smtClean="0"/>
              <a:t>lähes </a:t>
            </a:r>
            <a:r>
              <a:rPr lang="fi-FI" dirty="0"/>
              <a:t>miljardi ihmistä kärsii puhtaan veden </a:t>
            </a:r>
            <a:r>
              <a:rPr lang="fi-FI" dirty="0" smtClean="0"/>
              <a:t>puutteesta</a:t>
            </a:r>
            <a:endParaRPr lang="fi-FI" dirty="0"/>
          </a:p>
          <a:p>
            <a:pPr marL="685800" lvl="1" indent="-228600">
              <a:lnSpc>
                <a:spcPct val="70000"/>
              </a:lnSpc>
              <a:spcBef>
                <a:spcPts val="1000"/>
              </a:spcBef>
              <a:buSzPts val="1710"/>
            </a:pPr>
            <a:r>
              <a:rPr lang="fi-FI" sz="2800" dirty="0" smtClean="0"/>
              <a:t>Suurin syy </a:t>
            </a:r>
            <a:r>
              <a:rPr lang="fi-FI" sz="2800" dirty="0" err="1" smtClean="0"/>
              <a:t>sanitaation</a:t>
            </a:r>
            <a:r>
              <a:rPr lang="fi-FI" sz="2800" dirty="0" smtClean="0"/>
              <a:t> laatu/ puute</a:t>
            </a:r>
            <a:endParaRPr sz="2800" dirty="0"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10"/>
              <a:buChar char="•"/>
            </a:pPr>
            <a:r>
              <a:rPr lang="fi-FI" dirty="0" smtClean="0"/>
              <a:t>Kuivuus haasteena viljelylle</a:t>
            </a:r>
            <a:endParaRPr dirty="0"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10"/>
              <a:buChar char="•"/>
            </a:pPr>
            <a:r>
              <a:rPr lang="fi-FI" dirty="0"/>
              <a:t>Keinokastelu: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10"/>
              <a:buNone/>
            </a:pPr>
            <a:r>
              <a:rPr lang="fi-FI" dirty="0"/>
              <a:t>	</a:t>
            </a:r>
            <a:r>
              <a:rPr lang="fi-FI" dirty="0" smtClean="0"/>
              <a:t>-kuluttaa </a:t>
            </a:r>
            <a:r>
              <a:rPr lang="fi-FI" dirty="0"/>
              <a:t>vesivaroja 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10"/>
              <a:buNone/>
            </a:pPr>
            <a:r>
              <a:rPr lang="fi-FI" dirty="0"/>
              <a:t>	</a:t>
            </a:r>
            <a:r>
              <a:rPr lang="fi-FI" dirty="0" smtClean="0"/>
              <a:t>-voi </a:t>
            </a:r>
            <a:r>
              <a:rPr lang="fi-FI" dirty="0"/>
              <a:t>aiheuttaa maaperän suolaantumista. </a:t>
            </a:r>
            <a:endParaRPr dirty="0"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10"/>
              <a:buChar char="•"/>
            </a:pPr>
            <a:r>
              <a:rPr lang="fi-FI" dirty="0"/>
              <a:t>Pitkät vedenhakumatkat vaikeuttavat lasten koulunkäyntiä.</a:t>
            </a:r>
            <a:endParaRPr dirty="0"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10"/>
              <a:buChar char="•"/>
            </a:pPr>
            <a:r>
              <a:rPr lang="fi-FI" dirty="0"/>
              <a:t>Ympäristöä säästävät viljelymenetelmät suojelevat maaperää kuivuudelta ja vähentävät kasteluveden tarvetta ja eroosioriskiä. 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30"/>
              <a:buNone/>
            </a:pPr>
            <a:endParaRPr sz="13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Kehittyneen sanitaation piirissä olevien osuus väestöstä 2015</a:t>
            </a:r>
            <a:endParaRPr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E5995301-21F1-A24E-84CC-0ED0BEE378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8C152C90-700A-A643-A3BA-2A4A749DBE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673" y="1690825"/>
            <a:ext cx="9347200" cy="50825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699597CA-2692-E846-9253-731F756B18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21B4A67D-D234-9643-BCB9-F079797E70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229" y="239761"/>
            <a:ext cx="10904114" cy="579962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a8b9314f0b_0_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600" dirty="0"/>
              <a:t>Mitä voidaan tehdä, jotta pohjavesivarastot pelastuvat?</a:t>
            </a:r>
            <a:endParaRPr sz="3600" dirty="0"/>
          </a:p>
        </p:txBody>
      </p:sp>
      <p:sp>
        <p:nvSpPr>
          <p:cNvPr id="108" name="Google Shape;108;ga8b9314f0b_0_2"/>
          <p:cNvSpPr txBox="1">
            <a:spLocks noGrp="1"/>
          </p:cNvSpPr>
          <p:nvPr>
            <p:ph type="body" idx="1"/>
          </p:nvPr>
        </p:nvSpPr>
        <p:spPr>
          <a:xfrm>
            <a:off x="838200" y="1553387"/>
            <a:ext cx="10515600" cy="4486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7350" algn="l" rtl="0">
              <a:spcBef>
                <a:spcPts val="1000"/>
              </a:spcBef>
              <a:spcAft>
                <a:spcPts val="0"/>
              </a:spcAft>
              <a:buSzPts val="2500"/>
              <a:buChar char="•"/>
            </a:pPr>
            <a:endParaRPr lang="fi-FI" sz="2500" dirty="0"/>
          </a:p>
          <a:p>
            <a:pPr marL="457200" lvl="0" indent="-387350" algn="l" rtl="0">
              <a:spcBef>
                <a:spcPts val="1000"/>
              </a:spcBef>
              <a:spcAft>
                <a:spcPts val="0"/>
              </a:spcAft>
              <a:buSzPts val="2500"/>
              <a:buChar char="•"/>
            </a:pPr>
            <a:r>
              <a:rPr lang="fi-FI" sz="2500" dirty="0"/>
              <a:t>Rajoitetaan pohjaveden käyttö sen luonnolliselle korvautumistasolle.</a:t>
            </a:r>
          </a:p>
          <a:p>
            <a:pPr marL="69850" lvl="0" indent="0" algn="l" rtl="0">
              <a:spcBef>
                <a:spcPts val="1000"/>
              </a:spcBef>
              <a:spcAft>
                <a:spcPts val="0"/>
              </a:spcAft>
              <a:buSzPts val="2500"/>
              <a:buNone/>
            </a:pPr>
            <a:endParaRPr sz="2500" dirty="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fi-FI" sz="2500" dirty="0" smtClean="0"/>
              <a:t>Kaupunkeihin viheralueita, jotta vesi imeytyy pohjavedeksi</a:t>
            </a:r>
          </a:p>
          <a:p>
            <a:pPr marL="6985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endParaRPr sz="2500" dirty="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fi-FI" sz="2500" dirty="0" smtClean="0"/>
              <a:t>Kosteikkojen suojelu (Kosteikot </a:t>
            </a:r>
            <a:r>
              <a:rPr lang="fi-FI" sz="2500" dirty="0"/>
              <a:t>hidastavat pintavaluntaa, jolloin vettä valuu tehokkaammin pohjavedeksi</a:t>
            </a:r>
            <a:r>
              <a:rPr lang="fi-FI" sz="2500" dirty="0" smtClean="0"/>
              <a:t>.)</a:t>
            </a:r>
            <a:endParaRPr lang="fi-FI" sz="2500" dirty="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endParaRPr sz="2500" dirty="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fi-FI" sz="2500" dirty="0" smtClean="0"/>
              <a:t>Viljelykasvien ja kasvatettavien eläinten valinta</a:t>
            </a:r>
          </a:p>
          <a:p>
            <a:pPr lvl="1" indent="-387350">
              <a:spcBef>
                <a:spcPts val="0"/>
              </a:spcBef>
              <a:buSzPts val="2500"/>
            </a:pPr>
            <a:r>
              <a:rPr lang="fi-FI" sz="2100" dirty="0" smtClean="0"/>
              <a:t>jalostus</a:t>
            </a:r>
          </a:p>
          <a:p>
            <a:pPr lvl="1" indent="-387350">
              <a:spcBef>
                <a:spcPts val="0"/>
              </a:spcBef>
              <a:buSzPts val="2500"/>
            </a:pPr>
            <a:r>
              <a:rPr lang="fi-FI" sz="2100" dirty="0" smtClean="0"/>
              <a:t>GMO?</a:t>
            </a:r>
          </a:p>
          <a:p>
            <a:pPr marL="527050" lvl="1" indent="0">
              <a:spcBef>
                <a:spcPts val="0"/>
              </a:spcBef>
              <a:buSzPts val="2500"/>
              <a:buNone/>
            </a:pPr>
            <a:endParaRPr sz="21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CAD55673-9434-2942-B8F4-AAC2B91A0A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Kuivuus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lnSpc>
                <a:spcPct val="70000"/>
              </a:lnSpc>
              <a:buSzPts val="1710"/>
            </a:pPr>
            <a:r>
              <a:rPr lang="fi-FI" dirty="0" smtClean="0"/>
              <a:t>Suurin riski aavikoitumiselle on puoliaavikoilla </a:t>
            </a:r>
          </a:p>
          <a:p>
            <a:pPr marL="228600" lvl="0" indent="-228600">
              <a:lnSpc>
                <a:spcPct val="70000"/>
              </a:lnSpc>
              <a:buSzPts val="1710"/>
            </a:pPr>
            <a:r>
              <a:rPr lang="fi-FI" dirty="0" smtClean="0"/>
              <a:t>Aavikoitumisen </a:t>
            </a:r>
            <a:r>
              <a:rPr lang="fi-FI" dirty="0"/>
              <a:t>ja maaperän eroosion hillintäkeinoja:</a:t>
            </a:r>
          </a:p>
          <a:p>
            <a:pPr marL="514350" lvl="0" indent="-514350">
              <a:lnSpc>
                <a:spcPct val="70000"/>
              </a:lnSpc>
              <a:buSzPts val="1710"/>
              <a:buFont typeface="+mj-lt"/>
              <a:buAutoNum type="arabicPeriod"/>
            </a:pPr>
            <a:r>
              <a:rPr lang="fi-FI" dirty="0"/>
              <a:t>	kasvillisuuden istuttaminen </a:t>
            </a:r>
          </a:p>
          <a:p>
            <a:pPr marL="514350" lvl="0" indent="-514350">
              <a:lnSpc>
                <a:spcPct val="70000"/>
              </a:lnSpc>
              <a:buSzPts val="1710"/>
              <a:buFont typeface="+mj-lt"/>
              <a:buAutoNum type="arabicPeriod"/>
            </a:pPr>
            <a:r>
              <a:rPr lang="fi-FI" dirty="0"/>
              <a:t>	hakkuiden vähentäminen </a:t>
            </a:r>
          </a:p>
          <a:p>
            <a:pPr marL="514350" lvl="0" indent="-514350">
              <a:lnSpc>
                <a:spcPct val="70000"/>
              </a:lnSpc>
              <a:buSzPts val="1710"/>
              <a:buFont typeface="+mj-lt"/>
              <a:buAutoNum type="arabicPeriod"/>
            </a:pPr>
            <a:r>
              <a:rPr lang="fi-FI" dirty="0"/>
              <a:t>	kuiva-, kaista- ja terassiviljelyn harjoittaminen</a:t>
            </a:r>
          </a:p>
          <a:p>
            <a:pPr marL="514350" lvl="0" indent="-514350">
              <a:lnSpc>
                <a:spcPct val="70000"/>
              </a:lnSpc>
              <a:buSzPts val="1710"/>
              <a:buFont typeface="+mj-lt"/>
              <a:buAutoNum type="arabicPeriod"/>
            </a:pPr>
            <a:r>
              <a:rPr lang="fi-FI" dirty="0"/>
              <a:t>	karjan laiduntamisen vähentäminen</a:t>
            </a:r>
          </a:p>
          <a:p>
            <a:pPr marL="11430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86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a8b9314f0b_0_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600" dirty="0"/>
              <a:t>Keinoja aavikoitumisen hillitsemiseksi</a:t>
            </a:r>
            <a:endParaRPr sz="3600" dirty="0"/>
          </a:p>
        </p:txBody>
      </p:sp>
      <p:sp>
        <p:nvSpPr>
          <p:cNvPr id="120" name="Google Shape;120;ga8b9314f0b_0_7"/>
          <p:cNvSpPr txBox="1">
            <a:spLocks noGrp="1"/>
          </p:cNvSpPr>
          <p:nvPr>
            <p:ph type="body" idx="1"/>
          </p:nvPr>
        </p:nvSpPr>
        <p:spPr>
          <a:xfrm>
            <a:off x="577300" y="143427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endParaRPr lang="fi-FI" dirty="0"/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fi-FI" dirty="0"/>
              <a:t>Istutetaan maaperää sitovia kasveja.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fi-FI" dirty="0"/>
              <a:t>Siirrytään kaskiviljelystä kuiva- tai kaistaviljelyyn.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fi-FI" dirty="0"/>
              <a:t>Suositaan rinnealueilla terassiviljelyä.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fi-FI" dirty="0"/>
              <a:t>Vähennetään laidunnettavan karjan määrää.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fi-FI" dirty="0"/>
              <a:t>Vähennetään aavikoiden laitamien hakkuita.</a:t>
            </a:r>
            <a:endParaRPr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70DBD010-9E5C-A545-831F-87898CB380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 txBox="1">
            <a:spLocks noGrp="1"/>
          </p:cNvSpPr>
          <p:nvPr>
            <p:ph type="title"/>
          </p:nvPr>
        </p:nvSpPr>
        <p:spPr>
          <a:xfrm>
            <a:off x="503349" y="49471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600" dirty="0"/>
              <a:t>Aavikoitumisen riskialueet</a:t>
            </a:r>
            <a:endParaRPr sz="36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EC2087C3-3268-7848-9C94-8E90DDF3A4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DDB70E72-BC93-834E-9DB4-DEFEA444D4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691" y="965917"/>
            <a:ext cx="10242996" cy="52559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7AFFAFC4-34B4-4B41-B95F-49561D2B37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908" y="171958"/>
            <a:ext cx="11070106" cy="5998613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554C9222-CE99-9E4A-8F2C-B00D063082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251</Words>
  <Application>Microsoft Office PowerPoint</Application>
  <PresentationFormat>Laajakuva</PresentationFormat>
  <Paragraphs>59</Paragraphs>
  <Slides>13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Office-teema</vt:lpstr>
      <vt:lpstr>8. Kuivuus, puhtaan veden puute ja nälkä </vt:lpstr>
      <vt:lpstr>Puhtaan veden puute</vt:lpstr>
      <vt:lpstr>Kehittyneen sanitaation piirissä olevien osuus väestöstä 2015</vt:lpstr>
      <vt:lpstr>PowerPoint-esitys</vt:lpstr>
      <vt:lpstr>Mitä voidaan tehdä, jotta pohjavesivarastot pelastuvat?</vt:lpstr>
      <vt:lpstr>Kuivuus</vt:lpstr>
      <vt:lpstr>Keinoja aavikoitumisen hillitsemiseksi</vt:lpstr>
      <vt:lpstr>Aavikoitumisen riskialueet</vt:lpstr>
      <vt:lpstr>PowerPoint-esitys</vt:lpstr>
      <vt:lpstr>Nälkä</vt:lpstr>
      <vt:lpstr>PowerPoint-esitys</vt:lpstr>
      <vt:lpstr>Aliravittujen ihmisten määrä maailmassa ja aliravittujen ihmisten määrä eri alueilla 2005-2017</vt:lpstr>
      <vt:lpstr>Ravinnontuotannon parantamiskeinoja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Mari Sorvali</dc:creator>
  <cp:lastModifiedBy>Valkeakosken kaupunki</cp:lastModifiedBy>
  <cp:revision>11</cp:revision>
  <dcterms:created xsi:type="dcterms:W3CDTF">2020-07-22T09:45:14Z</dcterms:created>
  <dcterms:modified xsi:type="dcterms:W3CDTF">2021-11-01T10:23:35Z</dcterms:modified>
</cp:coreProperties>
</file>