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6DFA3A-E880-A19A-9680-970F64CF0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05EB2C2-67D1-55C4-686D-9178400E1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C239186-383A-9177-D646-904C2B2ED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D40D-5115-48A6-BA41-00252EE9484E}" type="datetimeFigureOut">
              <a:rPr lang="fi-FI" smtClean="0"/>
              <a:t>17.4.2023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7AD676E-1EED-86AF-B587-081F76E77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9C7022C-CC2B-072B-14E3-AE2A48E8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1FAB-C3E1-490F-A1B7-A3ADC27B3F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027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4F0231-6B05-226E-6257-E9411A1D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EFD6A3D-6856-46E6-F5AB-B3DB5C472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ECA4B1-94C2-1159-EF35-710052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D40D-5115-48A6-BA41-00252EE9484E}" type="datetimeFigureOut">
              <a:rPr lang="fi-FI" smtClean="0"/>
              <a:t>17.4.2023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CFCEF82-2283-FD02-52A7-D1279045D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A9DBBD4-25D0-63A5-F37B-7D292145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1FAB-C3E1-490F-A1B7-A3ADC27B3F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7578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2DF1905E-059E-000B-E2F2-90287408A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CB6E85A-74D8-72C8-71AA-27153B198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8857E10-A7C0-EB1C-73B8-EE70C048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D40D-5115-48A6-BA41-00252EE9484E}" type="datetimeFigureOut">
              <a:rPr lang="fi-FI" smtClean="0"/>
              <a:t>17.4.2023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C0A558C-EA63-4339-AE9D-A9E2BBE9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99F34E6-296D-A974-9071-06FFEE52A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1FAB-C3E1-490F-A1B7-A3ADC27B3F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8637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536110-AFC4-713B-4504-CBD64EAFB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0C15E4-15E7-6307-A9F7-495CFA978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96F0701-68FB-959B-2E0D-9A688FA50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D40D-5115-48A6-BA41-00252EE9484E}" type="datetimeFigureOut">
              <a:rPr lang="fi-FI" smtClean="0"/>
              <a:t>17.4.2023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716CB6-BC3C-A3FE-8CB1-4DD29097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CA45BE8-E73C-6B20-1CE1-015CCDBFB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1FAB-C3E1-490F-A1B7-A3ADC27B3F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980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07C657-2307-45FC-DE8C-C8E01F16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94F824-D861-30E7-07E0-5694710B6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7F18353-7C81-C26E-09FA-94B1E83A0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D40D-5115-48A6-BA41-00252EE9484E}" type="datetimeFigureOut">
              <a:rPr lang="fi-FI" smtClean="0"/>
              <a:t>17.4.2023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BA02080-D1CC-E8C2-087F-0FA57CA1F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71AF9CD-2BE2-6E1E-8CDF-2448BAE1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1FAB-C3E1-490F-A1B7-A3ADC27B3F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197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0EB972-2B65-F6E1-2D2A-A8B1F310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A77CC4-5A8A-F237-7BC3-2E777867EE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764120B-8D42-B528-37E1-CAA7636B8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C851DD3-C6B7-141C-BCAA-EE0CB0212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D40D-5115-48A6-BA41-00252EE9484E}" type="datetimeFigureOut">
              <a:rPr lang="fi-FI" smtClean="0"/>
              <a:t>17.4.2023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5CF04DF-D3C3-C213-1D90-F002956FA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B4E684B-5B65-3A8F-83C4-375E3823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1FAB-C3E1-490F-A1B7-A3ADC27B3F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781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C41082-C24E-6C5C-1FEA-F15860533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095D64-52EE-50BC-C141-7AC34708B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876B95D-AD24-A74F-2FE2-2EED30C1D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88A9CFA-2D6D-2D27-66F9-951ECC9B7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FE3DAC9-49C0-C3E9-BAA0-5E030FE0F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1A78088-8B1F-BE6C-BE4C-2A5561C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D40D-5115-48A6-BA41-00252EE9484E}" type="datetimeFigureOut">
              <a:rPr lang="fi-FI" smtClean="0"/>
              <a:t>17.4.2023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5081D88-11D8-6EE0-EC8B-869353E30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72F4438-41CA-14A0-CD33-4C9387019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1FAB-C3E1-490F-A1B7-A3ADC27B3F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3406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81D3CE-30F3-F452-0089-4A724077D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E1DC053-CF89-D5A0-5A51-A5B10AA3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D40D-5115-48A6-BA41-00252EE9484E}" type="datetimeFigureOut">
              <a:rPr lang="fi-FI" smtClean="0"/>
              <a:t>17.4.2023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8A9D876-DF2E-0A35-5A57-93340DE12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D175805-3D45-9001-A204-0CB90BD58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1FAB-C3E1-490F-A1B7-A3ADC27B3F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9514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73ED80-8700-E15A-7018-EC7BBBA7F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D40D-5115-48A6-BA41-00252EE9484E}" type="datetimeFigureOut">
              <a:rPr lang="fi-FI" smtClean="0"/>
              <a:t>17.4.2023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078C3FC-55F4-F5B4-7B0B-4AB94091A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A4BE004-5BAA-140E-9698-180BB458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1FAB-C3E1-490F-A1B7-A3ADC27B3F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5121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B210E0-32FA-F2BD-C060-9CA95EB41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45C1E6-8674-8D92-857D-307457AF3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4515667-0DD7-B482-30F8-F4B7C820D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ED2080B-7798-A812-93C9-6AB99187B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D40D-5115-48A6-BA41-00252EE9484E}" type="datetimeFigureOut">
              <a:rPr lang="fi-FI" smtClean="0"/>
              <a:t>17.4.2023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B167823-168F-8ECA-01DE-B1683A9CA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427CF61-A886-88F6-A3A7-6FB87573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1FAB-C3E1-490F-A1B7-A3ADC27B3F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2432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DC1A4C-53F3-B9FC-41D0-6DFFE4E2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9BD6505F-D614-C8A7-8E9D-F15F15514C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D8F6868-F878-C909-618B-DDFF69EB9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50A15E5-D653-F648-A3D5-97E052B5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D40D-5115-48A6-BA41-00252EE9484E}" type="datetimeFigureOut">
              <a:rPr lang="fi-FI" smtClean="0"/>
              <a:t>17.4.2023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FE7886E-3D83-63A8-0EBF-A2BE569B9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8CB0C45-DECE-163C-E56D-589D48815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01FAB-C3E1-490F-A1B7-A3ADC27B3F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062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494CD31-A454-0426-D1E6-BB584C6D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B8F8ABD-C1DF-0894-F240-C6DE22BF2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8D433B6-AEFE-41F9-1E1E-242D36D2D2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FD40D-5115-48A6-BA41-00252EE9484E}" type="datetimeFigureOut">
              <a:rPr lang="fi-FI" smtClean="0"/>
              <a:t>17.4.2023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D8F3C13-B3FE-11BB-CBD7-0C4B13AE9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DBF4170-84BA-8A5E-A000-47F6A2353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01FAB-C3E1-490F-A1B7-A3ADC27B3F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19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hyperlink" Target="https://www.google.fi/search?q=medieval+books+first+letter&amp;biw=1366&amp;bih=659&amp;source=lnms&amp;tbm=isch&amp;sa=X&amp;ved=0ahUKEwjTzaeSga_MAhVFlSwKHaz5DMwQ_AUIBig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2BC7E5-76DB-4826-8C07-4A49B6353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8992" y="-34538"/>
            <a:ext cx="6655405" cy="633547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B06059C-C357-4011-82B9-9C0106301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5194" y="-23905"/>
            <a:ext cx="6705251" cy="63185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6886" y="-23905"/>
            <a:ext cx="6705251" cy="62150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7EE69AB-5DB6-56D3-64E0-41828D9D1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409" y="895483"/>
            <a:ext cx="5786232" cy="3011190"/>
          </a:xfrm>
        </p:spPr>
        <p:txBody>
          <a:bodyPr>
            <a:normAutofit/>
          </a:bodyPr>
          <a:lstStyle/>
          <a:p>
            <a:r>
              <a:rPr lang="fi-FI" sz="5400" b="1">
                <a:solidFill>
                  <a:schemeClr val="bg1"/>
                </a:solidFill>
              </a:rPr>
              <a:t>Keskiajan kristillinen yhtenäiskulttuuri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6952037-4BA2-92CF-5F9C-7428E240D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6270" y="4142096"/>
            <a:ext cx="5338511" cy="1055142"/>
          </a:xfrm>
        </p:spPr>
        <p:txBody>
          <a:bodyPr>
            <a:normAutofit/>
          </a:bodyPr>
          <a:lstStyle/>
          <a:p>
            <a:r>
              <a:rPr lang="fi-FI" sz="2000" b="1">
                <a:solidFill>
                  <a:schemeClr val="bg1"/>
                </a:solidFill>
              </a:rPr>
              <a:t>(Kpl 4)</a:t>
            </a: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218E095B-4870-4AD5-9C41-C16D59523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83101" y="357831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E8CB2F0-2F5A-4EBD-B214-E0309C31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FD3887D-244B-4EC4-9208-E304984C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7224C31-855E-4593-8A58-5B2B0CC4F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027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A28AA1BC-968B-DE2C-BBC3-31068D5A7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0" b="240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35E1030-2746-8885-D1BA-C218729C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b="1">
                <a:solidFill>
                  <a:srgbClr val="FFFFFF"/>
                </a:solidFill>
              </a:rPr>
              <a:t>Kulttuuripiirien jakautuminen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937362-5C26-2829-ADF8-6E55715B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18091" cy="4759902"/>
          </a:xfrm>
        </p:spPr>
        <p:txBody>
          <a:bodyPr>
            <a:normAutofit/>
          </a:bodyPr>
          <a:lstStyle/>
          <a:p>
            <a:r>
              <a:rPr lang="fi-FI" altLang="fi-FI" sz="2000" dirty="0">
                <a:solidFill>
                  <a:srgbClr val="FFFFFF"/>
                </a:solidFill>
              </a:rPr>
              <a:t>Varhaiskeskiajan kolme valtakeskusta:</a:t>
            </a:r>
          </a:p>
          <a:p>
            <a:pPr marL="971550" lvl="1" indent="-514350">
              <a:buFont typeface="+mj-lt"/>
              <a:buAutoNum type="arabicPeriod"/>
            </a:pPr>
            <a:r>
              <a:rPr lang="fi-FI" altLang="fi-FI" sz="2000" u="sng" dirty="0">
                <a:solidFill>
                  <a:srgbClr val="FFFFFF"/>
                </a:solidFill>
              </a:rPr>
              <a:t>Itä-Rooma eli Bysantti</a:t>
            </a:r>
          </a:p>
          <a:p>
            <a:pPr lvl="2"/>
            <a:r>
              <a:rPr lang="fi-FI" altLang="fi-FI" dirty="0">
                <a:solidFill>
                  <a:srgbClr val="FFFFFF"/>
                </a:solidFill>
              </a:rPr>
              <a:t>Antiikin tieteellinen perintö ja sen vaaliminen (kreikan kielellä) kristinuskosta huolimatta</a:t>
            </a:r>
          </a:p>
          <a:p>
            <a:pPr lvl="2"/>
            <a:r>
              <a:rPr lang="fi-FI" altLang="fi-FI" dirty="0">
                <a:solidFill>
                  <a:srgbClr val="FFFFFF"/>
                </a:solidFill>
              </a:rPr>
              <a:t>Lakikokoelma </a:t>
            </a:r>
            <a:r>
              <a:rPr lang="fi-FI" altLang="fi-FI" i="1" dirty="0" err="1">
                <a:solidFill>
                  <a:srgbClr val="FFFFFF"/>
                </a:solidFill>
              </a:rPr>
              <a:t>Corpus</a:t>
            </a:r>
            <a:r>
              <a:rPr lang="fi-FI" altLang="fi-FI" i="1" dirty="0">
                <a:solidFill>
                  <a:srgbClr val="FFFFFF"/>
                </a:solidFill>
              </a:rPr>
              <a:t> </a:t>
            </a:r>
            <a:r>
              <a:rPr lang="fi-FI" altLang="fi-FI" i="1" dirty="0" err="1">
                <a:solidFill>
                  <a:srgbClr val="FFFFFF"/>
                </a:solidFill>
              </a:rPr>
              <a:t>iuris</a:t>
            </a:r>
            <a:r>
              <a:rPr lang="fi-FI" altLang="fi-FI" i="1" dirty="0">
                <a:solidFill>
                  <a:srgbClr val="FFFFFF"/>
                </a:solidFill>
              </a:rPr>
              <a:t> </a:t>
            </a:r>
            <a:r>
              <a:rPr lang="fi-FI" altLang="fi-FI" i="1" dirty="0" err="1">
                <a:solidFill>
                  <a:srgbClr val="FFFFFF"/>
                </a:solidFill>
              </a:rPr>
              <a:t>civilis</a:t>
            </a:r>
            <a:r>
              <a:rPr lang="fi-FI" altLang="fi-FI" i="1" dirty="0">
                <a:solidFill>
                  <a:srgbClr val="FFFFFF"/>
                </a:solidFill>
              </a:rPr>
              <a:t> </a:t>
            </a:r>
            <a:r>
              <a:rPr lang="fi-FI" altLang="fi-FI" dirty="0">
                <a:solidFill>
                  <a:srgbClr val="FFFFFF"/>
                </a:solidFill>
              </a:rPr>
              <a:t>länsimaisen lainsäädännön pohjaksi</a:t>
            </a:r>
          </a:p>
          <a:p>
            <a:pPr lvl="2"/>
            <a:r>
              <a:rPr lang="fi-FI" altLang="fi-FI" dirty="0">
                <a:solidFill>
                  <a:srgbClr val="FFFFFF"/>
                </a:solidFill>
              </a:rPr>
              <a:t>Konstantinopoli ortodoksisena kulttuurikeskuksena (mm. mahtipontinen Hagia Sofian kirkko)</a:t>
            </a:r>
          </a:p>
          <a:p>
            <a:pPr marL="457200" lvl="1" indent="0"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2. </a:t>
            </a:r>
            <a:r>
              <a:rPr lang="fi-FI" altLang="fi-FI" sz="2000" u="sng" dirty="0">
                <a:solidFill>
                  <a:srgbClr val="FFFFFF"/>
                </a:solidFill>
              </a:rPr>
              <a:t>Islamilainen maailma</a:t>
            </a:r>
          </a:p>
          <a:p>
            <a:pPr lvl="2"/>
            <a:r>
              <a:rPr lang="fi-FI" altLang="fi-FI" dirty="0">
                <a:solidFill>
                  <a:srgbClr val="FFFFFF"/>
                </a:solidFill>
              </a:rPr>
              <a:t>Levittäytyi 600-l alkaen aina Pyreneiden niemimaalta Intiaan</a:t>
            </a:r>
          </a:p>
          <a:p>
            <a:pPr lvl="2"/>
            <a:r>
              <a:rPr lang="fi-FI" altLang="fi-FI" dirty="0">
                <a:solidFill>
                  <a:srgbClr val="FFFFFF"/>
                </a:solidFill>
              </a:rPr>
              <a:t>Hajanaisuus (kalifikunnat) -&gt; Uskonto yhdisti</a:t>
            </a:r>
          </a:p>
          <a:p>
            <a:pPr lvl="2"/>
            <a:r>
              <a:rPr lang="fi-FI" altLang="fi-FI" dirty="0">
                <a:solidFill>
                  <a:srgbClr val="FFFFFF"/>
                </a:solidFill>
              </a:rPr>
              <a:t>Antiikin tieteellinen perintö ja sen vaaliminen (erit. matematiikka, tähti- ja lääketiede)</a:t>
            </a:r>
          </a:p>
          <a:p>
            <a:pPr marL="457200" lvl="1" indent="0">
              <a:buNone/>
            </a:pPr>
            <a:r>
              <a:rPr lang="fi-FI" altLang="fi-FI" sz="2000" dirty="0">
                <a:solidFill>
                  <a:srgbClr val="FFFFFF"/>
                </a:solidFill>
              </a:rPr>
              <a:t>3. </a:t>
            </a:r>
            <a:r>
              <a:rPr lang="fi-FI" altLang="fi-FI" sz="2000" u="sng" dirty="0">
                <a:solidFill>
                  <a:srgbClr val="FFFFFF"/>
                </a:solidFill>
              </a:rPr>
              <a:t>Läntinen kristikunta</a:t>
            </a:r>
          </a:p>
          <a:p>
            <a:pPr lvl="2"/>
            <a:r>
              <a:rPr lang="fi-FI" altLang="fi-FI" dirty="0">
                <a:solidFill>
                  <a:srgbClr val="FFFFFF"/>
                </a:solidFill>
              </a:rPr>
              <a:t>Feodalismi, säätyjako, latina</a:t>
            </a:r>
          </a:p>
          <a:p>
            <a:pPr lvl="2"/>
            <a:r>
              <a:rPr lang="fi-FI" altLang="fi-FI" dirty="0">
                <a:solidFill>
                  <a:srgbClr val="FFFFFF"/>
                </a:solidFill>
              </a:rPr>
              <a:t>Katolisen kirkon johtama yhtenäiskulttuuri</a:t>
            </a:r>
          </a:p>
          <a:p>
            <a:endParaRPr lang="fi-FI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04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8C7B66D-8C78-480F-A98B-3F195E65A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F16BE16-B677-D248-23CD-F803D0F20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2622" y="3116020"/>
            <a:ext cx="6198803" cy="871410"/>
          </a:xfrm>
        </p:spPr>
        <p:txBody>
          <a:bodyPr>
            <a:normAutofit fontScale="90000"/>
          </a:bodyPr>
          <a:lstStyle/>
          <a:p>
            <a:r>
              <a:rPr lang="fi-FI" sz="4000" b="1" dirty="0"/>
              <a:t>Katolinen kirkko vallankäyttäjänä</a:t>
            </a:r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75225F8-5ECC-F857-FA85-2E5227A11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" y="96462"/>
            <a:ext cx="8105700" cy="2791593"/>
          </a:xfrm>
          <a:prstGeom prst="rect">
            <a:avLst/>
          </a:prstGeom>
        </p:spPr>
      </p:pic>
      <p:pic>
        <p:nvPicPr>
          <p:cNvPr id="7" name="Kuva 6" descr="Kuva, joka sisältää kohteen vuodevaatteet&#10;&#10;Kuvaus luotu automaattisesti">
            <a:extLst>
              <a:ext uri="{FF2B5EF4-FFF2-40B4-BE49-F238E27FC236}">
                <a16:creationId xmlns:a16="http://schemas.microsoft.com/office/drawing/2014/main" id="{8418FCF6-8C52-82C3-E676-9F30A9CC5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6" y="3045783"/>
            <a:ext cx="5622485" cy="3665797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2FD78F-B7DE-ADE8-A0B4-FFE7B301E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775" y="4133850"/>
            <a:ext cx="6181650" cy="2577730"/>
          </a:xfrm>
        </p:spPr>
        <p:txBody>
          <a:bodyPr>
            <a:normAutofit/>
          </a:bodyPr>
          <a:lstStyle/>
          <a:p>
            <a:r>
              <a:rPr lang="fi-FI" altLang="fi-FI" sz="2000" dirty="0"/>
              <a:t>Kirkolla ja paavilla oli</a:t>
            </a:r>
          </a:p>
          <a:p>
            <a:pPr lvl="1"/>
            <a:r>
              <a:rPr lang="fi-FI" altLang="fi-FI" sz="2000" dirty="0"/>
              <a:t>valtapoliittista (esim. </a:t>
            </a:r>
            <a:r>
              <a:rPr lang="fi-FI" altLang="fi-FI" sz="2000" i="1" dirty="0"/>
              <a:t>ristiretket</a:t>
            </a:r>
            <a:r>
              <a:rPr lang="fi-FI" altLang="fi-FI" sz="2000" dirty="0"/>
              <a:t>, keisarien nimittäminen) valtaa</a:t>
            </a:r>
          </a:p>
          <a:p>
            <a:pPr lvl="1"/>
            <a:r>
              <a:rPr lang="fi-FI" altLang="fi-FI" sz="2000" dirty="0"/>
              <a:t>hallinnollista (mm. </a:t>
            </a:r>
            <a:r>
              <a:rPr lang="fi-FI" altLang="fi-FI" sz="2000" i="1" dirty="0"/>
              <a:t>kuuria </a:t>
            </a:r>
            <a:r>
              <a:rPr lang="fi-FI" altLang="fi-FI" sz="2000" dirty="0"/>
              <a:t>ja kirkkovaltio) valtaa</a:t>
            </a:r>
          </a:p>
          <a:p>
            <a:pPr lvl="1"/>
            <a:r>
              <a:rPr lang="fi-FI" altLang="fi-FI" sz="2000" dirty="0"/>
              <a:t>oikeudellista valtaa -&gt; </a:t>
            </a:r>
            <a:r>
              <a:rPr lang="fi-FI" altLang="fi-FI" sz="2000" i="1" dirty="0"/>
              <a:t>Kanoninen oikeus</a:t>
            </a:r>
            <a:r>
              <a:rPr lang="fi-FI" altLang="fi-FI" sz="2000" dirty="0"/>
              <a:t> määritti mikä oli syntiä ja rankaisi harhaoppisia eli </a:t>
            </a:r>
            <a:r>
              <a:rPr lang="fi-FI" altLang="fi-FI" sz="2000" i="1" dirty="0"/>
              <a:t>kerettiläisiä</a:t>
            </a:r>
            <a:r>
              <a:rPr lang="fi-FI" altLang="fi-FI" sz="2000" dirty="0"/>
              <a:t> (</a:t>
            </a:r>
            <a:r>
              <a:rPr lang="fi-FI" altLang="fi-FI" sz="2000" i="1" dirty="0"/>
              <a:t>inkvisitiotuomioistuin</a:t>
            </a:r>
            <a:r>
              <a:rPr lang="fi-FI" altLang="fi-FI" sz="2000" dirty="0"/>
              <a:t>)</a:t>
            </a:r>
          </a:p>
          <a:p>
            <a:endParaRPr lang="fi-FI" sz="2000" dirty="0"/>
          </a:p>
        </p:txBody>
      </p:sp>
      <p:pic>
        <p:nvPicPr>
          <p:cNvPr id="9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CE200E7-6EF7-73BF-47E3-BCC1F8154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145" y="45292"/>
            <a:ext cx="3248580" cy="27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0D6772-5550-42D5-B8BC-CDE2836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B0DD1-0F30-4B7E-A6DC-3DDA7D5B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4" descr="Kuva, joka sisältää kohteen teksti, sisä-, kauppa&#10;&#10;Kuvaus luotu automaattisesti">
            <a:extLst>
              <a:ext uri="{FF2B5EF4-FFF2-40B4-BE49-F238E27FC236}">
                <a16:creationId xmlns:a16="http://schemas.microsoft.com/office/drawing/2014/main" id="{C861FEE5-CBF8-8064-664C-298F89F53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2DF1027-242C-500E-A7C8-23E6753E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4" y="138044"/>
            <a:ext cx="4155825" cy="985906"/>
          </a:xfrm>
        </p:spPr>
        <p:txBody>
          <a:bodyPr anchor="t">
            <a:normAutofit/>
          </a:bodyPr>
          <a:lstStyle/>
          <a:p>
            <a:r>
              <a:rPr lang="fi-FI" b="1" dirty="0">
                <a:solidFill>
                  <a:srgbClr val="FFFFFF"/>
                </a:solidFill>
              </a:rPr>
              <a:t>Maailmankuva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8D4A8B-8F42-52ED-DE9F-69E10FCBE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047" y="1123950"/>
            <a:ext cx="6841998" cy="4619663"/>
          </a:xfrm>
        </p:spPr>
        <p:txBody>
          <a:bodyPr>
            <a:normAutofit/>
          </a:bodyPr>
          <a:lstStyle/>
          <a:p>
            <a:pPr marL="749808" lvl="1" indent="-457200"/>
            <a:r>
              <a:rPr lang="fi-FI" altLang="fi-FI" sz="2000" dirty="0">
                <a:solidFill>
                  <a:srgbClr val="FFFFFF"/>
                </a:solidFill>
              </a:rPr>
              <a:t>Katolisesta kirkosta sekä sen opeista tapakulttuurin ja ajatusmaailman määrittäjiä</a:t>
            </a:r>
          </a:p>
          <a:p>
            <a:pPr marL="749808" lvl="1" indent="-457200"/>
            <a:r>
              <a:rPr lang="fi-FI" altLang="fi-FI" sz="2000" dirty="0">
                <a:solidFill>
                  <a:srgbClr val="FFFFFF"/>
                </a:solidFill>
              </a:rPr>
              <a:t>Raamatusta ja kirkon opeista ehdottomia auktoriteetteja</a:t>
            </a:r>
          </a:p>
          <a:p>
            <a:pPr marL="749808" lvl="1" indent="-457200"/>
            <a:r>
              <a:rPr lang="fi-FI" altLang="fi-FI" sz="2000" dirty="0">
                <a:solidFill>
                  <a:srgbClr val="FFFFFF"/>
                </a:solidFill>
              </a:rPr>
              <a:t>Ihmisten välisen </a:t>
            </a:r>
            <a:r>
              <a:rPr lang="fi-FI" altLang="fi-FI" sz="2000" i="1" dirty="0">
                <a:solidFill>
                  <a:srgbClr val="FFFFFF"/>
                </a:solidFill>
              </a:rPr>
              <a:t>yhteisöllisyyden</a:t>
            </a:r>
            <a:r>
              <a:rPr lang="fi-FI" altLang="fi-FI" sz="2000" dirty="0">
                <a:solidFill>
                  <a:srgbClr val="FFFFFF"/>
                </a:solidFill>
              </a:rPr>
              <a:t> korostaminen (mm. seurakunta)</a:t>
            </a:r>
          </a:p>
          <a:p>
            <a:pPr marL="749808" lvl="1" indent="-457200"/>
            <a:r>
              <a:rPr lang="fi-FI" altLang="fi-FI" sz="2000" dirty="0">
                <a:solidFill>
                  <a:srgbClr val="FFFFFF"/>
                </a:solidFill>
              </a:rPr>
              <a:t>Elinpiiri suppea, luonnon kiertokulku ja vuodenajat</a:t>
            </a:r>
          </a:p>
          <a:p>
            <a:pPr marL="749808" lvl="1" indent="-457200"/>
            <a:r>
              <a:rPr lang="fi-FI" altLang="fi-FI" sz="2000" dirty="0">
                <a:solidFill>
                  <a:srgbClr val="FFFFFF"/>
                </a:solidFill>
              </a:rPr>
              <a:t>Huomio tuonpuoleiseen -&gt; </a:t>
            </a:r>
            <a:r>
              <a:rPr lang="fi-FI" altLang="fi-FI" sz="2000" i="1" dirty="0">
                <a:solidFill>
                  <a:srgbClr val="FFFFFF"/>
                </a:solidFill>
              </a:rPr>
              <a:t>Kadotuksen</a:t>
            </a:r>
            <a:r>
              <a:rPr lang="fi-FI" altLang="fi-FI" sz="2000" dirty="0">
                <a:solidFill>
                  <a:srgbClr val="FFFFFF"/>
                </a:solidFill>
              </a:rPr>
              <a:t> ja Jumalan  rangaistuksien (taudit, luonnonkatastrofit) pelko piti ihmiset ”järjestyksessä”</a:t>
            </a:r>
          </a:p>
          <a:p>
            <a:pPr marL="749808" lvl="1" indent="-457200"/>
            <a:r>
              <a:rPr lang="fi-FI" altLang="fi-FI" sz="2000" dirty="0">
                <a:solidFill>
                  <a:srgbClr val="FFFFFF"/>
                </a:solidFill>
              </a:rPr>
              <a:t>Usko </a:t>
            </a:r>
            <a:r>
              <a:rPr lang="fi-FI" altLang="fi-FI" sz="2000" i="1" dirty="0">
                <a:solidFill>
                  <a:srgbClr val="FFFFFF"/>
                </a:solidFill>
              </a:rPr>
              <a:t>pyhimyksiin</a:t>
            </a:r>
            <a:r>
              <a:rPr lang="fi-FI" altLang="fi-FI" sz="2000" dirty="0">
                <a:solidFill>
                  <a:srgbClr val="FFFFFF"/>
                </a:solidFill>
              </a:rPr>
              <a:t> ja </a:t>
            </a:r>
            <a:r>
              <a:rPr lang="fi-FI" altLang="fi-FI" sz="2000" i="1" dirty="0">
                <a:solidFill>
                  <a:srgbClr val="FFFFFF"/>
                </a:solidFill>
              </a:rPr>
              <a:t>pyhäinjäännöksiin</a:t>
            </a:r>
            <a:r>
              <a:rPr lang="fi-FI" altLang="fi-FI" sz="2000" dirty="0">
                <a:solidFill>
                  <a:srgbClr val="FFFFFF"/>
                </a:solidFill>
              </a:rPr>
              <a:t> -&gt; </a:t>
            </a:r>
            <a:r>
              <a:rPr lang="fi-FI" altLang="fi-FI" sz="2000" i="1" dirty="0">
                <a:solidFill>
                  <a:srgbClr val="FFFFFF"/>
                </a:solidFill>
              </a:rPr>
              <a:t>Pyhiinvaellukset</a:t>
            </a:r>
            <a:r>
              <a:rPr lang="fi-FI" altLang="fi-FI" sz="2000" dirty="0">
                <a:solidFill>
                  <a:srgbClr val="FFFFFF"/>
                </a:solidFill>
              </a:rPr>
              <a:t> suosittuja</a:t>
            </a:r>
          </a:p>
        </p:txBody>
      </p:sp>
    </p:spTree>
    <p:extLst>
      <p:ext uri="{BB962C8B-B14F-4D97-AF65-F5344CB8AC3E}">
        <p14:creationId xmlns:p14="http://schemas.microsoft.com/office/powerpoint/2010/main" val="295513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 descr="Kuva, joka sisältää kohteen kartta">
            <a:extLst>
              <a:ext uri="{FF2B5EF4-FFF2-40B4-BE49-F238E27FC236}">
                <a16:creationId xmlns:a16="http://schemas.microsoft.com/office/drawing/2014/main" id="{092343EC-881E-D740-6B04-8BC3160466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54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B497E12-8B56-88B7-FA50-3956DF96B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6" y="168168"/>
            <a:ext cx="4294910" cy="810887"/>
          </a:xfrm>
        </p:spPr>
        <p:txBody>
          <a:bodyPr>
            <a:normAutofit/>
          </a:bodyPr>
          <a:lstStyle/>
          <a:p>
            <a:r>
              <a:rPr lang="fi-FI" sz="4000" b="1" dirty="0"/>
              <a:t>Luostarilaitos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A85A735-7FF7-C9DB-1189-1786FADFE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22" y="1173018"/>
            <a:ext cx="4539433" cy="4947696"/>
          </a:xfrm>
        </p:spPr>
        <p:txBody>
          <a:bodyPr>
            <a:normAutofit/>
          </a:bodyPr>
          <a:lstStyle/>
          <a:p>
            <a:r>
              <a:rPr lang="fi-FI" altLang="fi-FI" sz="2000" i="1" dirty="0"/>
              <a:t>Munkki- ja nunnaluostarit </a:t>
            </a:r>
            <a:r>
              <a:rPr lang="fi-FI" altLang="fi-FI" sz="2000" dirty="0"/>
              <a:t>omavaraisia yhteisöjä</a:t>
            </a:r>
          </a:p>
          <a:p>
            <a:pPr marL="578358" lvl="1" indent="-285750"/>
            <a:r>
              <a:rPr lang="fi-FI" altLang="fi-FI" sz="2000" dirty="0"/>
              <a:t>Korkeampi opetus ennen yliopistoja -&gt; </a:t>
            </a:r>
            <a:r>
              <a:rPr lang="fi-FI" altLang="fi-FI" sz="2000" i="1" dirty="0"/>
              <a:t>Luostarikoulut </a:t>
            </a:r>
            <a:r>
              <a:rPr lang="fi-FI" altLang="fi-FI" sz="2000" dirty="0"/>
              <a:t>ylempien säätyjen lapsille</a:t>
            </a:r>
            <a:endParaRPr lang="fi-FI" altLang="fi-FI" sz="2000" i="1" dirty="0"/>
          </a:p>
          <a:p>
            <a:pPr marL="578358" lvl="1" indent="-285750"/>
            <a:r>
              <a:rPr lang="fi-FI" altLang="fi-FI" sz="2000" dirty="0"/>
              <a:t>Ainoa mahdollisuus naiselle saada opetusta</a:t>
            </a:r>
          </a:p>
          <a:p>
            <a:pPr marL="578358" lvl="1" indent="-285750"/>
            <a:r>
              <a:rPr lang="fi-FI" altLang="fi-FI" sz="2000" dirty="0"/>
              <a:t>Tunnetuimmat sääntökunnat </a:t>
            </a:r>
            <a:r>
              <a:rPr lang="fi-FI" altLang="fi-FI" sz="2000" i="1" dirty="0"/>
              <a:t>dominikaanit</a:t>
            </a:r>
            <a:r>
              <a:rPr lang="fi-FI" altLang="fi-FI" sz="2000" dirty="0"/>
              <a:t> ja </a:t>
            </a:r>
            <a:r>
              <a:rPr lang="fi-FI" altLang="fi-FI" sz="2000" i="1" dirty="0"/>
              <a:t>fransiskaanit</a:t>
            </a:r>
          </a:p>
          <a:p>
            <a:endParaRPr lang="fi-FI" sz="2000" dirty="0"/>
          </a:p>
        </p:txBody>
      </p:sp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5DD9823-76E1-86B5-F856-576D4D1B5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16" y="4041731"/>
            <a:ext cx="2188445" cy="2648101"/>
          </a:xfrm>
          <a:prstGeom prst="rect">
            <a:avLst/>
          </a:prstGeom>
        </p:spPr>
      </p:pic>
      <p:pic>
        <p:nvPicPr>
          <p:cNvPr id="5" name="Kuva 4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60DC676E-4E1F-382D-BF62-44D0E8E43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" r="2" b="2014"/>
          <a:stretch/>
        </p:blipFill>
        <p:spPr>
          <a:xfrm>
            <a:off x="4738255" y="353291"/>
            <a:ext cx="7450696" cy="502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3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C0AC7DF-5497-6E66-309F-CA7FA4643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101601"/>
            <a:ext cx="4753535" cy="757382"/>
          </a:xfrm>
        </p:spPr>
        <p:txBody>
          <a:bodyPr>
            <a:normAutofit/>
          </a:bodyPr>
          <a:lstStyle/>
          <a:p>
            <a:r>
              <a:rPr lang="fi-FI" sz="4000" b="1" dirty="0"/>
              <a:t>Taide</a:t>
            </a:r>
          </a:p>
        </p:txBody>
      </p:sp>
      <p:pic>
        <p:nvPicPr>
          <p:cNvPr id="7" name="Kuva 6" descr="Kuva, joka sisältää kohteen rakennus, kivi, käytävä&#10;&#10;Kuvaus luotu automaattisesti">
            <a:extLst>
              <a:ext uri="{FF2B5EF4-FFF2-40B4-BE49-F238E27FC236}">
                <a16:creationId xmlns:a16="http://schemas.microsoft.com/office/drawing/2014/main" id="{FC229A1C-3213-A27E-B371-2B10900BE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" r="4646" b="-1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5" name="Kuva 4" descr="Kuva, joka sisältää kohteen taivas, rakennus, piha-, kirkko&#10;&#10;Kuvaus luotu automaattisesti">
            <a:extLst>
              <a:ext uri="{FF2B5EF4-FFF2-40B4-BE49-F238E27FC236}">
                <a16:creationId xmlns:a16="http://schemas.microsoft.com/office/drawing/2014/main" id="{BB59384A-7F00-0BD8-E47F-48900D543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3" r="24264" b="-1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9" name="Kuva 8" descr="Kuva, joka sisältää kohteen piha-, taivas, rakennus, kirkko&#10;&#10;Kuvaus luotu automaattisesti">
            <a:extLst>
              <a:ext uri="{FF2B5EF4-FFF2-40B4-BE49-F238E27FC236}">
                <a16:creationId xmlns:a16="http://schemas.microsoft.com/office/drawing/2014/main" id="{DB877808-2F4E-2CE4-135F-4F60C2E5BB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0" r="1" b="1925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7F629B-40CB-A351-4288-8CFB68B28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5805" y="1154545"/>
            <a:ext cx="5667650" cy="5449454"/>
          </a:xfrm>
        </p:spPr>
        <p:txBody>
          <a:bodyPr>
            <a:normAutofit/>
          </a:bodyPr>
          <a:lstStyle/>
          <a:p>
            <a:r>
              <a:rPr lang="fi-FI" altLang="fi-FI" sz="2000" dirty="0"/>
              <a:t>Taide alistettiin kirkon palvelukseen -&gt; Kirkkoarkkitehtuuri ja alttaritaulut</a:t>
            </a:r>
          </a:p>
          <a:p>
            <a:r>
              <a:rPr lang="fi-FI" altLang="fi-FI" sz="2000" i="1" dirty="0"/>
              <a:t>Romaaninen tyyli</a:t>
            </a:r>
            <a:r>
              <a:rPr lang="fi-FI" altLang="fi-FI" sz="2000" dirty="0"/>
              <a:t> (n.1000-1200)</a:t>
            </a:r>
          </a:p>
          <a:p>
            <a:pPr marL="635508" lvl="1" indent="-342900"/>
            <a:r>
              <a:rPr lang="fi-FI" altLang="fi-FI" sz="2000" dirty="0"/>
              <a:t>Romaaninen kirkko roomalaisen basilikan kaltainen -&gt; puolikaaren muotoiset </a:t>
            </a:r>
            <a:r>
              <a:rPr lang="fi-FI" altLang="fi-FI" sz="2000" i="1" dirty="0"/>
              <a:t>pyörökaariholvaukset</a:t>
            </a:r>
            <a:r>
              <a:rPr lang="fi-FI" altLang="fi-FI" sz="2000" dirty="0"/>
              <a:t>, paksut seinät ja pienet ikkunat</a:t>
            </a:r>
          </a:p>
          <a:p>
            <a:r>
              <a:rPr lang="fi-FI" altLang="fi-FI" sz="2000" i="1" dirty="0"/>
              <a:t>Gotiikka</a:t>
            </a:r>
            <a:r>
              <a:rPr lang="fi-FI" altLang="fi-FI" sz="2000" dirty="0"/>
              <a:t> (n.1200-1400)</a:t>
            </a:r>
          </a:p>
          <a:p>
            <a:pPr marL="578358" lvl="1" indent="-285750"/>
            <a:r>
              <a:rPr lang="fi-FI" altLang="fi-FI" sz="2000" dirty="0"/>
              <a:t>Suippokärkiset kaariholvit, joilla tavoiteltiin Jumalan valtakuntaa</a:t>
            </a:r>
          </a:p>
          <a:p>
            <a:pPr marL="578358" lvl="1" indent="-285750"/>
            <a:r>
              <a:rPr lang="fi-FI" altLang="fi-FI" sz="2000" dirty="0"/>
              <a:t>Ohuet seinät -&gt; Holveihin ruoteet</a:t>
            </a:r>
          </a:p>
          <a:p>
            <a:pPr marL="635508" lvl="1" indent="-342900"/>
            <a:r>
              <a:rPr lang="fi-FI" altLang="fi-FI" sz="2000" dirty="0"/>
              <a:t>Iso pyöreä ruusuikkuna </a:t>
            </a:r>
            <a:r>
              <a:rPr lang="fi-FI" altLang="fi-FI" sz="2000" i="1" dirty="0"/>
              <a:t>fasadin</a:t>
            </a:r>
            <a:r>
              <a:rPr lang="fi-FI" altLang="fi-FI" sz="2000" dirty="0"/>
              <a:t> yläosassa -&gt; Lasimaalaukset ja </a:t>
            </a:r>
            <a:r>
              <a:rPr lang="fi-FI" altLang="fi-FI" sz="2000" i="1" dirty="0"/>
              <a:t>freskot</a:t>
            </a:r>
            <a:r>
              <a:rPr lang="fi-FI" altLang="fi-FI" sz="2000" dirty="0"/>
              <a:t> kertoivat kansalle Raamatun tapahtumista</a:t>
            </a:r>
          </a:p>
          <a:p>
            <a:pPr marL="635508" lvl="1" indent="-342900"/>
            <a:r>
              <a:rPr lang="fi-FI" altLang="fi-FI" sz="2000" dirty="0"/>
              <a:t>Sisä- ja ulkopuolella koristeellisia veistoksia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07179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633D240C-2220-494F-90F6-2A8A57C05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alttari, kangas&#10;&#10;Kuvaus luotu automaattisesti">
            <a:extLst>
              <a:ext uri="{FF2B5EF4-FFF2-40B4-BE49-F238E27FC236}">
                <a16:creationId xmlns:a16="http://schemas.microsoft.com/office/drawing/2014/main" id="{8E7332F3-333A-ADB8-E7BC-55EADAE904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681"/>
          <a:stretch/>
        </p:blipFill>
        <p:spPr>
          <a:xfrm>
            <a:off x="-6" y="21"/>
            <a:ext cx="4169023" cy="2934566"/>
          </a:xfrm>
          <a:prstGeom prst="rect">
            <a:avLst/>
          </a:prstGeom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82F8B5D5-EDD3-466C-9CFA-C8A8B1C7F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0840" y="361188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C6858B-B383-4FB7-AAFA-9CBB9215D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095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5" descr="Kuva, joka sisältää kohteen koristeltu, maalaus, kangas, useita&#10;&#10;Kuvaus luotu automaattisesti">
            <a:extLst>
              <a:ext uri="{FF2B5EF4-FFF2-40B4-BE49-F238E27FC236}">
                <a16:creationId xmlns:a16="http://schemas.microsoft.com/office/drawing/2014/main" id="{5D875665-A3AB-0984-D779-1B49CC1FE8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0" r="2" b="2"/>
          <a:stretch/>
        </p:blipFill>
        <p:spPr>
          <a:xfrm>
            <a:off x="26" y="3172569"/>
            <a:ext cx="4711515" cy="368543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F5885C94-562E-C542-785F-3DAB780BD9DE}"/>
              </a:ext>
            </a:extLst>
          </p:cNvPr>
          <p:cNvSpPr txBox="1"/>
          <p:nvPr/>
        </p:nvSpPr>
        <p:spPr>
          <a:xfrm>
            <a:off x="4784436" y="3062503"/>
            <a:ext cx="7305964" cy="3118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fi-FI" sz="2200" dirty="0" err="1"/>
              <a:t>Kuvataiteissa</a:t>
            </a:r>
            <a:r>
              <a:rPr lang="en-US" altLang="fi-FI" sz="2200" dirty="0"/>
              <a:t> </a:t>
            </a:r>
            <a:r>
              <a:rPr lang="en-US" altLang="fi-FI" sz="2200" dirty="0" err="1"/>
              <a:t>perspektiivin</a:t>
            </a:r>
            <a:r>
              <a:rPr lang="en-US" altLang="fi-FI" sz="2200" dirty="0"/>
              <a:t> </a:t>
            </a:r>
            <a:r>
              <a:rPr lang="en-US" altLang="fi-FI" sz="2200" dirty="0" err="1"/>
              <a:t>tilalle</a:t>
            </a:r>
            <a:r>
              <a:rPr lang="en-US" altLang="fi-FI" sz="2200" dirty="0"/>
              <a:t> </a:t>
            </a:r>
            <a:r>
              <a:rPr lang="en-US" altLang="fi-FI" sz="2200" i="1" dirty="0" err="1"/>
              <a:t>arvoperspektiivi</a:t>
            </a:r>
            <a:r>
              <a:rPr lang="en-US" altLang="fi-FI" sz="2200" dirty="0"/>
              <a:t>, </a:t>
            </a:r>
            <a:r>
              <a:rPr lang="en-US" altLang="fi-FI" sz="2200" dirty="0" err="1"/>
              <a:t>jolla</a:t>
            </a:r>
            <a:r>
              <a:rPr lang="en-US" altLang="fi-FI" sz="2200" dirty="0"/>
              <a:t> </a:t>
            </a:r>
            <a:r>
              <a:rPr lang="en-US" altLang="fi-FI" sz="2200" dirty="0" err="1"/>
              <a:t>korostettiin</a:t>
            </a:r>
            <a:r>
              <a:rPr lang="en-US" altLang="fi-FI" sz="2200" dirty="0"/>
              <a:t> </a:t>
            </a:r>
            <a:r>
              <a:rPr lang="en-US" altLang="fi-FI" sz="2200" dirty="0" err="1"/>
              <a:t>henkilön</a:t>
            </a:r>
            <a:r>
              <a:rPr lang="en-US" altLang="fi-FI" sz="2200" dirty="0"/>
              <a:t> </a:t>
            </a:r>
            <a:r>
              <a:rPr lang="en-US" altLang="fi-FI" sz="2200" dirty="0" err="1"/>
              <a:t>pyhyyttä</a:t>
            </a:r>
            <a:r>
              <a:rPr lang="en-US" altLang="fi-FI" sz="2200" dirty="0"/>
              <a:t> tai </a:t>
            </a:r>
            <a:r>
              <a:rPr lang="en-US" altLang="fi-FI" sz="2200" dirty="0" err="1"/>
              <a:t>tärkeää</a:t>
            </a:r>
            <a:r>
              <a:rPr lang="en-US" altLang="fi-FI" sz="2200" dirty="0"/>
              <a:t> </a:t>
            </a:r>
            <a:r>
              <a:rPr lang="en-US" altLang="fi-FI" sz="2200" dirty="0" err="1"/>
              <a:t>asemaa</a:t>
            </a:r>
            <a:endParaRPr lang="en-US" altLang="fi-FI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fi-FI" sz="2200" dirty="0" err="1"/>
              <a:t>Uskonnon</a:t>
            </a:r>
            <a:r>
              <a:rPr lang="en-US" altLang="fi-FI" sz="2200" dirty="0"/>
              <a:t> </a:t>
            </a:r>
            <a:r>
              <a:rPr lang="en-US" altLang="fi-FI" sz="2200" dirty="0" err="1"/>
              <a:t>ohella</a:t>
            </a:r>
            <a:r>
              <a:rPr lang="en-US" altLang="fi-FI" sz="2200" dirty="0"/>
              <a:t> </a:t>
            </a:r>
            <a:r>
              <a:rPr lang="en-US" altLang="fi-FI" sz="2200" dirty="0" err="1"/>
              <a:t>kuolema</a:t>
            </a:r>
            <a:r>
              <a:rPr lang="en-US" altLang="fi-FI" sz="2200" dirty="0"/>
              <a:t> </a:t>
            </a:r>
            <a:r>
              <a:rPr lang="en-US" altLang="fi-FI" sz="2200" dirty="0" err="1"/>
              <a:t>teemana</a:t>
            </a:r>
            <a:r>
              <a:rPr lang="en-US" altLang="fi-FI" sz="2200" dirty="0"/>
              <a:t> </a:t>
            </a:r>
            <a:r>
              <a:rPr lang="en-US" altLang="fi-FI" sz="2200" dirty="0" err="1"/>
              <a:t>kuvataiteissa</a:t>
            </a:r>
            <a:r>
              <a:rPr lang="en-US" altLang="fi-FI" sz="2200" dirty="0"/>
              <a:t> (</a:t>
            </a:r>
            <a:r>
              <a:rPr lang="en-US" altLang="fi-FI" sz="2200" dirty="0" err="1"/>
              <a:t>esim</a:t>
            </a:r>
            <a:r>
              <a:rPr lang="en-US" altLang="fi-FI" sz="2200" dirty="0"/>
              <a:t>. </a:t>
            </a:r>
            <a:r>
              <a:rPr lang="en-US" altLang="fi-FI" sz="2200" i="1" dirty="0" err="1"/>
              <a:t>kuolemantanssi</a:t>
            </a:r>
            <a:r>
              <a:rPr lang="en-US" altLang="fi-FI" sz="22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fi-FI" sz="2200" dirty="0" err="1">
                <a:hlinkClick r:id="rId4"/>
              </a:rPr>
              <a:t>Kirjojen</a:t>
            </a:r>
            <a:r>
              <a:rPr lang="en-US" altLang="fi-FI" sz="2200" dirty="0">
                <a:hlinkClick r:id="rId4"/>
              </a:rPr>
              <a:t> </a:t>
            </a:r>
            <a:r>
              <a:rPr lang="en-US" altLang="fi-FI" sz="2200" dirty="0" err="1">
                <a:hlinkClick r:id="rId4"/>
              </a:rPr>
              <a:t>kuvitus</a:t>
            </a:r>
            <a:endParaRPr lang="en-US" altLang="fi-FI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fi-FI" sz="2200" dirty="0" err="1"/>
              <a:t>Maalaustaiteessa</a:t>
            </a:r>
            <a:r>
              <a:rPr lang="en-US" altLang="fi-FI" sz="2200" dirty="0"/>
              <a:t> </a:t>
            </a:r>
            <a:r>
              <a:rPr lang="en-US" altLang="fi-FI" sz="2200" dirty="0" err="1"/>
              <a:t>tunnetuin</a:t>
            </a:r>
            <a:r>
              <a:rPr lang="en-US" altLang="fi-FI" sz="2200" dirty="0"/>
              <a:t> ”</a:t>
            </a:r>
            <a:r>
              <a:rPr lang="en-US" altLang="fi-FI" sz="2200" dirty="0" err="1"/>
              <a:t>länsimaisen</a:t>
            </a:r>
            <a:r>
              <a:rPr lang="en-US" altLang="fi-FI" sz="2200" dirty="0"/>
              <a:t> </a:t>
            </a:r>
            <a:r>
              <a:rPr lang="en-US" altLang="fi-FI" sz="2200" dirty="0" err="1"/>
              <a:t>taiteen</a:t>
            </a:r>
            <a:r>
              <a:rPr lang="en-US" altLang="fi-FI" sz="2200" dirty="0"/>
              <a:t> </a:t>
            </a:r>
            <a:r>
              <a:rPr lang="en-US" altLang="fi-FI" sz="2200" dirty="0" err="1"/>
              <a:t>isä</a:t>
            </a:r>
            <a:r>
              <a:rPr lang="en-US" altLang="fi-FI" sz="2200" dirty="0"/>
              <a:t>” Giotto di </a:t>
            </a:r>
            <a:r>
              <a:rPr lang="en-US" altLang="fi-FI" sz="2200" dirty="0" err="1"/>
              <a:t>Bondone</a:t>
            </a:r>
            <a:endParaRPr lang="en-US" altLang="fi-FI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8" name="Kuva 7" descr="Kuva, joka sisältää kohteen teksti, ruokapöytä&#10;&#10;Kuvaus luotu automaattisesti">
            <a:extLst>
              <a:ext uri="{FF2B5EF4-FFF2-40B4-BE49-F238E27FC236}">
                <a16:creationId xmlns:a16="http://schemas.microsoft.com/office/drawing/2014/main" id="{485E0A7F-F96A-AA22-D1F8-04FAC0F07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74" y="127916"/>
            <a:ext cx="7871598" cy="28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2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318</Words>
  <Application>Microsoft Office PowerPoint</Application>
  <PresentationFormat>Laajakuva</PresentationFormat>
  <Paragraphs>45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Office-teema</vt:lpstr>
      <vt:lpstr>Keskiajan kristillinen yhtenäiskulttuuri</vt:lpstr>
      <vt:lpstr>Kulttuuripiirien jakautuminen</vt:lpstr>
      <vt:lpstr>Katolinen kirkko vallankäyttäjänä</vt:lpstr>
      <vt:lpstr>Maailmankuva</vt:lpstr>
      <vt:lpstr>PowerPoint-esitys</vt:lpstr>
      <vt:lpstr>Luostarilaitos</vt:lpstr>
      <vt:lpstr>Taide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Keskiajan kristillinen yhtenäiskulttuuri</dc:title>
  <dc:creator>Mikko Niemi</dc:creator>
  <cp:lastModifiedBy>Mikko Niemi</cp:lastModifiedBy>
  <cp:revision>1</cp:revision>
  <dcterms:created xsi:type="dcterms:W3CDTF">2023-04-17T16:55:27Z</dcterms:created>
  <dcterms:modified xsi:type="dcterms:W3CDTF">2023-04-17T19:27:57Z</dcterms:modified>
</cp:coreProperties>
</file>