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8" r:id="rId1"/>
  </p:sldMasterIdLst>
  <p:notesMasterIdLst>
    <p:notesMasterId r:id="rId36"/>
  </p:notesMasterIdLst>
  <p:sldIdLst>
    <p:sldId id="256" r:id="rId2"/>
    <p:sldId id="263" r:id="rId3"/>
    <p:sldId id="293" r:id="rId4"/>
    <p:sldId id="294" r:id="rId5"/>
    <p:sldId id="300" r:id="rId6"/>
    <p:sldId id="277" r:id="rId7"/>
    <p:sldId id="289" r:id="rId8"/>
    <p:sldId id="290" r:id="rId9"/>
    <p:sldId id="297" r:id="rId10"/>
    <p:sldId id="291" r:id="rId11"/>
    <p:sldId id="268" r:id="rId12"/>
    <p:sldId id="269" r:id="rId13"/>
    <p:sldId id="271" r:id="rId14"/>
    <p:sldId id="264" r:id="rId15"/>
    <p:sldId id="266" r:id="rId16"/>
    <p:sldId id="288" r:id="rId17"/>
    <p:sldId id="276" r:id="rId18"/>
    <p:sldId id="272" r:id="rId19"/>
    <p:sldId id="295" r:id="rId20"/>
    <p:sldId id="279" r:id="rId21"/>
    <p:sldId id="287" r:id="rId22"/>
    <p:sldId id="280" r:id="rId23"/>
    <p:sldId id="281" r:id="rId24"/>
    <p:sldId id="284" r:id="rId25"/>
    <p:sldId id="285" r:id="rId26"/>
    <p:sldId id="296" r:id="rId27"/>
    <p:sldId id="282" r:id="rId28"/>
    <p:sldId id="274" r:id="rId29"/>
    <p:sldId id="283" r:id="rId30"/>
    <p:sldId id="273" r:id="rId31"/>
    <p:sldId id="275" r:id="rId32"/>
    <p:sldId id="292" r:id="rId33"/>
    <p:sldId id="278" r:id="rId34"/>
    <p:sldId id="298" r:id="rId35"/>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71" autoAdjust="0"/>
  </p:normalViewPr>
  <p:slideViewPr>
    <p:cSldViewPr>
      <p:cViewPr>
        <p:scale>
          <a:sx n="80" d="100"/>
          <a:sy n="80" d="100"/>
        </p:scale>
        <p:origin x="-852" y="-150"/>
      </p:cViewPr>
      <p:guideLst>
        <p:guide orient="horz" pos="2160"/>
        <p:guide pos="2880"/>
      </p:guideLst>
    </p:cSldViewPr>
  </p:slideViewPr>
  <p:outlineViewPr>
    <p:cViewPr>
      <p:scale>
        <a:sx n="33" d="100"/>
        <a:sy n="33" d="100"/>
      </p:scale>
      <p:origin x="48" y="1542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C7BF8B-291D-4C04-A4DF-D905EC0DA236}" type="datetimeFigureOut">
              <a:rPr lang="fi-FI" smtClean="0"/>
              <a:t>29.11.2017</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49A49D-37E8-42E4-BBEF-C57F6508603C}" type="slidenum">
              <a:rPr lang="fi-FI" smtClean="0"/>
              <a:t>‹#›</a:t>
            </a:fld>
            <a:endParaRPr lang="fi-FI"/>
          </a:p>
        </p:txBody>
      </p:sp>
    </p:spTree>
    <p:extLst>
      <p:ext uri="{BB962C8B-B14F-4D97-AF65-F5344CB8AC3E}">
        <p14:creationId xmlns:p14="http://schemas.microsoft.com/office/powerpoint/2010/main" val="4011235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fi-FI" smtClean="0"/>
              <a:t>Muokkaa perustyyl. napsautt.</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sp>
        <p:nvSpPr>
          <p:cNvPr id="15" name="Date Placeholder 14"/>
          <p:cNvSpPr>
            <a:spLocks noGrp="1"/>
          </p:cNvSpPr>
          <p:nvPr>
            <p:ph type="dt" sz="half" idx="10"/>
          </p:nvPr>
        </p:nvSpPr>
        <p:spPr/>
        <p:txBody>
          <a:bodyPr/>
          <a:lstStyle/>
          <a:p>
            <a:fld id="{1B11BB58-5FDC-4767-B6F5-A0F972CB241F}" type="datetime1">
              <a:rPr lang="fi-FI" smtClean="0"/>
              <a:t>29.11.2017</a:t>
            </a:fld>
            <a:endParaRPr lang="fi-FI"/>
          </a:p>
        </p:txBody>
      </p:sp>
      <p:sp>
        <p:nvSpPr>
          <p:cNvPr id="16" name="Slide Number Placeholder 15"/>
          <p:cNvSpPr>
            <a:spLocks noGrp="1"/>
          </p:cNvSpPr>
          <p:nvPr>
            <p:ph type="sldNum" sz="quarter" idx="11"/>
          </p:nvPr>
        </p:nvSpPr>
        <p:spPr/>
        <p:txBody>
          <a:bodyPr/>
          <a:lstStyle/>
          <a:p>
            <a:fld id="{FA65F5EF-0FB6-434F-A65A-B1847456AD3A}" type="slidenum">
              <a:rPr lang="fi-FI" smtClean="0"/>
              <a:t>‹#›</a:t>
            </a:fld>
            <a:endParaRPr lang="fi-FI"/>
          </a:p>
        </p:txBody>
      </p:sp>
      <p:sp>
        <p:nvSpPr>
          <p:cNvPr id="17" name="Footer Placeholder 16"/>
          <p:cNvSpPr>
            <a:spLocks noGrp="1"/>
          </p:cNvSpPr>
          <p:nvPr>
            <p:ph type="ftr" sz="quarter" idx="12"/>
          </p:nvPr>
        </p:nvSpPr>
        <p:spPr/>
        <p:txBody>
          <a:bodyPr/>
          <a:lstStyle/>
          <a:p>
            <a:r>
              <a:rPr lang="fi-FI" smtClean="0"/>
              <a:t>MONILUKUTAITO 25.11.2017/Teijo Paananen, päiväkodinjohtaja</a:t>
            </a:r>
            <a:endParaRPr lang="fi-F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Date Placeholder 3"/>
          <p:cNvSpPr>
            <a:spLocks noGrp="1"/>
          </p:cNvSpPr>
          <p:nvPr>
            <p:ph type="dt" sz="half" idx="10"/>
          </p:nvPr>
        </p:nvSpPr>
        <p:spPr/>
        <p:txBody>
          <a:bodyPr/>
          <a:lstStyle/>
          <a:p>
            <a:fld id="{A6B1A12C-C961-46E6-A310-25866DC7922D}" type="datetime1">
              <a:rPr lang="fi-FI" smtClean="0"/>
              <a:t>29.11.2017</a:t>
            </a:fld>
            <a:endParaRPr lang="fi-FI"/>
          </a:p>
        </p:txBody>
      </p:sp>
      <p:sp>
        <p:nvSpPr>
          <p:cNvPr id="5" name="Footer Placeholder 4"/>
          <p:cNvSpPr>
            <a:spLocks noGrp="1"/>
          </p:cNvSpPr>
          <p:nvPr>
            <p:ph type="ftr" sz="quarter" idx="11"/>
          </p:nvPr>
        </p:nvSpPr>
        <p:spPr/>
        <p:txBody>
          <a:bodyPr/>
          <a:lstStyle/>
          <a:p>
            <a:r>
              <a:rPr lang="fi-FI" smtClean="0"/>
              <a:t>MONILUKUTAITO 25.11.2017/Teijo Paananen, päiväkodinjohtaja</a:t>
            </a:r>
            <a:endParaRPr lang="fi-FI"/>
          </a:p>
        </p:txBody>
      </p:sp>
      <p:sp>
        <p:nvSpPr>
          <p:cNvPr id="6" name="Slide Number Placeholder 5"/>
          <p:cNvSpPr>
            <a:spLocks noGrp="1"/>
          </p:cNvSpPr>
          <p:nvPr>
            <p:ph type="sldNum" sz="quarter" idx="12"/>
          </p:nvPr>
        </p:nvSpPr>
        <p:spPr/>
        <p:txBody>
          <a:bodyPr/>
          <a:lstStyle/>
          <a:p>
            <a:fld id="{FA65F5EF-0FB6-434F-A65A-B1847456AD3A}" type="slidenum">
              <a:rPr lang="fi-FI" smtClean="0"/>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fi-FI" smtClean="0"/>
              <a:t>Muokkaa perustyyl. napsautt.</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3CF5E212-37AD-41A8-9612-62FB3A047226}" type="datetime1">
              <a:rPr lang="fi-FI" smtClean="0"/>
              <a:t>29.11.2017</a:t>
            </a:fld>
            <a:endParaRPr lang="fi-FI"/>
          </a:p>
        </p:txBody>
      </p:sp>
      <p:sp>
        <p:nvSpPr>
          <p:cNvPr id="5" name="Footer Placeholder 4"/>
          <p:cNvSpPr>
            <a:spLocks noGrp="1"/>
          </p:cNvSpPr>
          <p:nvPr>
            <p:ph type="ftr" sz="quarter" idx="11"/>
          </p:nvPr>
        </p:nvSpPr>
        <p:spPr/>
        <p:txBody>
          <a:bodyPr/>
          <a:lstStyle/>
          <a:p>
            <a:r>
              <a:rPr lang="fi-FI" smtClean="0"/>
              <a:t>MONILUKUTAITO 25.11.2017/Teijo Paananen, päiväkodinjohtaja</a:t>
            </a:r>
            <a:endParaRPr lang="fi-FI"/>
          </a:p>
        </p:txBody>
      </p:sp>
      <p:sp>
        <p:nvSpPr>
          <p:cNvPr id="6" name="Slide Number Placeholder 5"/>
          <p:cNvSpPr>
            <a:spLocks noGrp="1"/>
          </p:cNvSpPr>
          <p:nvPr>
            <p:ph type="sldNum" sz="quarter" idx="12"/>
          </p:nvPr>
        </p:nvSpPr>
        <p:spPr/>
        <p:txBody>
          <a:bodyPr/>
          <a:lstStyle/>
          <a:p>
            <a:fld id="{FA65F5EF-0FB6-434F-A65A-B1847456AD3A}" type="slidenum">
              <a:rPr lang="fi-FI" smtClean="0"/>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13" name="Title 12"/>
          <p:cNvSpPr>
            <a:spLocks noGrp="1"/>
          </p:cNvSpPr>
          <p:nvPr>
            <p:ph type="title"/>
          </p:nvPr>
        </p:nvSpPr>
        <p:spPr/>
        <p:txBody>
          <a:bodyPr/>
          <a:lstStyle/>
          <a:p>
            <a:r>
              <a:rPr lang="fi-FI" smtClean="0"/>
              <a:t>Muokkaa perustyyl. napsautt.</a:t>
            </a:r>
            <a:endParaRPr lang="en-US"/>
          </a:p>
        </p:txBody>
      </p:sp>
      <p:sp>
        <p:nvSpPr>
          <p:cNvPr id="14" name="Date Placeholder 13"/>
          <p:cNvSpPr>
            <a:spLocks noGrp="1"/>
          </p:cNvSpPr>
          <p:nvPr>
            <p:ph type="dt" sz="half" idx="10"/>
          </p:nvPr>
        </p:nvSpPr>
        <p:spPr/>
        <p:txBody>
          <a:bodyPr/>
          <a:lstStyle/>
          <a:p>
            <a:fld id="{94666D17-4EE7-42D9-A7A0-301749342C9A}" type="datetime1">
              <a:rPr lang="fi-FI" smtClean="0"/>
              <a:t>29.11.2017</a:t>
            </a:fld>
            <a:endParaRPr lang="fi-FI"/>
          </a:p>
        </p:txBody>
      </p:sp>
      <p:sp>
        <p:nvSpPr>
          <p:cNvPr id="15" name="Slide Number Placeholder 14"/>
          <p:cNvSpPr>
            <a:spLocks noGrp="1"/>
          </p:cNvSpPr>
          <p:nvPr>
            <p:ph type="sldNum" sz="quarter" idx="11"/>
          </p:nvPr>
        </p:nvSpPr>
        <p:spPr/>
        <p:txBody>
          <a:bodyPr/>
          <a:lstStyle/>
          <a:p>
            <a:fld id="{FA65F5EF-0FB6-434F-A65A-B1847456AD3A}" type="slidenum">
              <a:rPr lang="fi-FI" smtClean="0"/>
              <a:t>‹#›</a:t>
            </a:fld>
            <a:endParaRPr lang="fi-FI"/>
          </a:p>
        </p:txBody>
      </p:sp>
      <p:sp>
        <p:nvSpPr>
          <p:cNvPr id="16" name="Footer Placeholder 15"/>
          <p:cNvSpPr>
            <a:spLocks noGrp="1"/>
          </p:cNvSpPr>
          <p:nvPr>
            <p:ph type="ftr" sz="quarter" idx="12"/>
          </p:nvPr>
        </p:nvSpPr>
        <p:spPr/>
        <p:txBody>
          <a:bodyPr/>
          <a:lstStyle/>
          <a:p>
            <a:r>
              <a:rPr lang="fi-FI" smtClean="0"/>
              <a:t>MONILUKUTAITO 25.11.2017/Teijo Paananen, päiväkodinjohtaja</a:t>
            </a:r>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12" name="Date Placeholder 11"/>
          <p:cNvSpPr>
            <a:spLocks noGrp="1"/>
          </p:cNvSpPr>
          <p:nvPr>
            <p:ph type="dt" sz="half" idx="10"/>
          </p:nvPr>
        </p:nvSpPr>
        <p:spPr/>
        <p:txBody>
          <a:bodyPr/>
          <a:lstStyle/>
          <a:p>
            <a:fld id="{688E6575-6E18-47AE-B0FF-65983A2EF4AD}" type="datetime1">
              <a:rPr lang="fi-FI" smtClean="0"/>
              <a:t>29.11.2017</a:t>
            </a:fld>
            <a:endParaRPr lang="fi-FI"/>
          </a:p>
        </p:txBody>
      </p:sp>
      <p:sp>
        <p:nvSpPr>
          <p:cNvPr id="13" name="Slide Number Placeholder 12"/>
          <p:cNvSpPr>
            <a:spLocks noGrp="1"/>
          </p:cNvSpPr>
          <p:nvPr>
            <p:ph type="sldNum" sz="quarter" idx="11"/>
          </p:nvPr>
        </p:nvSpPr>
        <p:spPr/>
        <p:txBody>
          <a:bodyPr/>
          <a:lstStyle/>
          <a:p>
            <a:fld id="{FA65F5EF-0FB6-434F-A65A-B1847456AD3A}" type="slidenum">
              <a:rPr lang="fi-FI" smtClean="0"/>
              <a:t>‹#›</a:t>
            </a:fld>
            <a:endParaRPr lang="fi-FI"/>
          </a:p>
        </p:txBody>
      </p:sp>
      <p:sp>
        <p:nvSpPr>
          <p:cNvPr id="14" name="Footer Placeholder 13"/>
          <p:cNvSpPr>
            <a:spLocks noGrp="1"/>
          </p:cNvSpPr>
          <p:nvPr>
            <p:ph type="ftr" sz="quarter" idx="12"/>
          </p:nvPr>
        </p:nvSpPr>
        <p:spPr/>
        <p:txBody>
          <a:bodyPr/>
          <a:lstStyle/>
          <a:p>
            <a:r>
              <a:rPr lang="fi-FI" smtClean="0"/>
              <a:t>MONILUKUTAITO 25.11.2017/Teijo Paananen, päiväkodinjohtaja</a:t>
            </a:r>
            <a:endParaRPr lang="fi-FI"/>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fi-FI" smtClean="0"/>
              <a:t>Muokkaa perustyyl. napsautt.</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17056F5A-27AB-47A9-949F-6D54A6E6D018}" type="datetime1">
              <a:rPr lang="fi-FI" smtClean="0"/>
              <a:t>29.11.2017</a:t>
            </a:fld>
            <a:endParaRPr lang="fi-FI"/>
          </a:p>
        </p:txBody>
      </p:sp>
      <p:sp>
        <p:nvSpPr>
          <p:cNvPr id="9" name="Slide Number Placeholder 8"/>
          <p:cNvSpPr>
            <a:spLocks noGrp="1"/>
          </p:cNvSpPr>
          <p:nvPr>
            <p:ph type="sldNum" sz="quarter" idx="11"/>
          </p:nvPr>
        </p:nvSpPr>
        <p:spPr/>
        <p:txBody>
          <a:bodyPr/>
          <a:lstStyle/>
          <a:p>
            <a:fld id="{FA65F5EF-0FB6-434F-A65A-B1847456AD3A}" type="slidenum">
              <a:rPr lang="fi-FI" smtClean="0"/>
              <a:t>‹#›</a:t>
            </a:fld>
            <a:endParaRPr lang="fi-FI"/>
          </a:p>
        </p:txBody>
      </p:sp>
      <p:sp>
        <p:nvSpPr>
          <p:cNvPr id="10" name="Footer Placeholder 9"/>
          <p:cNvSpPr>
            <a:spLocks noGrp="1"/>
          </p:cNvSpPr>
          <p:nvPr>
            <p:ph type="ftr" sz="quarter" idx="12"/>
          </p:nvPr>
        </p:nvSpPr>
        <p:spPr/>
        <p:txBody>
          <a:bodyPr/>
          <a:lstStyle/>
          <a:p>
            <a:r>
              <a:rPr lang="fi-FI" smtClean="0"/>
              <a:t>MONILUKUTAITO 25.11.2017/Teijo Paananen, päiväkodinjohtaja</a:t>
            </a:r>
            <a:endParaRPr lang="fi-FI"/>
          </a:p>
        </p:txBody>
      </p:sp>
      <p:sp>
        <p:nvSpPr>
          <p:cNvPr id="11" name="Title 10"/>
          <p:cNvSpPr>
            <a:spLocks noGrp="1"/>
          </p:cNvSpPr>
          <p:nvPr>
            <p:ph type="title"/>
          </p:nvPr>
        </p:nvSpPr>
        <p:spPr/>
        <p:txBody>
          <a:bodyPr/>
          <a:lstStyle/>
          <a:p>
            <a:r>
              <a:rPr lang="fi-FI" smtClean="0"/>
              <a:t>Muokkaa perustyyl. napsautt.</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fi-FI" smtClean="0"/>
              <a:t>Muokkaa perustyyl. napsautt.</a:t>
            </a:r>
            <a:endParaRPr lang="en-US" dirty="0"/>
          </a:p>
        </p:txBody>
      </p:sp>
      <p:sp>
        <p:nvSpPr>
          <p:cNvPr id="14" name="Date Placeholder 13"/>
          <p:cNvSpPr>
            <a:spLocks noGrp="1"/>
          </p:cNvSpPr>
          <p:nvPr>
            <p:ph type="dt" sz="half" idx="10"/>
          </p:nvPr>
        </p:nvSpPr>
        <p:spPr/>
        <p:txBody>
          <a:bodyPr/>
          <a:lstStyle/>
          <a:p>
            <a:fld id="{15B2CBA8-24F2-49BF-BD7F-9C1BC259DC5E}" type="datetime1">
              <a:rPr lang="fi-FI" smtClean="0"/>
              <a:t>29.11.2017</a:t>
            </a:fld>
            <a:endParaRPr lang="fi-FI"/>
          </a:p>
        </p:txBody>
      </p:sp>
      <p:sp>
        <p:nvSpPr>
          <p:cNvPr id="15" name="Slide Number Placeholder 14"/>
          <p:cNvSpPr>
            <a:spLocks noGrp="1"/>
          </p:cNvSpPr>
          <p:nvPr>
            <p:ph type="sldNum" sz="quarter" idx="11"/>
          </p:nvPr>
        </p:nvSpPr>
        <p:spPr/>
        <p:txBody>
          <a:bodyPr/>
          <a:lstStyle/>
          <a:p>
            <a:fld id="{FA65F5EF-0FB6-434F-A65A-B1847456AD3A}" type="slidenum">
              <a:rPr lang="fi-FI" smtClean="0"/>
              <a:t>‹#›</a:t>
            </a:fld>
            <a:endParaRPr lang="fi-FI"/>
          </a:p>
        </p:txBody>
      </p:sp>
      <p:sp>
        <p:nvSpPr>
          <p:cNvPr id="16" name="Footer Placeholder 15"/>
          <p:cNvSpPr>
            <a:spLocks noGrp="1"/>
          </p:cNvSpPr>
          <p:nvPr>
            <p:ph type="ftr" sz="quarter" idx="12"/>
          </p:nvPr>
        </p:nvSpPr>
        <p:spPr/>
        <p:txBody>
          <a:bodyPr/>
          <a:lstStyle/>
          <a:p>
            <a:r>
              <a:rPr lang="fi-FI" smtClean="0"/>
              <a:t>MONILUKUTAITO 25.11.2017/Teijo Paananen, päiväkodinjohtaja</a:t>
            </a:r>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i-FI" smtClean="0"/>
              <a:t>Muokkaa perustyyl. napsautt.</a:t>
            </a:r>
            <a:endParaRPr lang="en-US"/>
          </a:p>
        </p:txBody>
      </p:sp>
      <p:sp>
        <p:nvSpPr>
          <p:cNvPr id="7" name="Date Placeholder 6"/>
          <p:cNvSpPr>
            <a:spLocks noGrp="1"/>
          </p:cNvSpPr>
          <p:nvPr>
            <p:ph type="dt" sz="half" idx="10"/>
          </p:nvPr>
        </p:nvSpPr>
        <p:spPr/>
        <p:txBody>
          <a:bodyPr/>
          <a:lstStyle/>
          <a:p>
            <a:fld id="{F9280447-72E5-4A1A-B8CF-40932204E3C9}" type="datetime1">
              <a:rPr lang="fi-FI" smtClean="0"/>
              <a:t>29.11.2017</a:t>
            </a:fld>
            <a:endParaRPr lang="fi-FI"/>
          </a:p>
        </p:txBody>
      </p:sp>
      <p:sp>
        <p:nvSpPr>
          <p:cNvPr id="8" name="Slide Number Placeholder 7"/>
          <p:cNvSpPr>
            <a:spLocks noGrp="1"/>
          </p:cNvSpPr>
          <p:nvPr>
            <p:ph type="sldNum" sz="quarter" idx="11"/>
          </p:nvPr>
        </p:nvSpPr>
        <p:spPr/>
        <p:txBody>
          <a:bodyPr/>
          <a:lstStyle/>
          <a:p>
            <a:fld id="{FA65F5EF-0FB6-434F-A65A-B1847456AD3A}" type="slidenum">
              <a:rPr lang="fi-FI" smtClean="0"/>
              <a:t>‹#›</a:t>
            </a:fld>
            <a:endParaRPr lang="fi-FI"/>
          </a:p>
        </p:txBody>
      </p:sp>
      <p:sp>
        <p:nvSpPr>
          <p:cNvPr id="9" name="Footer Placeholder 8"/>
          <p:cNvSpPr>
            <a:spLocks noGrp="1"/>
          </p:cNvSpPr>
          <p:nvPr>
            <p:ph type="ftr" sz="quarter" idx="12"/>
          </p:nvPr>
        </p:nvSpPr>
        <p:spPr/>
        <p:txBody>
          <a:bodyPr/>
          <a:lstStyle/>
          <a:p>
            <a:r>
              <a:rPr lang="fi-FI" smtClean="0"/>
              <a:t>MONILUKUTAITO 25.11.2017/Teijo Paananen, päiväkodinjohtaja</a:t>
            </a:r>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73B600F-67F8-4216-BE87-1BC06B36B415}" type="datetime1">
              <a:rPr lang="fi-FI" smtClean="0"/>
              <a:t>29.11.2017</a:t>
            </a:fld>
            <a:endParaRPr lang="fi-FI"/>
          </a:p>
        </p:txBody>
      </p:sp>
      <p:sp>
        <p:nvSpPr>
          <p:cNvPr id="6" name="Slide Number Placeholder 5"/>
          <p:cNvSpPr>
            <a:spLocks noGrp="1"/>
          </p:cNvSpPr>
          <p:nvPr>
            <p:ph type="sldNum" sz="quarter" idx="11"/>
          </p:nvPr>
        </p:nvSpPr>
        <p:spPr/>
        <p:txBody>
          <a:bodyPr/>
          <a:lstStyle/>
          <a:p>
            <a:fld id="{FA65F5EF-0FB6-434F-A65A-B1847456AD3A}" type="slidenum">
              <a:rPr lang="fi-FI" smtClean="0"/>
              <a:t>‹#›</a:t>
            </a:fld>
            <a:endParaRPr lang="fi-FI"/>
          </a:p>
        </p:txBody>
      </p:sp>
      <p:sp>
        <p:nvSpPr>
          <p:cNvPr id="7" name="Footer Placeholder 6"/>
          <p:cNvSpPr>
            <a:spLocks noGrp="1"/>
          </p:cNvSpPr>
          <p:nvPr>
            <p:ph type="ftr" sz="quarter" idx="12"/>
          </p:nvPr>
        </p:nvSpPr>
        <p:spPr/>
        <p:txBody>
          <a:bodyPr/>
          <a:lstStyle/>
          <a:p>
            <a:r>
              <a:rPr lang="fi-FI" smtClean="0"/>
              <a:t>MONILUKUTAITO 25.11.2017/Teijo Paananen, päiväkodinjohtaja</a:t>
            </a:r>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15" name="Date Placeholder 14"/>
          <p:cNvSpPr>
            <a:spLocks noGrp="1"/>
          </p:cNvSpPr>
          <p:nvPr>
            <p:ph type="dt" sz="half" idx="10"/>
          </p:nvPr>
        </p:nvSpPr>
        <p:spPr/>
        <p:txBody>
          <a:bodyPr/>
          <a:lstStyle/>
          <a:p>
            <a:fld id="{E56F1212-FFE3-42A8-8375-CEC1295AA9C4}" type="datetime1">
              <a:rPr lang="fi-FI" smtClean="0"/>
              <a:t>29.11.2017</a:t>
            </a:fld>
            <a:endParaRPr lang="fi-FI"/>
          </a:p>
        </p:txBody>
      </p:sp>
      <p:sp>
        <p:nvSpPr>
          <p:cNvPr id="16" name="Slide Number Placeholder 15"/>
          <p:cNvSpPr>
            <a:spLocks noGrp="1"/>
          </p:cNvSpPr>
          <p:nvPr>
            <p:ph type="sldNum" sz="quarter" idx="11"/>
          </p:nvPr>
        </p:nvSpPr>
        <p:spPr/>
        <p:txBody>
          <a:bodyPr/>
          <a:lstStyle/>
          <a:p>
            <a:fld id="{FA65F5EF-0FB6-434F-A65A-B1847456AD3A}" type="slidenum">
              <a:rPr lang="fi-FI" smtClean="0"/>
              <a:t>‹#›</a:t>
            </a:fld>
            <a:endParaRPr lang="fi-FI"/>
          </a:p>
        </p:txBody>
      </p:sp>
      <p:sp>
        <p:nvSpPr>
          <p:cNvPr id="17" name="Footer Placeholder 16"/>
          <p:cNvSpPr>
            <a:spLocks noGrp="1"/>
          </p:cNvSpPr>
          <p:nvPr>
            <p:ph type="ftr" sz="quarter" idx="12"/>
          </p:nvPr>
        </p:nvSpPr>
        <p:spPr/>
        <p:txBody>
          <a:bodyPr/>
          <a:lstStyle/>
          <a:p>
            <a:r>
              <a:rPr lang="fi-FI" smtClean="0"/>
              <a:t>MONILUKUTAITO 25.11.2017/Teijo Paananen, päiväkodinjohtaja</a:t>
            </a:r>
            <a:endParaRPr lang="fi-FI"/>
          </a:p>
        </p:txBody>
      </p:sp>
      <p:sp>
        <p:nvSpPr>
          <p:cNvPr id="18" name="Title 17"/>
          <p:cNvSpPr>
            <a:spLocks noGrp="1"/>
          </p:cNvSpPr>
          <p:nvPr>
            <p:ph type="title"/>
          </p:nvPr>
        </p:nvSpPr>
        <p:spPr/>
        <p:txBody>
          <a:bodyPr/>
          <a:lstStyle/>
          <a:p>
            <a:r>
              <a:rPr lang="fi-FI" smtClean="0"/>
              <a:t>Muokkaa perustyyl. napsautt.</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fi-FI" smtClean="0"/>
              <a:t>Muokkaa perustyyl. napsautt.</a:t>
            </a:r>
            <a:endParaRPr lang="en-US"/>
          </a:p>
        </p:txBody>
      </p:sp>
      <p:sp>
        <p:nvSpPr>
          <p:cNvPr id="13" name="Date Placeholder 12"/>
          <p:cNvSpPr>
            <a:spLocks noGrp="1"/>
          </p:cNvSpPr>
          <p:nvPr>
            <p:ph type="dt" sz="half" idx="10"/>
          </p:nvPr>
        </p:nvSpPr>
        <p:spPr/>
        <p:txBody>
          <a:bodyPr/>
          <a:lstStyle/>
          <a:p>
            <a:fld id="{24ED8FAB-3038-4D8F-BE3C-24E1785A2780}" type="datetime1">
              <a:rPr lang="fi-FI" smtClean="0"/>
              <a:t>29.11.2017</a:t>
            </a:fld>
            <a:endParaRPr lang="fi-FI"/>
          </a:p>
        </p:txBody>
      </p:sp>
      <p:sp>
        <p:nvSpPr>
          <p:cNvPr id="14" name="Slide Number Placeholder 13"/>
          <p:cNvSpPr>
            <a:spLocks noGrp="1"/>
          </p:cNvSpPr>
          <p:nvPr>
            <p:ph type="sldNum" sz="quarter" idx="11"/>
          </p:nvPr>
        </p:nvSpPr>
        <p:spPr/>
        <p:txBody>
          <a:bodyPr/>
          <a:lstStyle/>
          <a:p>
            <a:fld id="{FA65F5EF-0FB6-434F-A65A-B1847456AD3A}" type="slidenum">
              <a:rPr lang="fi-FI" smtClean="0"/>
              <a:t>‹#›</a:t>
            </a:fld>
            <a:endParaRPr lang="fi-FI"/>
          </a:p>
        </p:txBody>
      </p:sp>
      <p:sp>
        <p:nvSpPr>
          <p:cNvPr id="15" name="Footer Placeholder 14"/>
          <p:cNvSpPr>
            <a:spLocks noGrp="1"/>
          </p:cNvSpPr>
          <p:nvPr>
            <p:ph type="ftr" sz="quarter" idx="12"/>
          </p:nvPr>
        </p:nvSpPr>
        <p:spPr/>
        <p:txBody>
          <a:bodyPr/>
          <a:lstStyle/>
          <a:p>
            <a:r>
              <a:rPr lang="fi-FI" smtClean="0"/>
              <a:t>MONILUKUTAITO 25.11.2017/Teijo Paananen, päiväkodinjohtaja</a:t>
            </a:r>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fi-FI" smtClean="0"/>
              <a:t>Muokkaa perustyyl. napsautt.</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5A217E98-E059-4835-A71A-95FC9EFBF24C}" type="datetime1">
              <a:rPr lang="fi-FI" smtClean="0"/>
              <a:t>29.11.2017</a:t>
            </a:fld>
            <a:endParaRPr lang="fi-FI"/>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r>
              <a:rPr lang="fi-FI" smtClean="0"/>
              <a:t>MONILUKUTAITO 25.11.2017/Teijo Paananen, päiväkodinjohtaja</a:t>
            </a:r>
            <a:endParaRPr lang="fi-FI"/>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FA65F5EF-0FB6-434F-A65A-B1847456AD3A}" type="slidenum">
              <a:rPr lang="fi-FI" smtClean="0"/>
              <a:t>‹#›</a:t>
            </a:fld>
            <a:endParaRPr lang="fi-FI"/>
          </a:p>
        </p:txBody>
      </p:sp>
    </p:spTree>
  </p:cSld>
  <p:clrMap bg1="dk1" tx1="lt1" bg2="dk2" tx2="lt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hf hd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youtube.com/watch?v=yvwNTC4xAjc" TargetMode="External"/></Relationships>
</file>

<file path=ppt/slides/_rels/slide13.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audio" Target="../media/media2.wav"/><Relationship Id="rId21" Type="http://schemas.openxmlformats.org/officeDocument/2006/relationships/image" Target="../media/image21.png"/><Relationship Id="rId7" Type="http://schemas.openxmlformats.org/officeDocument/2006/relationships/image" Target="../media/image9.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microsoft.com/office/2007/relationships/media" Target="../media/media2.wav"/><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9.png"/><Relationship Id="rId1" Type="http://schemas.openxmlformats.org/officeDocument/2006/relationships/tags" Target="../tags/tag1.xml"/><Relationship Id="rId6" Type="http://schemas.openxmlformats.org/officeDocument/2006/relationships/image" Target="../media/image4.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2.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10" Type="http://schemas.microsoft.com/office/2007/relationships/hdphoto" Target="../media/hdphoto2.wdp"/><Relationship Id="rId19" Type="http://schemas.openxmlformats.org/officeDocument/2006/relationships/image" Target="../media/image19.png"/><Relationship Id="rId4" Type="http://schemas.openxmlformats.org/officeDocument/2006/relationships/slideLayout" Target="../slideLayouts/slideLayout2.xml"/><Relationship Id="rId9" Type="http://schemas.openxmlformats.org/officeDocument/2006/relationships/image" Target="../media/image10.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oph.fi/download/179349_varhaiskasvatussuunnitelman_perusteet_2016.pdf" TargetMode="External"/><Relationship Id="rId2" Type="http://schemas.openxmlformats.org/officeDocument/2006/relationships/hyperlink" Target="http://www.oph.fi/download/163781_esiopetuksen_opetussuunnitelman_perusteet_2014.pdf"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fi.wikipedia.org/wiki/Metatieto" TargetMode="External"/><Relationship Id="rId7" Type="http://schemas.openxmlformats.org/officeDocument/2006/relationships/hyperlink" Target="https://fi.wikipedia.org/wiki/Twitter" TargetMode="External"/><Relationship Id="rId2" Type="http://schemas.openxmlformats.org/officeDocument/2006/relationships/hyperlink" Target="https://fi.wikipedia.org/wiki/Ristikkomerkki" TargetMode="External"/><Relationship Id="rId1" Type="http://schemas.openxmlformats.org/officeDocument/2006/relationships/slideLayout" Target="../slideLayouts/slideLayout2.xml"/><Relationship Id="rId6" Type="http://schemas.openxmlformats.org/officeDocument/2006/relationships/hyperlink" Target="https://fi.wikipedia.org/wiki/Sosiaalinen_media" TargetMode="External"/><Relationship Id="rId5" Type="http://schemas.openxmlformats.org/officeDocument/2006/relationships/hyperlink" Target="https://fi.wikipedia.org/wiki/Aihetunniste#cite_note-2" TargetMode="External"/><Relationship Id="rId4" Type="http://schemas.openxmlformats.org/officeDocument/2006/relationships/hyperlink" Target="https://fi.wikipedia.org/wiki/Aihetunniste#cite_note-1"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vimeo.com/215895676"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vimeo.com/215895676"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fi.wikipedia.org/wiki/Japani" TargetMode="External"/><Relationship Id="rId13" Type="http://schemas.openxmlformats.org/officeDocument/2006/relationships/hyperlink" Target="https://fi.wikipedia.org/wiki/Android" TargetMode="External"/><Relationship Id="rId3" Type="http://schemas.openxmlformats.org/officeDocument/2006/relationships/hyperlink" Target="https://fi.wikipedia.org/wiki/Japanin_kieli" TargetMode="External"/><Relationship Id="rId7" Type="http://schemas.openxmlformats.org/officeDocument/2006/relationships/hyperlink" Target="https://fi.wikipedia.org/wiki/Emoji#cite_note-1" TargetMode="External"/><Relationship Id="rId12" Type="http://schemas.openxmlformats.org/officeDocument/2006/relationships/hyperlink" Target="https://fi.wikipedia.org/wiki/IOS"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fi.wikipedia.org/wiki/Unicode" TargetMode="External"/><Relationship Id="rId11" Type="http://schemas.openxmlformats.org/officeDocument/2006/relationships/hyperlink" Target="https://fi.wikipedia.org/wiki/Merkist%C3%B6" TargetMode="External"/><Relationship Id="rId5" Type="http://schemas.openxmlformats.org/officeDocument/2006/relationships/hyperlink" Target="https://fi.wikipedia.org/wiki/Hymi%C3%B6" TargetMode="External"/><Relationship Id="rId10" Type="http://schemas.openxmlformats.org/officeDocument/2006/relationships/hyperlink" Target="https://fi.wikipedia.org/wiki/NTT_DoCoMo" TargetMode="External"/><Relationship Id="rId4" Type="http://schemas.openxmlformats.org/officeDocument/2006/relationships/hyperlink" Target="https://fi.wikipedia.org/wiki/Kansainv%C3%A4linen_foneettinen_aakkosto" TargetMode="External"/><Relationship Id="rId9" Type="http://schemas.openxmlformats.org/officeDocument/2006/relationships/hyperlink" Target="https://fi.wikipedia.org/wiki/Matkapuhelin" TargetMode="External"/><Relationship Id="rId1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404664"/>
            <a:ext cx="1619672" cy="1337990"/>
          </a:xfrm>
          <a:prstGeom prst="rect">
            <a:avLst/>
          </a:prstGeom>
        </p:spPr>
      </p:pic>
      <p:pic>
        <p:nvPicPr>
          <p:cNvPr id="4" name="Kuva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3648" y="1163185"/>
            <a:ext cx="6264696" cy="48106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Otsikko 1"/>
          <p:cNvSpPr>
            <a:spLocks noGrp="1"/>
          </p:cNvSpPr>
          <p:nvPr>
            <p:ph type="ctrTitle"/>
          </p:nvPr>
        </p:nvSpPr>
        <p:spPr>
          <a:xfrm rot="21386283">
            <a:off x="2161886" y="1394433"/>
            <a:ext cx="7772400" cy="1470025"/>
          </a:xfrm>
        </p:spPr>
        <p:txBody>
          <a:bodyPr>
            <a:noAutofit/>
          </a:bodyPr>
          <a:lstStyle/>
          <a:p>
            <a:r>
              <a:rPr lang="fi-FI" sz="4400" b="1" dirty="0" smtClean="0">
                <a:solidFill>
                  <a:schemeClr val="bg1"/>
                </a:solidFill>
                <a:latin typeface="Informal Roman" panose="030604020304060B0204" pitchFamily="66" charset="0"/>
              </a:rPr>
              <a:t>MONILUKUTAITO </a:t>
            </a:r>
            <a:br>
              <a:rPr lang="fi-FI" sz="4400" b="1" dirty="0" smtClean="0">
                <a:solidFill>
                  <a:schemeClr val="bg1"/>
                </a:solidFill>
                <a:latin typeface="Informal Roman" panose="030604020304060B0204" pitchFamily="66" charset="0"/>
              </a:rPr>
            </a:br>
            <a:r>
              <a:rPr lang="fi-FI" sz="4400" b="1" dirty="0" smtClean="0">
                <a:solidFill>
                  <a:schemeClr val="bg1"/>
                </a:solidFill>
                <a:latin typeface="Informal Roman" panose="030604020304060B0204" pitchFamily="66" charset="0"/>
              </a:rPr>
              <a:t>25.11.2017</a:t>
            </a:r>
            <a:endParaRPr lang="fi-FI" sz="4400" b="1" dirty="0">
              <a:solidFill>
                <a:schemeClr val="bg1"/>
              </a:solidFill>
              <a:latin typeface="Informal Roman" panose="030604020304060B0204" pitchFamily="66" charset="0"/>
            </a:endParaRPr>
          </a:p>
        </p:txBody>
      </p:sp>
      <p:sp>
        <p:nvSpPr>
          <p:cNvPr id="5" name="Alatunnisteen paikkamerkki 4"/>
          <p:cNvSpPr>
            <a:spLocks noGrp="1"/>
          </p:cNvSpPr>
          <p:nvPr>
            <p:ph type="ftr" sz="quarter" idx="12"/>
          </p:nvPr>
        </p:nvSpPr>
        <p:spPr/>
        <p:txBody>
          <a:bodyPr/>
          <a:lstStyle/>
          <a:p>
            <a:r>
              <a:rPr lang="fi-FI" smtClean="0"/>
              <a:t>MONILUKUTAITO 25.11.2017/Teijo Paananen, päiväkodinjohtaja</a:t>
            </a:r>
            <a:endParaRPr lang="fi-FI" dirty="0"/>
          </a:p>
        </p:txBody>
      </p:sp>
      <p:pic>
        <p:nvPicPr>
          <p:cNvPr id="8" name="Picture 2" descr="C:\Users\paanant2\AppData\Local\Microsoft\Windows\Temporary Internet Files\Content.Outlook\TOW19O49\Jyväskylä_logo_web_m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6296" y="6405195"/>
            <a:ext cx="1835696" cy="452805"/>
          </a:xfrm>
          <a:prstGeom prst="rect">
            <a:avLst/>
          </a:prstGeom>
          <a:noFill/>
          <a:extLst>
            <a:ext uri="{909E8E84-426E-40DD-AFC4-6F175D3DCCD1}">
              <a14:hiddenFill xmlns:a14="http://schemas.microsoft.com/office/drawing/2010/main">
                <a:solidFill>
                  <a:srgbClr val="FFFFFF"/>
                </a:solidFill>
              </a14:hiddenFill>
            </a:ext>
          </a:extLst>
        </p:spPr>
      </p:pic>
      <p:pic>
        <p:nvPicPr>
          <p:cNvPr id="7" name="Ääni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18500" y="6032500"/>
            <a:ext cx="609600" cy="609600"/>
          </a:xfrm>
          <a:prstGeom prst="rect">
            <a:avLst/>
          </a:prstGeom>
        </p:spPr>
      </p:pic>
      <p:sp>
        <p:nvSpPr>
          <p:cNvPr id="3" name="Dian numeron paikkamerkki 2"/>
          <p:cNvSpPr>
            <a:spLocks noGrp="1"/>
          </p:cNvSpPr>
          <p:nvPr>
            <p:ph type="sldNum" sz="quarter" idx="11"/>
          </p:nvPr>
        </p:nvSpPr>
        <p:spPr/>
        <p:txBody>
          <a:bodyPr/>
          <a:lstStyle/>
          <a:p>
            <a:fld id="{FA65F5EF-0FB6-434F-A65A-B1847456AD3A}" type="slidenum">
              <a:rPr lang="fi-FI" smtClean="0"/>
              <a:t>1</a:t>
            </a:fld>
            <a:endParaRPr lang="fi-FI"/>
          </a:p>
        </p:txBody>
      </p:sp>
    </p:spTree>
    <p:extLst>
      <p:ext uri="{BB962C8B-B14F-4D97-AF65-F5344CB8AC3E}">
        <p14:creationId xmlns:p14="http://schemas.microsoft.com/office/powerpoint/2010/main" val="3331053621"/>
      </p:ext>
    </p:extLst>
  </p:cSld>
  <p:clrMapOvr>
    <a:masterClrMapping/>
  </p:clrMapOvr>
  <mc:AlternateContent xmlns:mc="http://schemas.openxmlformats.org/markup-compatibility/2006" xmlns:p14="http://schemas.microsoft.com/office/powerpoint/2010/main">
    <mc:Choice Requires="p14">
      <p:transition spd="slow" p14:dur="2000" advTm="8137"/>
    </mc:Choice>
    <mc:Fallback xmlns="">
      <p:transition spd="slow" advTm="81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lstStyle/>
          <a:p>
            <a:r>
              <a:rPr lang="fi-FI" dirty="0" smtClean="0"/>
              <a:t>TASA-ARVOISUUS</a:t>
            </a:r>
          </a:p>
          <a:p>
            <a:r>
              <a:rPr lang="fi-FI" dirty="0" smtClean="0"/>
              <a:t>Outi Kallionpää (2017): ”</a:t>
            </a:r>
            <a:r>
              <a:rPr lang="fi-FI" dirty="0" smtClean="0">
                <a:effectLst/>
              </a:rPr>
              <a:t>Keskeistä monilukutaidossa </a:t>
            </a:r>
            <a:r>
              <a:rPr lang="fi-FI" dirty="0">
                <a:effectLst/>
              </a:rPr>
              <a:t>siihen </a:t>
            </a:r>
            <a:r>
              <a:rPr lang="fi-FI" dirty="0" smtClean="0">
                <a:effectLst/>
              </a:rPr>
              <a:t>kuuluvat </a:t>
            </a:r>
            <a:r>
              <a:rPr lang="fi-FI" dirty="0">
                <a:effectLst/>
              </a:rPr>
              <a:t>tasa-arvon, suvaitsevaisuuden ja maailman muuttamisen </a:t>
            </a:r>
            <a:r>
              <a:rPr lang="fi-FI" dirty="0" smtClean="0">
                <a:effectLst/>
              </a:rPr>
              <a:t>tavoitteet.”</a:t>
            </a:r>
            <a:endParaRPr lang="fi-FI" dirty="0"/>
          </a:p>
        </p:txBody>
      </p:sp>
      <p:sp>
        <p:nvSpPr>
          <p:cNvPr id="3" name="Otsikko 2"/>
          <p:cNvSpPr>
            <a:spLocks noGrp="1"/>
          </p:cNvSpPr>
          <p:nvPr>
            <p:ph type="title"/>
          </p:nvPr>
        </p:nvSpPr>
        <p:spPr/>
        <p:txBody>
          <a:bodyPr/>
          <a:lstStyle/>
          <a:p>
            <a:endParaRPr lang="fi-FI"/>
          </a:p>
        </p:txBody>
      </p:sp>
      <p:sp>
        <p:nvSpPr>
          <p:cNvPr id="4" name="Alatunnisteen paikkamerkki 3"/>
          <p:cNvSpPr>
            <a:spLocks noGrp="1"/>
          </p:cNvSpPr>
          <p:nvPr>
            <p:ph type="ftr" sz="quarter" idx="12"/>
          </p:nvPr>
        </p:nvSpPr>
        <p:spPr/>
        <p:txBody>
          <a:bodyPr/>
          <a:lstStyle/>
          <a:p>
            <a:r>
              <a:rPr lang="fi-FI" smtClean="0"/>
              <a:t>MONILUKUTAITO 25.11.2017/Teijo Paananen, päiväkodinjohtaja</a:t>
            </a:r>
            <a:endParaRPr lang="fi-FI"/>
          </a:p>
        </p:txBody>
      </p:sp>
      <p:sp>
        <p:nvSpPr>
          <p:cNvPr id="5" name="Dian numeron paikkamerkki 4"/>
          <p:cNvSpPr>
            <a:spLocks noGrp="1"/>
          </p:cNvSpPr>
          <p:nvPr>
            <p:ph type="sldNum" sz="quarter" idx="11"/>
          </p:nvPr>
        </p:nvSpPr>
        <p:spPr/>
        <p:txBody>
          <a:bodyPr/>
          <a:lstStyle/>
          <a:p>
            <a:fld id="{FA65F5EF-0FB6-434F-A65A-B1847456AD3A}" type="slidenum">
              <a:rPr lang="fi-FI" smtClean="0"/>
              <a:t>10</a:t>
            </a:fld>
            <a:endParaRPr lang="fi-FI"/>
          </a:p>
        </p:txBody>
      </p:sp>
    </p:spTree>
    <p:extLst>
      <p:ext uri="{BB962C8B-B14F-4D97-AF65-F5344CB8AC3E}">
        <p14:creationId xmlns:p14="http://schemas.microsoft.com/office/powerpoint/2010/main" val="18621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lstStyle/>
          <a:p>
            <a:endParaRPr lang="fi-FI" dirty="0"/>
          </a:p>
        </p:txBody>
      </p:sp>
      <p:sp>
        <p:nvSpPr>
          <p:cNvPr id="3" name="Otsikko 2"/>
          <p:cNvSpPr>
            <a:spLocks noGrp="1"/>
          </p:cNvSpPr>
          <p:nvPr>
            <p:ph type="title"/>
          </p:nvPr>
        </p:nvSpPr>
        <p:spPr/>
        <p:txBody>
          <a:bodyPr/>
          <a:lstStyle/>
          <a:p>
            <a:r>
              <a:rPr lang="fi-FI" dirty="0"/>
              <a:t>Muuttuva mediaympäristö ja lapsuus</a:t>
            </a:r>
            <a:br>
              <a:rPr lang="fi-FI" dirty="0"/>
            </a:br>
            <a:endParaRPr lang="fi-FI" dirty="0"/>
          </a:p>
        </p:txBody>
      </p:sp>
      <p:sp>
        <p:nvSpPr>
          <p:cNvPr id="4" name="Alatunnisteen paikkamerkki 3"/>
          <p:cNvSpPr>
            <a:spLocks noGrp="1"/>
          </p:cNvSpPr>
          <p:nvPr>
            <p:ph type="ftr" sz="quarter" idx="12"/>
          </p:nvPr>
        </p:nvSpPr>
        <p:spPr/>
        <p:txBody>
          <a:bodyPr/>
          <a:lstStyle/>
          <a:p>
            <a:r>
              <a:rPr lang="fi-FI" smtClean="0"/>
              <a:t>MONILUKUTAITO 25.11.2017/Teijo Paananen, päiväkodinjohtaja</a:t>
            </a:r>
            <a:endParaRPr lang="fi-FI"/>
          </a:p>
        </p:txBody>
      </p:sp>
      <p:pic>
        <p:nvPicPr>
          <p:cNvPr id="5" name="Kuv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404664"/>
            <a:ext cx="1619672" cy="1337990"/>
          </a:xfrm>
          <a:prstGeom prst="rect">
            <a:avLst/>
          </a:prstGeom>
        </p:spPr>
      </p:pic>
      <p:pic>
        <p:nvPicPr>
          <p:cNvPr id="6" name="Picture 2" descr="C:\Users\paanant2\AppData\Local\Microsoft\Windows\Temporary Internet Files\Content.Outlook\TOW19O49\Jyväskylä_logo_web_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6405195"/>
            <a:ext cx="1835696" cy="452805"/>
          </a:xfrm>
          <a:prstGeom prst="rect">
            <a:avLst/>
          </a:prstGeom>
          <a:noFill/>
          <a:extLst>
            <a:ext uri="{909E8E84-426E-40DD-AFC4-6F175D3DCCD1}">
              <a14:hiddenFill xmlns:a14="http://schemas.microsoft.com/office/drawing/2010/main">
                <a:solidFill>
                  <a:srgbClr val="FFFFFF"/>
                </a:solidFill>
              </a14:hiddenFill>
            </a:ext>
          </a:extLst>
        </p:spPr>
      </p:pic>
      <p:sp>
        <p:nvSpPr>
          <p:cNvPr id="7" name="Dian numeron paikkamerkki 6"/>
          <p:cNvSpPr>
            <a:spLocks noGrp="1"/>
          </p:cNvSpPr>
          <p:nvPr>
            <p:ph type="sldNum" sz="quarter" idx="11"/>
          </p:nvPr>
        </p:nvSpPr>
        <p:spPr/>
        <p:txBody>
          <a:bodyPr/>
          <a:lstStyle/>
          <a:p>
            <a:fld id="{FA65F5EF-0FB6-434F-A65A-B1847456AD3A}" type="slidenum">
              <a:rPr lang="fi-FI" smtClean="0"/>
              <a:t>11</a:t>
            </a:fld>
            <a:endParaRPr lang="fi-FI"/>
          </a:p>
        </p:txBody>
      </p:sp>
    </p:spTree>
    <p:extLst>
      <p:ext uri="{BB962C8B-B14F-4D97-AF65-F5344CB8AC3E}">
        <p14:creationId xmlns:p14="http://schemas.microsoft.com/office/powerpoint/2010/main" val="37010604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lstStyle/>
          <a:p>
            <a:endParaRPr lang="fi-FI"/>
          </a:p>
        </p:txBody>
      </p:sp>
      <p:sp>
        <p:nvSpPr>
          <p:cNvPr id="3" name="Otsikko 2"/>
          <p:cNvSpPr>
            <a:spLocks noGrp="1"/>
          </p:cNvSpPr>
          <p:nvPr>
            <p:ph type="title"/>
          </p:nvPr>
        </p:nvSpPr>
        <p:spPr/>
        <p:txBody>
          <a:bodyPr/>
          <a:lstStyle/>
          <a:p>
            <a:endParaRPr lang="fi-FI" dirty="0"/>
          </a:p>
        </p:txBody>
      </p:sp>
      <p:sp>
        <p:nvSpPr>
          <p:cNvPr id="4" name="Alatunnisteen paikkamerkki 3"/>
          <p:cNvSpPr>
            <a:spLocks noGrp="1"/>
          </p:cNvSpPr>
          <p:nvPr>
            <p:ph type="ftr" sz="quarter" idx="12"/>
          </p:nvPr>
        </p:nvSpPr>
        <p:spPr/>
        <p:txBody>
          <a:bodyPr/>
          <a:lstStyle/>
          <a:p>
            <a:r>
              <a:rPr lang="fi-FI" smtClean="0"/>
              <a:t>MONILUKUTAITO 25.11.2017/Teijo Paananen, päiväkodinjohtaja</a:t>
            </a:r>
            <a:endParaRPr lang="fi-FI"/>
          </a:p>
        </p:txBody>
      </p:sp>
      <p:pic>
        <p:nvPicPr>
          <p:cNvPr id="5" name="Kuv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404664"/>
            <a:ext cx="1619672" cy="1337990"/>
          </a:xfrm>
          <a:prstGeom prst="rect">
            <a:avLst/>
          </a:prstGeom>
        </p:spPr>
      </p:pic>
      <p:pic>
        <p:nvPicPr>
          <p:cNvPr id="6" name="Picture 2" descr="C:\Users\paanant2\AppData\Local\Microsoft\Windows\Temporary Internet Files\Content.Outlook\TOW19O49\Jyväskylä_logo_web_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6405195"/>
            <a:ext cx="1835696" cy="4528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7825" y="1376363"/>
            <a:ext cx="5848350" cy="410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ian numeron paikkamerkki 6"/>
          <p:cNvSpPr>
            <a:spLocks noGrp="1"/>
          </p:cNvSpPr>
          <p:nvPr>
            <p:ph type="sldNum" sz="quarter" idx="11"/>
          </p:nvPr>
        </p:nvSpPr>
        <p:spPr/>
        <p:txBody>
          <a:bodyPr/>
          <a:lstStyle/>
          <a:p>
            <a:fld id="{FA65F5EF-0FB6-434F-A65A-B1847456AD3A}" type="slidenum">
              <a:rPr lang="fi-FI" smtClean="0"/>
              <a:t>12</a:t>
            </a:fld>
            <a:endParaRPr lang="fi-FI"/>
          </a:p>
        </p:txBody>
      </p:sp>
    </p:spTree>
    <p:extLst>
      <p:ext uri="{BB962C8B-B14F-4D97-AF65-F5344CB8AC3E}">
        <p14:creationId xmlns:p14="http://schemas.microsoft.com/office/powerpoint/2010/main" val="3473722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endParaRPr lang="fi-FI" dirty="0"/>
          </a:p>
        </p:txBody>
      </p:sp>
      <p:sp>
        <p:nvSpPr>
          <p:cNvPr id="4" name="Alatunnisteen paikkamerkki 3"/>
          <p:cNvSpPr>
            <a:spLocks noGrp="1"/>
          </p:cNvSpPr>
          <p:nvPr>
            <p:ph type="ftr" sz="quarter" idx="12"/>
          </p:nvPr>
        </p:nvSpPr>
        <p:spPr/>
        <p:txBody>
          <a:bodyPr/>
          <a:lstStyle/>
          <a:p>
            <a:r>
              <a:rPr lang="fi-FI" smtClean="0"/>
              <a:t>MONILUKUTAITO 25.11.2017/Teijo Paananen, päiväkodinjohtaja</a:t>
            </a:r>
            <a:endParaRPr lang="fi-FI"/>
          </a:p>
        </p:txBody>
      </p:sp>
      <p:pic>
        <p:nvPicPr>
          <p:cNvPr id="5" name="Kuva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8" y="404664"/>
            <a:ext cx="1619672" cy="1337990"/>
          </a:xfrm>
          <a:prstGeom prst="rect">
            <a:avLst/>
          </a:prstGeom>
        </p:spPr>
      </p:pic>
      <p:pic>
        <p:nvPicPr>
          <p:cNvPr id="6" name="Picture 2" descr="C:\Users\paanant2\AppData\Local\Microsoft\Windows\Temporary Internet Files\Content.Outlook\TOW19O49\Jyväskylä_logo_web_m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6296" y="6405195"/>
            <a:ext cx="1835696" cy="45280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252637" y="2132856"/>
            <a:ext cx="1381125"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Grp="1" noChangeAspect="1" noChangeArrowheads="1"/>
          </p:cNvPicPr>
          <p:nvPr>
            <p:ph idx="1"/>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965437" y="1988840"/>
            <a:ext cx="1685925"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86113" y="2676525"/>
            <a:ext cx="2771775" cy="150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35896" y="1196752"/>
            <a:ext cx="2609850"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40821" y="4043728"/>
            <a:ext cx="3076575"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40346" y="4437112"/>
            <a:ext cx="2495550"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04023" y="1423243"/>
            <a:ext cx="1800225"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24425" y="480698"/>
            <a:ext cx="2066925"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46148" y="3348037"/>
            <a:ext cx="2266950"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rotWithShape="1">
          <a:blip r:embed="rId18">
            <a:extLst>
              <a:ext uri="{28A0092B-C50C-407E-A947-70E740481C1C}">
                <a14:useLocalDpi xmlns:a14="http://schemas.microsoft.com/office/drawing/2010/main" val="0"/>
              </a:ext>
            </a:extLst>
          </a:blip>
          <a:srcRect r="4188"/>
          <a:stretch/>
        </p:blipFill>
        <p:spPr bwMode="auto">
          <a:xfrm>
            <a:off x="868469" y="1308943"/>
            <a:ext cx="2226762"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883746" y="2613242"/>
            <a:ext cx="135255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1" name="Picture 1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68469" y="2910422"/>
            <a:ext cx="2714625"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2" name="Picture 1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189195" y="4245579"/>
            <a:ext cx="2543175"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3" name="Picture 1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914525" y="494692"/>
            <a:ext cx="2543175"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Ääni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23"/>
          <a:stretch>
            <a:fillRect/>
          </a:stretch>
        </p:blipFill>
        <p:spPr>
          <a:xfrm>
            <a:off x="8318500" y="6032500"/>
            <a:ext cx="609600" cy="609600"/>
          </a:xfrm>
          <a:prstGeom prst="rect">
            <a:avLst/>
          </a:prstGeom>
        </p:spPr>
      </p:pic>
      <p:pic>
        <p:nvPicPr>
          <p:cNvPr id="2064" name="Picture 1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350346" y="3545034"/>
            <a:ext cx="2419350"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5" name="Picture 1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426721" y="2132855"/>
            <a:ext cx="1590675"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6" name="Picture 1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388121" y="4784725"/>
            <a:ext cx="2838450"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7" name="Picture 1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415297" y="685055"/>
            <a:ext cx="2743200"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8" name="Picture 20"/>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91200" y="420464"/>
            <a:ext cx="2781300"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9" name="Picture 2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245746" y="4437112"/>
            <a:ext cx="1828800"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ian numeron paikkamerkki 1"/>
          <p:cNvSpPr>
            <a:spLocks noGrp="1"/>
          </p:cNvSpPr>
          <p:nvPr>
            <p:ph type="sldNum" sz="quarter" idx="11"/>
          </p:nvPr>
        </p:nvSpPr>
        <p:spPr/>
        <p:txBody>
          <a:bodyPr/>
          <a:lstStyle/>
          <a:p>
            <a:fld id="{FA65F5EF-0FB6-434F-A65A-B1847456AD3A}" type="slidenum">
              <a:rPr lang="fi-FI" smtClean="0"/>
              <a:t>13</a:t>
            </a:fld>
            <a:endParaRPr lang="fi-FI"/>
          </a:p>
        </p:txBody>
      </p:sp>
    </p:spTree>
    <p:custDataLst>
      <p:tags r:id="rId1"/>
    </p:custDataLst>
    <p:extLst>
      <p:ext uri="{BB962C8B-B14F-4D97-AF65-F5344CB8AC3E}">
        <p14:creationId xmlns:p14="http://schemas.microsoft.com/office/powerpoint/2010/main" val="2371767768"/>
      </p:ext>
    </p:extLst>
  </p:cSld>
  <p:clrMapOvr>
    <a:masterClrMapping/>
  </p:clrMapOvr>
  <mc:AlternateContent xmlns:mc="http://schemas.openxmlformats.org/markup-compatibility/2006" xmlns:p14="http://schemas.microsoft.com/office/powerpoint/2010/main">
    <mc:Choice Requires="p14">
      <p:transition spd="slow" p14:dur="2000" advTm="12757"/>
    </mc:Choice>
    <mc:Fallback xmlns="">
      <p:transition spd="slow" advTm="127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250"/>
                                  </p:stCondLst>
                                  <p:childTnLst>
                                    <p:set>
                                      <p:cBhvr>
                                        <p:cTn id="10" dur="1" fill="hold">
                                          <p:stCondLst>
                                            <p:cond delay="9"/>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250"/>
                                  </p:stCondLst>
                                  <p:childTnLst>
                                    <p:set>
                                      <p:cBhvr>
                                        <p:cTn id="14" dur="1" fill="hold">
                                          <p:stCondLst>
                                            <p:cond delay="9"/>
                                          </p:stCondLst>
                                        </p:cTn>
                                        <p:tgtEl>
                                          <p:spTgt spid="20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250"/>
                                  </p:stCondLst>
                                  <p:childTnLst>
                                    <p:set>
                                      <p:cBhvr>
                                        <p:cTn id="18" dur="1" fill="hold">
                                          <p:stCondLst>
                                            <p:cond delay="9"/>
                                          </p:stCondLst>
                                        </p:cTn>
                                        <p:tgtEl>
                                          <p:spTgt spid="20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250"/>
                                  </p:stCondLst>
                                  <p:childTnLst>
                                    <p:set>
                                      <p:cBhvr>
                                        <p:cTn id="22" dur="1" fill="hold">
                                          <p:stCondLst>
                                            <p:cond delay="9"/>
                                          </p:stCondLst>
                                        </p:cTn>
                                        <p:tgtEl>
                                          <p:spTgt spid="20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250"/>
                                  </p:stCondLst>
                                  <p:childTnLst>
                                    <p:set>
                                      <p:cBhvr>
                                        <p:cTn id="26" dur="1" fill="hold">
                                          <p:stCondLst>
                                            <p:cond delay="9"/>
                                          </p:stCondLst>
                                        </p:cTn>
                                        <p:tgtEl>
                                          <p:spTgt spid="205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250"/>
                                  </p:stCondLst>
                                  <p:childTnLst>
                                    <p:set>
                                      <p:cBhvr>
                                        <p:cTn id="30" dur="1" fill="hold">
                                          <p:stCondLst>
                                            <p:cond delay="9"/>
                                          </p:stCondLst>
                                        </p:cTn>
                                        <p:tgtEl>
                                          <p:spTgt spid="20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250"/>
                                  </p:stCondLst>
                                  <p:childTnLst>
                                    <p:set>
                                      <p:cBhvr>
                                        <p:cTn id="34" dur="1" fill="hold">
                                          <p:stCondLst>
                                            <p:cond delay="9"/>
                                          </p:stCondLst>
                                        </p:cTn>
                                        <p:tgtEl>
                                          <p:spTgt spid="205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250"/>
                                  </p:stCondLst>
                                  <p:childTnLst>
                                    <p:set>
                                      <p:cBhvr>
                                        <p:cTn id="38" dur="1" fill="hold">
                                          <p:stCondLst>
                                            <p:cond delay="9"/>
                                          </p:stCondLst>
                                        </p:cTn>
                                        <p:tgtEl>
                                          <p:spTgt spid="205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250"/>
                                  </p:stCondLst>
                                  <p:childTnLst>
                                    <p:set>
                                      <p:cBhvr>
                                        <p:cTn id="42" dur="1" fill="hold">
                                          <p:stCondLst>
                                            <p:cond delay="9"/>
                                          </p:stCondLst>
                                        </p:cTn>
                                        <p:tgtEl>
                                          <p:spTgt spid="205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250"/>
                                  </p:stCondLst>
                                  <p:childTnLst>
                                    <p:set>
                                      <p:cBhvr>
                                        <p:cTn id="46" dur="1" fill="hold">
                                          <p:stCondLst>
                                            <p:cond delay="9"/>
                                          </p:stCondLst>
                                        </p:cTn>
                                        <p:tgtEl>
                                          <p:spTgt spid="205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250"/>
                                  </p:stCondLst>
                                  <p:childTnLst>
                                    <p:set>
                                      <p:cBhvr>
                                        <p:cTn id="50" dur="1" fill="hold">
                                          <p:stCondLst>
                                            <p:cond delay="9"/>
                                          </p:stCondLst>
                                        </p:cTn>
                                        <p:tgtEl>
                                          <p:spTgt spid="206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250"/>
                                  </p:stCondLst>
                                  <p:childTnLst>
                                    <p:set>
                                      <p:cBhvr>
                                        <p:cTn id="54" dur="1" fill="hold">
                                          <p:stCondLst>
                                            <p:cond delay="9"/>
                                          </p:stCondLst>
                                        </p:cTn>
                                        <p:tgtEl>
                                          <p:spTgt spid="206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250"/>
                                  </p:stCondLst>
                                  <p:childTnLst>
                                    <p:set>
                                      <p:cBhvr>
                                        <p:cTn id="58" dur="1" fill="hold">
                                          <p:stCondLst>
                                            <p:cond delay="9"/>
                                          </p:stCondLst>
                                        </p:cTn>
                                        <p:tgtEl>
                                          <p:spTgt spid="206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250"/>
                                  </p:stCondLst>
                                  <p:childTnLst>
                                    <p:set>
                                      <p:cBhvr>
                                        <p:cTn id="62" dur="1" fill="hold">
                                          <p:stCondLst>
                                            <p:cond delay="9"/>
                                          </p:stCondLst>
                                        </p:cTn>
                                        <p:tgtEl>
                                          <p:spTgt spid="206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06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06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06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06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06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0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87" fill="hold" display="0">
                  <p:stCondLst>
                    <p:cond delay="indefinite"/>
                  </p:stCondLst>
                  <p:endCondLst>
                    <p:cond evt="onStopAudio" delay="0">
                      <p:tgtEl>
                        <p:sldTgt/>
                      </p:tgtEl>
                    </p:cond>
                  </p:end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lstStyle/>
          <a:p>
            <a:r>
              <a:rPr lang="fi-FI" sz="3600" dirty="0"/>
              <a:t>KEIHÄÄNHEITTO</a:t>
            </a:r>
          </a:p>
          <a:p>
            <a:endParaRPr lang="fi-FI" dirty="0"/>
          </a:p>
        </p:txBody>
      </p:sp>
      <p:sp>
        <p:nvSpPr>
          <p:cNvPr id="3" name="Otsikko 2"/>
          <p:cNvSpPr>
            <a:spLocks noGrp="1"/>
          </p:cNvSpPr>
          <p:nvPr>
            <p:ph type="title"/>
          </p:nvPr>
        </p:nvSpPr>
        <p:spPr/>
        <p:txBody>
          <a:bodyPr/>
          <a:lstStyle/>
          <a:p>
            <a:endParaRPr lang="fi-FI" dirty="0"/>
          </a:p>
        </p:txBody>
      </p:sp>
      <p:sp>
        <p:nvSpPr>
          <p:cNvPr id="4" name="Alatunnisteen paikkamerkki 3"/>
          <p:cNvSpPr>
            <a:spLocks noGrp="1"/>
          </p:cNvSpPr>
          <p:nvPr>
            <p:ph type="ftr" sz="quarter" idx="12"/>
          </p:nvPr>
        </p:nvSpPr>
        <p:spPr/>
        <p:txBody>
          <a:bodyPr/>
          <a:lstStyle/>
          <a:p>
            <a:r>
              <a:rPr lang="fi-FI" smtClean="0"/>
              <a:t>MONILUKUTAITO 25.11.2017/Teijo Paananen, päiväkodinjohtaja</a:t>
            </a:r>
            <a:endParaRPr lang="fi-FI"/>
          </a:p>
        </p:txBody>
      </p:sp>
      <p:pic>
        <p:nvPicPr>
          <p:cNvPr id="5" name="Kuv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404664"/>
            <a:ext cx="1619672" cy="1337990"/>
          </a:xfrm>
          <a:prstGeom prst="rect">
            <a:avLst/>
          </a:prstGeom>
        </p:spPr>
      </p:pic>
      <p:pic>
        <p:nvPicPr>
          <p:cNvPr id="6" name="Picture 2" descr="C:\Users\paanant2\AppData\Local\Microsoft\Windows\Temporary Internet Files\Content.Outlook\TOW19O49\Jyväskylä_logo_web_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6405195"/>
            <a:ext cx="1835696" cy="452805"/>
          </a:xfrm>
          <a:prstGeom prst="rect">
            <a:avLst/>
          </a:prstGeom>
          <a:noFill/>
          <a:extLst>
            <a:ext uri="{909E8E84-426E-40DD-AFC4-6F175D3DCCD1}">
              <a14:hiddenFill xmlns:a14="http://schemas.microsoft.com/office/drawing/2010/main">
                <a:solidFill>
                  <a:srgbClr val="FFFFFF"/>
                </a:solidFill>
              </a14:hiddenFill>
            </a:ext>
          </a:extLst>
        </p:spPr>
      </p:pic>
      <p:sp>
        <p:nvSpPr>
          <p:cNvPr id="7" name="Dian numeron paikkamerkki 6"/>
          <p:cNvSpPr>
            <a:spLocks noGrp="1"/>
          </p:cNvSpPr>
          <p:nvPr>
            <p:ph type="sldNum" sz="quarter" idx="11"/>
          </p:nvPr>
        </p:nvSpPr>
        <p:spPr/>
        <p:txBody>
          <a:bodyPr/>
          <a:lstStyle/>
          <a:p>
            <a:fld id="{FA65F5EF-0FB6-434F-A65A-B1847456AD3A}" type="slidenum">
              <a:rPr lang="fi-FI" smtClean="0"/>
              <a:t>14</a:t>
            </a:fld>
            <a:endParaRPr lang="fi-FI"/>
          </a:p>
        </p:txBody>
      </p:sp>
    </p:spTree>
    <p:extLst>
      <p:ext uri="{BB962C8B-B14F-4D97-AF65-F5344CB8AC3E}">
        <p14:creationId xmlns:p14="http://schemas.microsoft.com/office/powerpoint/2010/main" val="29790937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404664"/>
            <a:ext cx="1619672" cy="1337990"/>
          </a:xfrm>
          <a:prstGeom prst="rect">
            <a:avLst/>
          </a:prstGeom>
        </p:spPr>
      </p:pic>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67791" y="2182785"/>
            <a:ext cx="6791325"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Kuvaselitenuoli alas 3"/>
          <p:cNvSpPr/>
          <p:nvPr/>
        </p:nvSpPr>
        <p:spPr>
          <a:xfrm rot="1003413">
            <a:off x="893518" y="1205596"/>
            <a:ext cx="1810979" cy="1687627"/>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Urheilukuvaaja kuvaa.</a:t>
            </a:r>
            <a:endParaRPr lang="fi-FI" dirty="0"/>
          </a:p>
        </p:txBody>
      </p:sp>
      <p:sp>
        <p:nvSpPr>
          <p:cNvPr id="6" name="Kuvaselitenuoli alas 5"/>
          <p:cNvSpPr/>
          <p:nvPr/>
        </p:nvSpPr>
        <p:spPr>
          <a:xfrm rot="20290437">
            <a:off x="3602453" y="1264616"/>
            <a:ext cx="2122003" cy="2339955"/>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Selostaja selostaa kisatapahtuman.</a:t>
            </a:r>
            <a:endParaRPr lang="fi-FI" dirty="0"/>
          </a:p>
        </p:txBody>
      </p:sp>
      <p:sp>
        <p:nvSpPr>
          <p:cNvPr id="7" name="Kuvaselitenuoli alas 6"/>
          <p:cNvSpPr/>
          <p:nvPr/>
        </p:nvSpPr>
        <p:spPr>
          <a:xfrm rot="1003413">
            <a:off x="7008401" y="956526"/>
            <a:ext cx="1575835" cy="1650562"/>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Urheilijat keskittyvät uuteen suoritukseen.</a:t>
            </a:r>
            <a:endParaRPr lang="fi-FI" dirty="0"/>
          </a:p>
        </p:txBody>
      </p:sp>
      <p:sp>
        <p:nvSpPr>
          <p:cNvPr id="5" name="Nuoli vasemmalle 4"/>
          <p:cNvSpPr/>
          <p:nvPr/>
        </p:nvSpPr>
        <p:spPr>
          <a:xfrm>
            <a:off x="1174628" y="5661248"/>
            <a:ext cx="6336704" cy="7200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err="1" smtClean="0"/>
              <a:t>Eskariope</a:t>
            </a:r>
            <a:r>
              <a:rPr lang="fi-FI" dirty="0" smtClean="0"/>
              <a:t> dokumentoi tapahtuman.</a:t>
            </a:r>
            <a:endParaRPr lang="fi-FI" dirty="0"/>
          </a:p>
        </p:txBody>
      </p:sp>
      <p:sp>
        <p:nvSpPr>
          <p:cNvPr id="8" name="Pyöristetty suorakulmio 7"/>
          <p:cNvSpPr/>
          <p:nvPr/>
        </p:nvSpPr>
        <p:spPr>
          <a:xfrm>
            <a:off x="2987824" y="2852936"/>
            <a:ext cx="473082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Mistä </a:t>
            </a:r>
            <a:r>
              <a:rPr lang="fi-FI" dirty="0" err="1" smtClean="0"/>
              <a:t>eskarilaiset</a:t>
            </a:r>
            <a:r>
              <a:rPr lang="fi-FI" dirty="0" smtClean="0"/>
              <a:t> mallinsivat keihäänheittotapahtuman?</a:t>
            </a:r>
            <a:endParaRPr lang="fi-FI" dirty="0"/>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2236" t="9435" r="3490" b="3657"/>
          <a:stretch/>
        </p:blipFill>
        <p:spPr bwMode="auto">
          <a:xfrm>
            <a:off x="251520" y="4725144"/>
            <a:ext cx="1846217" cy="1506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C:\Users\paanant2\AppData\Local\Microsoft\Windows\Temporary Internet Files\Content.Outlook\TOW19O49\Jyväskylä_logo_web_m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6296" y="6405195"/>
            <a:ext cx="1835696" cy="452805"/>
          </a:xfrm>
          <a:prstGeom prst="rect">
            <a:avLst/>
          </a:prstGeom>
          <a:noFill/>
          <a:extLst>
            <a:ext uri="{909E8E84-426E-40DD-AFC4-6F175D3DCCD1}">
              <a14:hiddenFill xmlns:a14="http://schemas.microsoft.com/office/drawing/2010/main">
                <a:solidFill>
                  <a:srgbClr val="FFFFFF"/>
                </a:solidFill>
              </a14:hiddenFill>
            </a:ext>
          </a:extLst>
        </p:spPr>
      </p:pic>
      <p:sp>
        <p:nvSpPr>
          <p:cNvPr id="3" name="Otsikko 2"/>
          <p:cNvSpPr>
            <a:spLocks noGrp="1"/>
          </p:cNvSpPr>
          <p:nvPr>
            <p:ph type="title"/>
          </p:nvPr>
        </p:nvSpPr>
        <p:spPr/>
        <p:txBody>
          <a:bodyPr/>
          <a:lstStyle/>
          <a:p>
            <a:endParaRPr lang="fi-FI" dirty="0"/>
          </a:p>
        </p:txBody>
      </p:sp>
      <p:sp>
        <p:nvSpPr>
          <p:cNvPr id="2" name="Alatunnisteen paikkamerkki 1"/>
          <p:cNvSpPr>
            <a:spLocks noGrp="1"/>
          </p:cNvSpPr>
          <p:nvPr>
            <p:ph type="ftr" sz="quarter" idx="12"/>
          </p:nvPr>
        </p:nvSpPr>
        <p:spPr/>
        <p:txBody>
          <a:bodyPr/>
          <a:lstStyle/>
          <a:p>
            <a:r>
              <a:rPr lang="fi-FI" smtClean="0"/>
              <a:t>MONILUKUTAITO 25.11.2017/Teijo Paananen, päiväkodinjohtaja</a:t>
            </a:r>
            <a:endParaRPr lang="fi-FI"/>
          </a:p>
        </p:txBody>
      </p:sp>
      <p:sp>
        <p:nvSpPr>
          <p:cNvPr id="9" name="Dian numeron paikkamerkki 8"/>
          <p:cNvSpPr>
            <a:spLocks noGrp="1"/>
          </p:cNvSpPr>
          <p:nvPr>
            <p:ph type="sldNum" sz="quarter" idx="11"/>
          </p:nvPr>
        </p:nvSpPr>
        <p:spPr/>
        <p:txBody>
          <a:bodyPr/>
          <a:lstStyle/>
          <a:p>
            <a:fld id="{FA65F5EF-0FB6-434F-A65A-B1847456AD3A}" type="slidenum">
              <a:rPr lang="fi-FI" smtClean="0"/>
              <a:t>15</a:t>
            </a:fld>
            <a:endParaRPr lang="fi-FI"/>
          </a:p>
        </p:txBody>
      </p:sp>
    </p:spTree>
    <p:extLst>
      <p:ext uri="{BB962C8B-B14F-4D97-AF65-F5344CB8AC3E}">
        <p14:creationId xmlns:p14="http://schemas.microsoft.com/office/powerpoint/2010/main" val="336087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5"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lstStyle/>
          <a:p>
            <a:endParaRPr lang="fi-FI"/>
          </a:p>
        </p:txBody>
      </p:sp>
      <p:sp>
        <p:nvSpPr>
          <p:cNvPr id="3" name="Otsikko 2"/>
          <p:cNvSpPr>
            <a:spLocks noGrp="1"/>
          </p:cNvSpPr>
          <p:nvPr>
            <p:ph type="title"/>
          </p:nvPr>
        </p:nvSpPr>
        <p:spPr/>
        <p:txBody>
          <a:bodyPr/>
          <a:lstStyle/>
          <a:p>
            <a:endParaRPr lang="fi-FI" dirty="0"/>
          </a:p>
        </p:txBody>
      </p:sp>
      <p:sp>
        <p:nvSpPr>
          <p:cNvPr id="4" name="Alatunnisteen paikkamerkki 3"/>
          <p:cNvSpPr>
            <a:spLocks noGrp="1"/>
          </p:cNvSpPr>
          <p:nvPr>
            <p:ph type="ftr" sz="quarter" idx="12"/>
          </p:nvPr>
        </p:nvSpPr>
        <p:spPr/>
        <p:txBody>
          <a:bodyPr/>
          <a:lstStyle/>
          <a:p>
            <a:r>
              <a:rPr lang="fi-FI" smtClean="0"/>
              <a:t>MONILUKUTAITO 25.11.2017/Teijo Paananen, päiväkodinjohtaja</a:t>
            </a:r>
            <a:endParaRPr lang="fi-FI"/>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404664"/>
            <a:ext cx="3932510" cy="57332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Vastakkaisista kulmista pyöristetty suorakulmio 4"/>
          <p:cNvSpPr/>
          <p:nvPr/>
        </p:nvSpPr>
        <p:spPr>
          <a:xfrm rot="20219532">
            <a:off x="3355247" y="4115572"/>
            <a:ext cx="5516686" cy="792088"/>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3200" dirty="0" smtClean="0"/>
              <a:t>Tämä on </a:t>
            </a:r>
            <a:r>
              <a:rPr lang="fi-FI" sz="3200" dirty="0" err="1" smtClean="0"/>
              <a:t>muoti</a:t>
            </a:r>
            <a:r>
              <a:rPr lang="fi-FI" sz="3200" u="sng" dirty="0" err="1" smtClean="0"/>
              <a:t>blogi</a:t>
            </a:r>
            <a:r>
              <a:rPr lang="fi-FI" sz="3200" u="sng" dirty="0" smtClean="0"/>
              <a:t>.</a:t>
            </a:r>
            <a:endParaRPr lang="fi-FI" sz="3200" u="sng" dirty="0"/>
          </a:p>
        </p:txBody>
      </p:sp>
      <p:sp>
        <p:nvSpPr>
          <p:cNvPr id="6" name="Dian numeron paikkamerkki 5"/>
          <p:cNvSpPr>
            <a:spLocks noGrp="1"/>
          </p:cNvSpPr>
          <p:nvPr>
            <p:ph type="sldNum" sz="quarter" idx="11"/>
          </p:nvPr>
        </p:nvSpPr>
        <p:spPr/>
        <p:txBody>
          <a:bodyPr/>
          <a:lstStyle/>
          <a:p>
            <a:fld id="{FA65F5EF-0FB6-434F-A65A-B1847456AD3A}" type="slidenum">
              <a:rPr lang="fi-FI" smtClean="0"/>
              <a:t>16</a:t>
            </a:fld>
            <a:endParaRPr lang="fi-FI"/>
          </a:p>
        </p:txBody>
      </p:sp>
      <p:pic>
        <p:nvPicPr>
          <p:cNvPr id="8" name="Kuva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992" y="160338"/>
            <a:ext cx="1619672" cy="1337990"/>
          </a:xfrm>
          <a:prstGeom prst="rect">
            <a:avLst/>
          </a:prstGeom>
        </p:spPr>
      </p:pic>
    </p:spTree>
    <p:extLst>
      <p:ext uri="{BB962C8B-B14F-4D97-AF65-F5344CB8AC3E}">
        <p14:creationId xmlns:p14="http://schemas.microsoft.com/office/powerpoint/2010/main" val="266263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1800" y="1043472"/>
            <a:ext cx="4629150" cy="310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tsikko 2"/>
          <p:cNvSpPr>
            <a:spLocks noGrp="1"/>
          </p:cNvSpPr>
          <p:nvPr>
            <p:ph type="title"/>
          </p:nvPr>
        </p:nvSpPr>
        <p:spPr>
          <a:xfrm>
            <a:off x="5652120" y="3717032"/>
            <a:ext cx="1274480" cy="345976"/>
          </a:xfrm>
        </p:spPr>
        <p:txBody>
          <a:bodyPr/>
          <a:lstStyle/>
          <a:p>
            <a:r>
              <a:rPr lang="fi-FI" sz="1400" dirty="0" smtClean="0"/>
              <a:t>- Pia Lumme</a:t>
            </a:r>
            <a:endParaRPr lang="fi-FI" sz="1400" dirty="0"/>
          </a:p>
        </p:txBody>
      </p:sp>
      <p:sp>
        <p:nvSpPr>
          <p:cNvPr id="4" name="Alatunnisteen paikkamerkki 3"/>
          <p:cNvSpPr>
            <a:spLocks noGrp="1"/>
          </p:cNvSpPr>
          <p:nvPr>
            <p:ph type="ftr" sz="quarter" idx="12"/>
          </p:nvPr>
        </p:nvSpPr>
        <p:spPr/>
        <p:txBody>
          <a:bodyPr/>
          <a:lstStyle/>
          <a:p>
            <a:r>
              <a:rPr lang="fi-FI" smtClean="0"/>
              <a:t>MONILUKUTAITO 25.11.2017/Teijo Paananen, päiväkodinjohtaja</a:t>
            </a:r>
            <a:endParaRPr lang="fi-FI"/>
          </a:p>
        </p:txBody>
      </p:sp>
      <p:pic>
        <p:nvPicPr>
          <p:cNvPr id="6" name="Picture 2" descr="C:\Users\paanant2\AppData\Local\Microsoft\Windows\Temporary Internet Files\Content.Outlook\TOW19O49\Jyväskylä_logo_web_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6405195"/>
            <a:ext cx="1835696" cy="452805"/>
          </a:xfrm>
          <a:prstGeom prst="rect">
            <a:avLst/>
          </a:prstGeom>
          <a:noFill/>
          <a:extLst>
            <a:ext uri="{909E8E84-426E-40DD-AFC4-6F175D3DCCD1}">
              <a14:hiddenFill xmlns:a14="http://schemas.microsoft.com/office/drawing/2010/main">
                <a:solidFill>
                  <a:srgbClr val="FFFFFF"/>
                </a:solidFill>
              </a14:hiddenFill>
            </a:ext>
          </a:extLst>
        </p:spPr>
      </p:pic>
      <p:pic>
        <p:nvPicPr>
          <p:cNvPr id="7" name="Kuva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404664"/>
            <a:ext cx="1619672" cy="1337990"/>
          </a:xfrm>
          <a:prstGeom prst="rect">
            <a:avLst/>
          </a:prstGeom>
        </p:spPr>
      </p:pic>
      <p:sp>
        <p:nvSpPr>
          <p:cNvPr id="2" name="Dian numeron paikkamerkki 1"/>
          <p:cNvSpPr>
            <a:spLocks noGrp="1"/>
          </p:cNvSpPr>
          <p:nvPr>
            <p:ph type="sldNum" sz="quarter" idx="11"/>
          </p:nvPr>
        </p:nvSpPr>
        <p:spPr/>
        <p:txBody>
          <a:bodyPr/>
          <a:lstStyle/>
          <a:p>
            <a:fld id="{FA65F5EF-0FB6-434F-A65A-B1847456AD3A}" type="slidenum">
              <a:rPr lang="fi-FI" smtClean="0"/>
              <a:t>17</a:t>
            </a:fld>
            <a:endParaRPr lang="fi-FI"/>
          </a:p>
        </p:txBody>
      </p:sp>
    </p:spTree>
    <p:extLst>
      <p:ext uri="{BB962C8B-B14F-4D97-AF65-F5344CB8AC3E}">
        <p14:creationId xmlns:p14="http://schemas.microsoft.com/office/powerpoint/2010/main" val="12344757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normAutofit fontScale="77500" lnSpcReduction="20000"/>
          </a:bodyPr>
          <a:lstStyle/>
          <a:p>
            <a:r>
              <a:rPr lang="fi-FI" dirty="0"/>
              <a:t>Varhaiskasvatuksessa olevalla lapsella on varhaiskasvatuslain turvaama oikeus saada suunnitelmallista ja tavoitteellista kasvatusta, opetusta ja </a:t>
            </a:r>
            <a:r>
              <a:rPr lang="fi-FI" dirty="0" smtClean="0"/>
              <a:t>hoitoa</a:t>
            </a:r>
          </a:p>
          <a:p>
            <a:r>
              <a:rPr lang="fi-FI" dirty="0" smtClean="0"/>
              <a:t>Tavoitteena toteuttaa </a:t>
            </a:r>
            <a:r>
              <a:rPr lang="fi-FI" dirty="0"/>
              <a:t>lapsen leikkiin, liikkumiseen, taiteisiin ja kulttuuriperintöön perustuvaa monipuolista pedagogista toimintaa ja mahdollistaa myönteiset </a:t>
            </a:r>
            <a:r>
              <a:rPr lang="fi-FI" dirty="0" smtClean="0"/>
              <a:t>oppimiskokemukset</a:t>
            </a:r>
          </a:p>
          <a:p>
            <a:r>
              <a:rPr lang="fi-FI" dirty="0"/>
              <a:t>Varhaiskasvatuksen tehtävänä on suojella ja edistää lasten oikeutta hyvään ja turvalliseen lapsuuteen</a:t>
            </a:r>
            <a:r>
              <a:rPr lang="fi-FI" dirty="0" smtClean="0"/>
              <a:t>.</a:t>
            </a:r>
          </a:p>
          <a:p>
            <a:r>
              <a:rPr lang="fi-FI" dirty="0"/>
              <a:t>Varhaiskasvatuksessa oppimisen lähtökohtana ovat lasten aiemmat kokemukset, heidän mielenkiinnon kohteensa ja osaamisensa. On tärkeää, että uusilla opittavilla asioilla on yhteys lasten kehittyviin valmiuksiin sekä muuhun kokemusmaailmaan ja </a:t>
            </a:r>
            <a:r>
              <a:rPr lang="fi-FI" dirty="0" smtClean="0"/>
              <a:t>kulttuuritaustaan</a:t>
            </a:r>
          </a:p>
          <a:p>
            <a:r>
              <a:rPr lang="fi-FI" dirty="0"/>
              <a:t>Kasvatuksen avulla ohjataan lapsia muodostamaan omia mielipiteitään ja arvioimaan kriittisesti vallitsevia ajattelu- ja toimintatapoja sekä toimimaan eettisesti kestävällä tavalla.</a:t>
            </a:r>
          </a:p>
        </p:txBody>
      </p:sp>
      <p:sp>
        <p:nvSpPr>
          <p:cNvPr id="3" name="Otsikko 2"/>
          <p:cNvSpPr>
            <a:spLocks noGrp="1"/>
          </p:cNvSpPr>
          <p:nvPr>
            <p:ph type="title"/>
          </p:nvPr>
        </p:nvSpPr>
        <p:spPr/>
        <p:txBody>
          <a:bodyPr/>
          <a:lstStyle/>
          <a:p>
            <a:endParaRPr lang="fi-FI"/>
          </a:p>
        </p:txBody>
      </p:sp>
      <p:sp>
        <p:nvSpPr>
          <p:cNvPr id="4" name="Alatunnisteen paikkamerkki 3"/>
          <p:cNvSpPr>
            <a:spLocks noGrp="1"/>
          </p:cNvSpPr>
          <p:nvPr>
            <p:ph type="ftr" sz="quarter" idx="12"/>
          </p:nvPr>
        </p:nvSpPr>
        <p:spPr/>
        <p:txBody>
          <a:bodyPr/>
          <a:lstStyle/>
          <a:p>
            <a:r>
              <a:rPr lang="fi-FI" smtClean="0"/>
              <a:t>MONILUKUTAITO 25.11.2017/Teijo Paananen, päiväkodinjohtaja</a:t>
            </a:r>
            <a:endParaRPr lang="fi-FI"/>
          </a:p>
        </p:txBody>
      </p:sp>
      <p:pic>
        <p:nvPicPr>
          <p:cNvPr id="5" name="Kuv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404664"/>
            <a:ext cx="1619672" cy="1337990"/>
          </a:xfrm>
          <a:prstGeom prst="rect">
            <a:avLst/>
          </a:prstGeom>
        </p:spPr>
      </p:pic>
      <p:pic>
        <p:nvPicPr>
          <p:cNvPr id="6" name="Picture 2" descr="C:\Users\paanant2\AppData\Local\Microsoft\Windows\Temporary Internet Files\Content.Outlook\TOW19O49\Jyväskylä_logo_web_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6405195"/>
            <a:ext cx="1835696" cy="452805"/>
          </a:xfrm>
          <a:prstGeom prst="rect">
            <a:avLst/>
          </a:prstGeom>
          <a:noFill/>
          <a:extLst>
            <a:ext uri="{909E8E84-426E-40DD-AFC4-6F175D3DCCD1}">
              <a14:hiddenFill xmlns:a14="http://schemas.microsoft.com/office/drawing/2010/main">
                <a:solidFill>
                  <a:srgbClr val="FFFFFF"/>
                </a:solidFill>
              </a14:hiddenFill>
            </a:ext>
          </a:extLst>
        </p:spPr>
      </p:pic>
      <p:sp>
        <p:nvSpPr>
          <p:cNvPr id="7" name="Dian numeron paikkamerkki 6"/>
          <p:cNvSpPr>
            <a:spLocks noGrp="1"/>
          </p:cNvSpPr>
          <p:nvPr>
            <p:ph type="sldNum" sz="quarter" idx="11"/>
          </p:nvPr>
        </p:nvSpPr>
        <p:spPr/>
        <p:txBody>
          <a:bodyPr/>
          <a:lstStyle/>
          <a:p>
            <a:fld id="{FA65F5EF-0FB6-434F-A65A-B1847456AD3A}" type="slidenum">
              <a:rPr lang="fi-FI" smtClean="0"/>
              <a:t>18</a:t>
            </a:fld>
            <a:endParaRPr lang="fi-FI"/>
          </a:p>
        </p:txBody>
      </p:sp>
    </p:spTree>
    <p:extLst>
      <p:ext uri="{BB962C8B-B14F-4D97-AF65-F5344CB8AC3E}">
        <p14:creationId xmlns:p14="http://schemas.microsoft.com/office/powerpoint/2010/main" val="201953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992" y="160338"/>
            <a:ext cx="1619672" cy="1337990"/>
          </a:xfrm>
          <a:prstGeom prst="rect">
            <a:avLst/>
          </a:prstGeom>
        </p:spPr>
      </p:pic>
      <p:sp>
        <p:nvSpPr>
          <p:cNvPr id="2" name="Sisällön paikkamerkki 1"/>
          <p:cNvSpPr>
            <a:spLocks noGrp="1"/>
          </p:cNvSpPr>
          <p:nvPr>
            <p:ph idx="1"/>
          </p:nvPr>
        </p:nvSpPr>
        <p:spPr>
          <a:xfrm>
            <a:off x="755576" y="685801"/>
            <a:ext cx="7704856" cy="3657599"/>
          </a:xfrm>
        </p:spPr>
        <p:txBody>
          <a:bodyPr>
            <a:noAutofit/>
          </a:bodyPr>
          <a:lstStyle/>
          <a:p>
            <a:r>
              <a:rPr lang="fi-FI" sz="3600" dirty="0">
                <a:effectLst/>
              </a:rPr>
              <a:t>Monilukutaito on kirjattu osaksi valtakunnallisia varhaiskasvatuksen sekä esi- ja perusopetuksen opetussuunnitelman perusteita, erityisesti osaksi laaja-alaista osaamista. </a:t>
            </a:r>
            <a:endParaRPr lang="fi-FI" sz="3600" dirty="0"/>
          </a:p>
        </p:txBody>
      </p:sp>
      <p:sp>
        <p:nvSpPr>
          <p:cNvPr id="3" name="Otsikko 2"/>
          <p:cNvSpPr>
            <a:spLocks noGrp="1"/>
          </p:cNvSpPr>
          <p:nvPr>
            <p:ph type="title"/>
          </p:nvPr>
        </p:nvSpPr>
        <p:spPr>
          <a:xfrm rot="20896920">
            <a:off x="741934" y="3388910"/>
            <a:ext cx="7543800" cy="1348879"/>
          </a:xfrm>
          <a:solidFill>
            <a:schemeClr val="accent3">
              <a:lumMod val="75000"/>
            </a:schemeClr>
          </a:solidFill>
          <a:ln w="57150">
            <a:solidFill>
              <a:srgbClr val="333300"/>
            </a:solidFill>
          </a:ln>
        </p:spPr>
        <p:txBody>
          <a:bodyPr/>
          <a:lstStyle/>
          <a:p>
            <a:r>
              <a:rPr lang="fi-FI" sz="1800" dirty="0" smtClean="0">
                <a:effectLst/>
              </a:rPr>
              <a:t>Minna-Riitta Luukka näkee monilukutaidon </a:t>
            </a:r>
            <a:r>
              <a:rPr lang="fi-FI" sz="1800" dirty="0">
                <a:effectLst/>
              </a:rPr>
              <a:t>ennen kaikkea pedagogisena muutoksena: siirtymänä sisältöjen hallinnan korostamisesta toiminnan ja käytänteiden harjaannuttamiseen samoin kuin yksin opiskelusta yhteistoiminnallisuuteen.</a:t>
            </a:r>
            <a:endParaRPr lang="fi-FI" sz="1800" dirty="0"/>
          </a:p>
        </p:txBody>
      </p:sp>
      <p:sp>
        <p:nvSpPr>
          <p:cNvPr id="4" name="Alatunnisteen paikkamerkki 3"/>
          <p:cNvSpPr>
            <a:spLocks noGrp="1"/>
          </p:cNvSpPr>
          <p:nvPr>
            <p:ph type="ftr" sz="quarter" idx="12"/>
          </p:nvPr>
        </p:nvSpPr>
        <p:spPr/>
        <p:txBody>
          <a:bodyPr/>
          <a:lstStyle/>
          <a:p>
            <a:r>
              <a:rPr lang="fi-FI" smtClean="0"/>
              <a:t>MONILUKUTAITO 25.11.2017/Teijo Paananen, päiväkodinjohtaja</a:t>
            </a:r>
            <a:endParaRPr lang="fi-FI"/>
          </a:p>
        </p:txBody>
      </p:sp>
      <p:sp>
        <p:nvSpPr>
          <p:cNvPr id="5" name="Dian numeron paikkamerkki 4"/>
          <p:cNvSpPr>
            <a:spLocks noGrp="1"/>
          </p:cNvSpPr>
          <p:nvPr>
            <p:ph type="sldNum" sz="quarter" idx="11"/>
          </p:nvPr>
        </p:nvSpPr>
        <p:spPr/>
        <p:txBody>
          <a:bodyPr/>
          <a:lstStyle/>
          <a:p>
            <a:fld id="{FA65F5EF-0FB6-434F-A65A-B1847456AD3A}" type="slidenum">
              <a:rPr lang="fi-FI" smtClean="0"/>
              <a:t>19</a:t>
            </a:fld>
            <a:endParaRPr lang="fi-FI"/>
          </a:p>
        </p:txBody>
      </p:sp>
    </p:spTree>
    <p:extLst>
      <p:ext uri="{BB962C8B-B14F-4D97-AF65-F5344CB8AC3E}">
        <p14:creationId xmlns:p14="http://schemas.microsoft.com/office/powerpoint/2010/main" val="352370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Kaarinuoli alas 4"/>
          <p:cNvSpPr/>
          <p:nvPr/>
        </p:nvSpPr>
        <p:spPr>
          <a:xfrm>
            <a:off x="539552" y="1916832"/>
            <a:ext cx="7992888" cy="208823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2" name="Sisällön paikkamerkki 1"/>
          <p:cNvSpPr>
            <a:spLocks noGrp="1"/>
          </p:cNvSpPr>
          <p:nvPr>
            <p:ph idx="1"/>
          </p:nvPr>
        </p:nvSpPr>
        <p:spPr/>
        <p:txBody>
          <a:bodyPr/>
          <a:lstStyle/>
          <a:p>
            <a:r>
              <a:rPr lang="fi-FI" dirty="0" smtClean="0"/>
              <a:t>”Digitaalinen tarkoittaa italianpataa, mutta ilman herneitä.” </a:t>
            </a:r>
            <a:r>
              <a:rPr lang="fi-FI" dirty="0" err="1" smtClean="0"/>
              <a:t>Lenni</a:t>
            </a:r>
            <a:r>
              <a:rPr lang="fi-FI" dirty="0" smtClean="0"/>
              <a:t>, Lauri ja </a:t>
            </a:r>
            <a:r>
              <a:rPr lang="fi-FI" dirty="0" err="1" smtClean="0"/>
              <a:t>Azra</a:t>
            </a:r>
            <a:r>
              <a:rPr lang="fi-FI" dirty="0" smtClean="0"/>
              <a:t>, </a:t>
            </a:r>
            <a:r>
              <a:rPr lang="fi-FI" dirty="0" err="1" smtClean="0"/>
              <a:t>eskarilaiset</a:t>
            </a:r>
            <a:endParaRPr lang="fi-FI" dirty="0" smtClean="0"/>
          </a:p>
          <a:p>
            <a:r>
              <a:rPr lang="fi-FI" dirty="0" smtClean="0"/>
              <a:t>”Se on joku </a:t>
            </a:r>
            <a:r>
              <a:rPr lang="fi-FI" dirty="0" err="1" smtClean="0"/>
              <a:t>Ti-Ti</a:t>
            </a:r>
            <a:r>
              <a:rPr lang="fi-FI" dirty="0" smtClean="0"/>
              <a:t> Nallekokous.” </a:t>
            </a:r>
            <a:r>
              <a:rPr lang="fi-FI" dirty="0" err="1" smtClean="0"/>
              <a:t>Luna</a:t>
            </a:r>
            <a:r>
              <a:rPr lang="fi-FI" dirty="0" smtClean="0"/>
              <a:t>, </a:t>
            </a:r>
            <a:r>
              <a:rPr lang="fi-FI" dirty="0" err="1" smtClean="0"/>
              <a:t>eskarilainen</a:t>
            </a:r>
            <a:endParaRPr lang="fi-FI" dirty="0"/>
          </a:p>
        </p:txBody>
      </p:sp>
      <p:sp>
        <p:nvSpPr>
          <p:cNvPr id="3" name="Otsikko 2"/>
          <p:cNvSpPr>
            <a:spLocks noGrp="1"/>
          </p:cNvSpPr>
          <p:nvPr>
            <p:ph type="title"/>
          </p:nvPr>
        </p:nvSpPr>
        <p:spPr/>
        <p:txBody>
          <a:bodyPr/>
          <a:lstStyle/>
          <a:p>
            <a:endParaRPr lang="fi-FI" dirty="0"/>
          </a:p>
        </p:txBody>
      </p:sp>
      <p:sp>
        <p:nvSpPr>
          <p:cNvPr id="4" name="Alatunnisteen paikkamerkki 3"/>
          <p:cNvSpPr>
            <a:spLocks noGrp="1"/>
          </p:cNvSpPr>
          <p:nvPr>
            <p:ph type="ftr" sz="quarter" idx="12"/>
          </p:nvPr>
        </p:nvSpPr>
        <p:spPr/>
        <p:txBody>
          <a:bodyPr/>
          <a:lstStyle/>
          <a:p>
            <a:r>
              <a:rPr lang="fi-FI" smtClean="0"/>
              <a:t>MONILUKUTAITO 25.11.2017/Teijo Paananen, päiväkodinjohtaja</a:t>
            </a:r>
            <a:endParaRPr lang="fi-FI"/>
          </a:p>
        </p:txBody>
      </p:sp>
      <p:sp>
        <p:nvSpPr>
          <p:cNvPr id="6" name="AutoShape 2" descr="https://peda.net/jyvaskyla/ehipsu/ehipsu-png:file/download/b014cb99666c3f71825b7874e822dd168d91b720/eHipsu.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pic>
        <p:nvPicPr>
          <p:cNvPr id="9" name="Kuva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992" y="160338"/>
            <a:ext cx="1619672" cy="1337990"/>
          </a:xfrm>
          <a:prstGeom prst="rect">
            <a:avLst/>
          </a:prstGeom>
        </p:spPr>
      </p:pic>
      <p:pic>
        <p:nvPicPr>
          <p:cNvPr id="10" name="Picture 2" descr="C:\Users\paanant2\AppData\Local\Microsoft\Windows\Temporary Internet Files\Content.Outlook\TOW19O49\Jyväskylä_logo_web_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6405195"/>
            <a:ext cx="1835696" cy="452805"/>
          </a:xfrm>
          <a:prstGeom prst="rect">
            <a:avLst/>
          </a:prstGeom>
          <a:noFill/>
          <a:extLst>
            <a:ext uri="{909E8E84-426E-40DD-AFC4-6F175D3DCCD1}">
              <a14:hiddenFill xmlns:a14="http://schemas.microsoft.com/office/drawing/2010/main">
                <a:solidFill>
                  <a:srgbClr val="FFFFFF"/>
                </a:solidFill>
              </a14:hiddenFill>
            </a:ext>
          </a:extLst>
        </p:spPr>
      </p:pic>
      <p:sp>
        <p:nvSpPr>
          <p:cNvPr id="7" name="Dian numeron paikkamerkki 6"/>
          <p:cNvSpPr>
            <a:spLocks noGrp="1"/>
          </p:cNvSpPr>
          <p:nvPr>
            <p:ph type="sldNum" sz="quarter" idx="11"/>
          </p:nvPr>
        </p:nvSpPr>
        <p:spPr/>
        <p:txBody>
          <a:bodyPr/>
          <a:lstStyle/>
          <a:p>
            <a:fld id="{FA65F5EF-0FB6-434F-A65A-B1847456AD3A}" type="slidenum">
              <a:rPr lang="fi-FI" smtClean="0"/>
              <a:t>2</a:t>
            </a:fld>
            <a:endParaRPr lang="fi-FI"/>
          </a:p>
        </p:txBody>
      </p:sp>
    </p:spTree>
    <p:extLst>
      <p:ext uri="{BB962C8B-B14F-4D97-AF65-F5344CB8AC3E}">
        <p14:creationId xmlns:p14="http://schemas.microsoft.com/office/powerpoint/2010/main" val="323554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normAutofit fontScale="92500" lnSpcReduction="10000"/>
          </a:bodyPr>
          <a:lstStyle/>
          <a:p>
            <a:r>
              <a:rPr lang="fi-FI" dirty="0" smtClean="0"/>
              <a:t>MONILUKUTAITO on ihmisenä olemisen ja elämisen taitoa yhä kirjavammassa maailmassa. Se on taitoa ymmärtää ja tulla ymmärretyksi. Se on taitoa suhtautua maailmaan samaan aikaan avoimesti ja terveen kriittisesti. Lyhyesti sanottuna monilukutaito merkitsee mahdollisuutta täysivaltaiseen osallisuuteen ja vastuulliseen osallistumiseen. Monilukutaito on jokaisen lapsen ja aikuisen oikeus.</a:t>
            </a:r>
          </a:p>
          <a:p>
            <a:r>
              <a:rPr lang="fi-FI" dirty="0" smtClean="0"/>
              <a:t>MONILUKUTAITO tunnistaa arjen moninaistuneet lukemisen tavat ja on tärkeä ja integroitunut osa lasten kasvuympäristöjä</a:t>
            </a:r>
          </a:p>
          <a:p>
            <a:pPr marL="18288" indent="0">
              <a:buNone/>
            </a:pPr>
            <a:r>
              <a:rPr lang="fi-FI" dirty="0" smtClean="0"/>
              <a:t>Lähde: </a:t>
            </a:r>
            <a:r>
              <a:rPr lang="fi-FI" err="1" smtClean="0"/>
              <a:t>MOI-kehittämisohjelman</a:t>
            </a:r>
            <a:r>
              <a:rPr lang="fi-FI" smtClean="0"/>
              <a:t> asiantuntijaryhmä</a:t>
            </a:r>
          </a:p>
          <a:p>
            <a:pPr>
              <a:buFontTx/>
              <a:buChar char="-"/>
            </a:pPr>
            <a:endParaRPr lang="fi-FI" dirty="0"/>
          </a:p>
          <a:p>
            <a:pPr>
              <a:buFontTx/>
              <a:buChar char="-"/>
            </a:pPr>
            <a:endParaRPr lang="fi-FI" dirty="0"/>
          </a:p>
        </p:txBody>
      </p:sp>
      <p:sp>
        <p:nvSpPr>
          <p:cNvPr id="3" name="Otsikko 2"/>
          <p:cNvSpPr>
            <a:spLocks noGrp="1"/>
          </p:cNvSpPr>
          <p:nvPr>
            <p:ph type="title"/>
          </p:nvPr>
        </p:nvSpPr>
        <p:spPr/>
        <p:txBody>
          <a:bodyPr/>
          <a:lstStyle/>
          <a:p>
            <a:r>
              <a:rPr lang="fi-FI" sz="4000" dirty="0"/>
              <a:t>http://www.monilukutaito.com/</a:t>
            </a:r>
          </a:p>
        </p:txBody>
      </p:sp>
      <p:sp>
        <p:nvSpPr>
          <p:cNvPr id="4" name="Alatunnisteen paikkamerkki 3"/>
          <p:cNvSpPr>
            <a:spLocks noGrp="1"/>
          </p:cNvSpPr>
          <p:nvPr>
            <p:ph type="ftr" sz="quarter" idx="12"/>
          </p:nvPr>
        </p:nvSpPr>
        <p:spPr/>
        <p:txBody>
          <a:bodyPr/>
          <a:lstStyle/>
          <a:p>
            <a:r>
              <a:rPr lang="fi-FI" smtClean="0"/>
              <a:t>MONILUKUTAITO 25.11.2017/Teijo Paananen, päiväkodinjohtaja</a:t>
            </a:r>
            <a:endParaRPr lang="fi-FI"/>
          </a:p>
        </p:txBody>
      </p:sp>
      <p:sp>
        <p:nvSpPr>
          <p:cNvPr id="5" name="Dian numeron paikkamerkki 4"/>
          <p:cNvSpPr>
            <a:spLocks noGrp="1"/>
          </p:cNvSpPr>
          <p:nvPr>
            <p:ph type="sldNum" sz="quarter" idx="11"/>
          </p:nvPr>
        </p:nvSpPr>
        <p:spPr/>
        <p:txBody>
          <a:bodyPr/>
          <a:lstStyle/>
          <a:p>
            <a:fld id="{FA65F5EF-0FB6-434F-A65A-B1847456AD3A}" type="slidenum">
              <a:rPr lang="fi-FI" smtClean="0"/>
              <a:t>20</a:t>
            </a:fld>
            <a:endParaRPr lang="fi-FI"/>
          </a:p>
        </p:txBody>
      </p:sp>
      <p:pic>
        <p:nvPicPr>
          <p:cNvPr id="6" name="Kuva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992" y="160338"/>
            <a:ext cx="1619672" cy="1337990"/>
          </a:xfrm>
          <a:prstGeom prst="rect">
            <a:avLst/>
          </a:prstGeom>
        </p:spPr>
      </p:pic>
    </p:spTree>
    <p:extLst>
      <p:ext uri="{BB962C8B-B14F-4D97-AF65-F5344CB8AC3E}">
        <p14:creationId xmlns:p14="http://schemas.microsoft.com/office/powerpoint/2010/main" val="404244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normAutofit fontScale="92500"/>
          </a:bodyPr>
          <a:lstStyle/>
          <a:p>
            <a:r>
              <a:rPr lang="fi-FI" smtClean="0"/>
              <a:t>Digitalisaation mukana taitovaatimukset moninaistuvat: monilukutaito, uudenlainen tiedon tuottaminen ja oppiminen on välttämätöntä</a:t>
            </a:r>
          </a:p>
          <a:p>
            <a:r>
              <a:rPr lang="fi-FI" smtClean="0"/>
              <a:t>Opettajan muuttuvaan rooliin ja osaamiseen liittyvät haasteet: Opettajan muuttumaton rooli ei ole vaihtoehto. Haluttiin tai ei, digitalisaatio etenee. Myös henkilökunnan on pidettävä huolta omasta monilukutaidosta ja mediaosaamisesta. Täydennyskoulutuksen ja tukirakenteiden tärkeys.</a:t>
            </a:r>
          </a:p>
          <a:p>
            <a:pPr marL="18288" indent="0">
              <a:buNone/>
            </a:pPr>
            <a:r>
              <a:rPr lang="fi-FI" smtClean="0"/>
              <a:t>- Katri Kallio, VTT</a:t>
            </a:r>
            <a:endParaRPr lang="fi-FI" dirty="0"/>
          </a:p>
        </p:txBody>
      </p:sp>
      <p:sp>
        <p:nvSpPr>
          <p:cNvPr id="3" name="Otsikko 2"/>
          <p:cNvSpPr>
            <a:spLocks noGrp="1"/>
          </p:cNvSpPr>
          <p:nvPr>
            <p:ph type="title"/>
          </p:nvPr>
        </p:nvSpPr>
        <p:spPr>
          <a:xfrm rot="20885442">
            <a:off x="617809" y="4415295"/>
            <a:ext cx="8259256" cy="922040"/>
          </a:xfrm>
        </p:spPr>
        <p:txBody>
          <a:bodyPr/>
          <a:lstStyle/>
          <a:p>
            <a:r>
              <a:rPr lang="fi-FI" sz="3200" dirty="0" smtClean="0"/>
              <a:t>Miten pidät huolta omasta monilukutaidostasi ja mediaosaamisestasi?</a:t>
            </a:r>
            <a:endParaRPr lang="fi-FI" sz="3200" dirty="0"/>
          </a:p>
        </p:txBody>
      </p:sp>
      <p:sp>
        <p:nvSpPr>
          <p:cNvPr id="4" name="Alatunnisteen paikkamerkki 3"/>
          <p:cNvSpPr>
            <a:spLocks noGrp="1"/>
          </p:cNvSpPr>
          <p:nvPr>
            <p:ph type="ftr" sz="quarter" idx="12"/>
          </p:nvPr>
        </p:nvSpPr>
        <p:spPr/>
        <p:txBody>
          <a:bodyPr/>
          <a:lstStyle/>
          <a:p>
            <a:r>
              <a:rPr lang="fi-FI" smtClean="0"/>
              <a:t>MONILUKUTAITO 25.11.2017/Teijo Paananen, päiväkodinjohtaja</a:t>
            </a:r>
            <a:endParaRPr lang="fi-FI"/>
          </a:p>
        </p:txBody>
      </p:sp>
      <p:sp>
        <p:nvSpPr>
          <p:cNvPr id="5" name="Dian numeron paikkamerkki 4"/>
          <p:cNvSpPr>
            <a:spLocks noGrp="1"/>
          </p:cNvSpPr>
          <p:nvPr>
            <p:ph type="sldNum" sz="quarter" idx="11"/>
          </p:nvPr>
        </p:nvSpPr>
        <p:spPr/>
        <p:txBody>
          <a:bodyPr/>
          <a:lstStyle/>
          <a:p>
            <a:fld id="{FA65F5EF-0FB6-434F-A65A-B1847456AD3A}" type="slidenum">
              <a:rPr lang="fi-FI" smtClean="0"/>
              <a:t>21</a:t>
            </a:fld>
            <a:endParaRPr lang="fi-FI"/>
          </a:p>
        </p:txBody>
      </p:sp>
      <p:pic>
        <p:nvPicPr>
          <p:cNvPr id="6" name="Kuva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992" y="160338"/>
            <a:ext cx="1619672" cy="1337990"/>
          </a:xfrm>
          <a:prstGeom prst="rect">
            <a:avLst/>
          </a:prstGeom>
        </p:spPr>
      </p:pic>
    </p:spTree>
    <p:extLst>
      <p:ext uri="{BB962C8B-B14F-4D97-AF65-F5344CB8AC3E}">
        <p14:creationId xmlns:p14="http://schemas.microsoft.com/office/powerpoint/2010/main" val="111733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lstStyle/>
          <a:p>
            <a:endParaRPr lang="fi-FI"/>
          </a:p>
        </p:txBody>
      </p:sp>
      <p:sp>
        <p:nvSpPr>
          <p:cNvPr id="3" name="Otsikko 2"/>
          <p:cNvSpPr>
            <a:spLocks noGrp="1"/>
          </p:cNvSpPr>
          <p:nvPr>
            <p:ph type="title"/>
          </p:nvPr>
        </p:nvSpPr>
        <p:spPr/>
        <p:txBody>
          <a:bodyPr/>
          <a:lstStyle/>
          <a:p>
            <a:r>
              <a:rPr lang="fi-FI" dirty="0" smtClean="0"/>
              <a:t>MITÄ MONILUKUTAITO ONKAAN eri määritelmien mukaan?</a:t>
            </a:r>
            <a:endParaRPr lang="fi-FI" dirty="0"/>
          </a:p>
        </p:txBody>
      </p:sp>
      <p:sp>
        <p:nvSpPr>
          <p:cNvPr id="4" name="Alatunnisteen paikkamerkki 3"/>
          <p:cNvSpPr>
            <a:spLocks noGrp="1"/>
          </p:cNvSpPr>
          <p:nvPr>
            <p:ph type="ftr" sz="quarter" idx="12"/>
          </p:nvPr>
        </p:nvSpPr>
        <p:spPr/>
        <p:txBody>
          <a:bodyPr/>
          <a:lstStyle/>
          <a:p>
            <a:r>
              <a:rPr lang="fi-FI" smtClean="0"/>
              <a:t>MONILUKUTAITO 25.11.2017/Teijo Paananen, päiväkodinjohtaja</a:t>
            </a:r>
            <a:endParaRPr lang="fi-FI"/>
          </a:p>
        </p:txBody>
      </p:sp>
      <p:sp>
        <p:nvSpPr>
          <p:cNvPr id="5" name="Dian numeron paikkamerkki 4"/>
          <p:cNvSpPr>
            <a:spLocks noGrp="1"/>
          </p:cNvSpPr>
          <p:nvPr>
            <p:ph type="sldNum" sz="quarter" idx="11"/>
          </p:nvPr>
        </p:nvSpPr>
        <p:spPr/>
        <p:txBody>
          <a:bodyPr/>
          <a:lstStyle/>
          <a:p>
            <a:fld id="{FA65F5EF-0FB6-434F-A65A-B1847456AD3A}" type="slidenum">
              <a:rPr lang="fi-FI" smtClean="0"/>
              <a:t>22</a:t>
            </a:fld>
            <a:endParaRPr lang="fi-FI"/>
          </a:p>
        </p:txBody>
      </p:sp>
      <p:pic>
        <p:nvPicPr>
          <p:cNvPr id="6" name="Kuva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992" y="160338"/>
            <a:ext cx="1619672" cy="1337990"/>
          </a:xfrm>
          <a:prstGeom prst="rect">
            <a:avLst/>
          </a:prstGeom>
        </p:spPr>
      </p:pic>
    </p:spTree>
    <p:extLst>
      <p:ext uri="{BB962C8B-B14F-4D97-AF65-F5344CB8AC3E}">
        <p14:creationId xmlns:p14="http://schemas.microsoft.com/office/powerpoint/2010/main" val="384685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lstStyle/>
          <a:p>
            <a:endParaRPr lang="fi-FI" dirty="0"/>
          </a:p>
        </p:txBody>
      </p:sp>
      <p:sp>
        <p:nvSpPr>
          <p:cNvPr id="3" name="Otsikko 2"/>
          <p:cNvSpPr>
            <a:spLocks noGrp="1"/>
          </p:cNvSpPr>
          <p:nvPr>
            <p:ph type="title"/>
          </p:nvPr>
        </p:nvSpPr>
        <p:spPr/>
        <p:txBody>
          <a:bodyPr/>
          <a:lstStyle/>
          <a:p>
            <a:endParaRPr lang="fi-FI" dirty="0"/>
          </a:p>
        </p:txBody>
      </p:sp>
      <p:sp>
        <p:nvSpPr>
          <p:cNvPr id="4" name="Alatunnisteen paikkamerkki 3"/>
          <p:cNvSpPr>
            <a:spLocks noGrp="1"/>
          </p:cNvSpPr>
          <p:nvPr>
            <p:ph type="ftr" sz="quarter" idx="12"/>
          </p:nvPr>
        </p:nvSpPr>
        <p:spPr/>
        <p:txBody>
          <a:bodyPr/>
          <a:lstStyle/>
          <a:p>
            <a:r>
              <a:rPr lang="fi-FI" smtClean="0"/>
              <a:t>MONILUKUTAITO 25.11.2017/Teijo Paananen, päiväkodinjohtaja</a:t>
            </a:r>
            <a:endParaRPr lang="fi-FI"/>
          </a:p>
        </p:txBody>
      </p:sp>
      <p:sp>
        <p:nvSpPr>
          <p:cNvPr id="5" name="Yhdestä kulmasta leikattu suorakulmio 4"/>
          <p:cNvSpPr/>
          <p:nvPr/>
        </p:nvSpPr>
        <p:spPr>
          <a:xfrm>
            <a:off x="755576" y="836712"/>
            <a:ext cx="2592288" cy="4176464"/>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Ihmisenä olemisen ja elämisen taitoa.</a:t>
            </a:r>
          </a:p>
          <a:p>
            <a:pPr algn="ctr"/>
            <a:r>
              <a:rPr lang="fi-FI" dirty="0" smtClean="0"/>
              <a:t>Jatkuvasti kehittyvä, risteytyvä ja uutta luova prosessi. (”</a:t>
            </a:r>
            <a:r>
              <a:rPr lang="fi-FI" dirty="0" err="1" smtClean="0"/>
              <a:t>translukutaito</a:t>
            </a:r>
            <a:r>
              <a:rPr lang="fi-FI" dirty="0" smtClean="0"/>
              <a:t>”)</a:t>
            </a:r>
          </a:p>
          <a:p>
            <a:pPr algn="ctr"/>
            <a:r>
              <a:rPr lang="fi-FI" dirty="0" smtClean="0"/>
              <a:t>Laaja-alaista tekstikäsitystä.</a:t>
            </a:r>
            <a:endParaRPr lang="fi-FI" dirty="0"/>
          </a:p>
        </p:txBody>
      </p:sp>
      <p:sp>
        <p:nvSpPr>
          <p:cNvPr id="6" name="Yhdestä kulmasta leikattu suorakulmio 5"/>
          <p:cNvSpPr/>
          <p:nvPr/>
        </p:nvSpPr>
        <p:spPr>
          <a:xfrm>
            <a:off x="3059832" y="1844824"/>
            <a:ext cx="2592288" cy="4176464"/>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Taitoa hankkia, tulkita, käyttää, tuottaa, esittää ja arvioida tekstejä eri muodoissa, eri ympäristöissä ja tilanteissa sekä erilaisten välineiden avulla.</a:t>
            </a:r>
            <a:endParaRPr lang="fi-FI" dirty="0"/>
          </a:p>
        </p:txBody>
      </p:sp>
      <p:sp>
        <p:nvSpPr>
          <p:cNvPr id="7" name="Yhdestä kulmasta leikattu suorakulmio 6"/>
          <p:cNvSpPr/>
          <p:nvPr/>
        </p:nvSpPr>
        <p:spPr>
          <a:xfrm>
            <a:off x="5630638" y="980728"/>
            <a:ext cx="2592288" cy="44644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Tekstit voivat olla kirjoitetussa, puhutussa, audiovisuaalisessa tai digitaalisessa muodossa sekä näiden yhdistelminä.</a:t>
            </a:r>
          </a:p>
          <a:p>
            <a:pPr algn="ctr"/>
            <a:r>
              <a:rPr lang="fi-FI" dirty="0"/>
              <a:t>Sanallisten, kuvallisten, numeeristen, auditiivisten ja kinesteettisten merkkijärjestelmien sekä näiden yhdistelmien avulla tuotettuja </a:t>
            </a:r>
            <a:r>
              <a:rPr lang="fi-FI" dirty="0" smtClean="0"/>
              <a:t>tekstejä.</a:t>
            </a:r>
            <a:endParaRPr lang="fi-FI" dirty="0"/>
          </a:p>
          <a:p>
            <a:pPr algn="ctr"/>
            <a:endParaRPr lang="fi-FI" dirty="0"/>
          </a:p>
        </p:txBody>
      </p:sp>
      <p:sp>
        <p:nvSpPr>
          <p:cNvPr id="8" name="Dian numeron paikkamerkki 7"/>
          <p:cNvSpPr>
            <a:spLocks noGrp="1"/>
          </p:cNvSpPr>
          <p:nvPr>
            <p:ph type="sldNum" sz="quarter" idx="11"/>
          </p:nvPr>
        </p:nvSpPr>
        <p:spPr/>
        <p:txBody>
          <a:bodyPr/>
          <a:lstStyle/>
          <a:p>
            <a:fld id="{FA65F5EF-0FB6-434F-A65A-B1847456AD3A}" type="slidenum">
              <a:rPr lang="fi-FI" smtClean="0"/>
              <a:t>23</a:t>
            </a:fld>
            <a:endParaRPr lang="fi-FI"/>
          </a:p>
        </p:txBody>
      </p:sp>
      <p:pic>
        <p:nvPicPr>
          <p:cNvPr id="9" name="Kuva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992" y="160338"/>
            <a:ext cx="1619672" cy="1337990"/>
          </a:xfrm>
          <a:prstGeom prst="rect">
            <a:avLst/>
          </a:prstGeom>
        </p:spPr>
      </p:pic>
    </p:spTree>
    <p:extLst>
      <p:ext uri="{BB962C8B-B14F-4D97-AF65-F5344CB8AC3E}">
        <p14:creationId xmlns:p14="http://schemas.microsoft.com/office/powerpoint/2010/main" val="149842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2123728" y="2132856"/>
            <a:ext cx="6105872" cy="2210544"/>
          </a:xfrm>
        </p:spPr>
        <p:txBody>
          <a:bodyPr/>
          <a:lstStyle/>
          <a:p>
            <a:endParaRPr lang="fi-FI" dirty="0"/>
          </a:p>
        </p:txBody>
      </p:sp>
      <p:sp>
        <p:nvSpPr>
          <p:cNvPr id="3" name="Otsikko 2"/>
          <p:cNvSpPr>
            <a:spLocks noGrp="1"/>
          </p:cNvSpPr>
          <p:nvPr>
            <p:ph type="title"/>
          </p:nvPr>
        </p:nvSpPr>
        <p:spPr>
          <a:xfrm>
            <a:off x="3491880" y="4876800"/>
            <a:ext cx="4829160" cy="1144488"/>
          </a:xfrm>
        </p:spPr>
        <p:txBody>
          <a:bodyPr/>
          <a:lstStyle/>
          <a:p>
            <a:r>
              <a:rPr lang="fi-FI" sz="3600" dirty="0" smtClean="0"/>
              <a:t>Monilukutaidon kehittyminen alkaa jo varhaislapsuudessa ja jatkuu koko elämän ajan.</a:t>
            </a:r>
            <a:endParaRPr lang="fi-FI" sz="3600" dirty="0"/>
          </a:p>
        </p:txBody>
      </p:sp>
      <p:sp>
        <p:nvSpPr>
          <p:cNvPr id="4" name="Alatunnisteen paikkamerkki 3"/>
          <p:cNvSpPr>
            <a:spLocks noGrp="1"/>
          </p:cNvSpPr>
          <p:nvPr>
            <p:ph type="ftr" sz="quarter" idx="12"/>
          </p:nvPr>
        </p:nvSpPr>
        <p:spPr/>
        <p:txBody>
          <a:bodyPr/>
          <a:lstStyle/>
          <a:p>
            <a:r>
              <a:rPr lang="fi-FI" smtClean="0"/>
              <a:t>MONILUKUTAITO 25.11.2017/Teijo Paananen, päiväkodinjohtaja</a:t>
            </a:r>
            <a:endParaRPr lang="fi-FI"/>
          </a:p>
        </p:txBody>
      </p:sp>
      <p:sp>
        <p:nvSpPr>
          <p:cNvPr id="6" name="Yhdestä kulmasta leikattu suorakulmio 5"/>
          <p:cNvSpPr/>
          <p:nvPr/>
        </p:nvSpPr>
        <p:spPr>
          <a:xfrm>
            <a:off x="613164" y="260648"/>
            <a:ext cx="2592288" cy="4176464"/>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Monilukutaito sisältää erilaisia lukutaitoja, kuten peruslukutaidon, numeerisen lukutaidon, kuvalukutaidon ja medialukutaidon. –Pekka Mertala</a:t>
            </a:r>
            <a:endParaRPr lang="fi-FI" dirty="0"/>
          </a:p>
        </p:txBody>
      </p:sp>
      <p:sp>
        <p:nvSpPr>
          <p:cNvPr id="7" name="Yhdestä kulmasta leikattu suorakulmio 6"/>
          <p:cNvSpPr/>
          <p:nvPr/>
        </p:nvSpPr>
        <p:spPr>
          <a:xfrm>
            <a:off x="4139952" y="413048"/>
            <a:ext cx="3960440" cy="236788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Monilukutaito antaa valmiudet arvioida tietoa, väitteitä ja mielipiteitä, tarvittaessa myös haastaa niitä.</a:t>
            </a:r>
            <a:endParaRPr lang="fi-FI" dirty="0" smtClean="0"/>
          </a:p>
          <a:p>
            <a:pPr algn="ctr"/>
            <a:r>
              <a:rPr lang="fi-FI" dirty="0" smtClean="0"/>
              <a:t>Monilukutaito on perustaito. </a:t>
            </a:r>
            <a:r>
              <a:rPr lang="fi-FI" dirty="0" err="1" smtClean="0"/>
              <a:t>Esiops</a:t>
            </a:r>
            <a:r>
              <a:rPr lang="fi-FI" dirty="0" smtClean="0"/>
              <a:t>: kansalaistaito.</a:t>
            </a:r>
            <a:endParaRPr lang="fi-FI" dirty="0"/>
          </a:p>
        </p:txBody>
      </p:sp>
      <p:sp>
        <p:nvSpPr>
          <p:cNvPr id="5" name="Dian numeron paikkamerkki 4"/>
          <p:cNvSpPr>
            <a:spLocks noGrp="1"/>
          </p:cNvSpPr>
          <p:nvPr>
            <p:ph type="sldNum" sz="quarter" idx="11"/>
          </p:nvPr>
        </p:nvSpPr>
        <p:spPr/>
        <p:txBody>
          <a:bodyPr/>
          <a:lstStyle/>
          <a:p>
            <a:fld id="{FA65F5EF-0FB6-434F-A65A-B1847456AD3A}" type="slidenum">
              <a:rPr lang="fi-FI" smtClean="0"/>
              <a:t>24</a:t>
            </a:fld>
            <a:endParaRPr lang="fi-FI"/>
          </a:p>
        </p:txBody>
      </p:sp>
      <p:pic>
        <p:nvPicPr>
          <p:cNvPr id="8" name="Kuva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992" y="160338"/>
            <a:ext cx="1619672" cy="1337990"/>
          </a:xfrm>
          <a:prstGeom prst="rect">
            <a:avLst/>
          </a:prstGeom>
        </p:spPr>
      </p:pic>
    </p:spTree>
    <p:extLst>
      <p:ext uri="{BB962C8B-B14F-4D97-AF65-F5344CB8AC3E}">
        <p14:creationId xmlns:p14="http://schemas.microsoft.com/office/powerpoint/2010/main" val="409041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randombar(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992" y="160338"/>
            <a:ext cx="1619672" cy="1337990"/>
          </a:xfrm>
          <a:prstGeom prst="rect">
            <a:avLst/>
          </a:prstGeom>
        </p:spPr>
      </p:pic>
      <p:sp>
        <p:nvSpPr>
          <p:cNvPr id="2" name="Sisällön paikkamerkki 1"/>
          <p:cNvSpPr>
            <a:spLocks noGrp="1"/>
          </p:cNvSpPr>
          <p:nvPr>
            <p:ph idx="1"/>
          </p:nvPr>
        </p:nvSpPr>
        <p:spPr>
          <a:xfrm>
            <a:off x="1187624" y="685801"/>
            <a:ext cx="7041976" cy="3657599"/>
          </a:xfrm>
        </p:spPr>
        <p:txBody>
          <a:bodyPr>
            <a:normAutofit fontScale="92500" lnSpcReduction="20000"/>
          </a:bodyPr>
          <a:lstStyle/>
          <a:p>
            <a:r>
              <a:rPr lang="fi-FI" dirty="0" smtClean="0"/>
              <a:t>Tekstimaailman moninaistuminen tarjoaa entistä enemmän koettavaa mutta vaatii paljon luku- ja kirjoitustaidoilta. Koulun tehtävä on harjaannuttaa näitä taitoja, ja siihen on varattu myös aikaa: POHJA LUODAAN JO VARHAISKASVATUKSESSA, ja opiskelua jatketaan koulussa vähintään yhdeksän vuoden ajan. </a:t>
            </a:r>
          </a:p>
          <a:p>
            <a:pPr>
              <a:buFontTx/>
              <a:buChar char="-"/>
            </a:pPr>
            <a:r>
              <a:rPr lang="fi-FI" b="1" dirty="0" smtClean="0">
                <a:effectLst/>
              </a:rPr>
              <a:t>Mari </a:t>
            </a:r>
            <a:r>
              <a:rPr lang="fi-FI" b="1" dirty="0">
                <a:effectLst/>
              </a:rPr>
              <a:t>Hankala ja Merja Kauppinen</a:t>
            </a:r>
            <a:r>
              <a:rPr lang="fi-FI" dirty="0">
                <a:effectLst/>
              </a:rPr>
              <a:t> </a:t>
            </a:r>
            <a:r>
              <a:rPr lang="fi-FI" dirty="0"/>
              <a:t/>
            </a:r>
            <a:br>
              <a:rPr lang="fi-FI" dirty="0"/>
            </a:br>
            <a:r>
              <a:rPr lang="fi-FI" dirty="0"/>
              <a:t/>
            </a:r>
            <a:br>
              <a:rPr lang="fi-FI" dirty="0"/>
            </a:br>
            <a:r>
              <a:rPr lang="fi-FI" b="1" dirty="0">
                <a:effectLst/>
              </a:rPr>
              <a:t>S</a:t>
            </a:r>
            <a:r>
              <a:rPr lang="fi-FI" b="1" dirty="0" smtClean="0">
                <a:effectLst/>
              </a:rPr>
              <a:t>uomen </a:t>
            </a:r>
            <a:r>
              <a:rPr lang="fi-FI" b="1" dirty="0">
                <a:effectLst/>
              </a:rPr>
              <a:t>kielen ja kirjallisuuden pedagogiikan lehtoreina Jyväskylän yliopiston opettajankoulutuslaitoksessa</a:t>
            </a:r>
            <a:r>
              <a:rPr lang="fi-FI" b="1" dirty="0" smtClean="0">
                <a:effectLst/>
              </a:rPr>
              <a:t>. HS Vieraskynä 28.10.17</a:t>
            </a:r>
          </a:p>
          <a:p>
            <a:pPr>
              <a:buFontTx/>
              <a:buChar char="-"/>
            </a:pPr>
            <a:r>
              <a:rPr lang="fi-FI" dirty="0"/>
              <a:t>https://www.hs.fi/paakirjoitukset/art-2000005426679.html?share=067af11fd256f1a756e55667d9f6da55</a:t>
            </a:r>
          </a:p>
        </p:txBody>
      </p:sp>
      <p:sp>
        <p:nvSpPr>
          <p:cNvPr id="3" name="Otsikko 2"/>
          <p:cNvSpPr>
            <a:spLocks noGrp="1"/>
          </p:cNvSpPr>
          <p:nvPr>
            <p:ph type="title"/>
          </p:nvPr>
        </p:nvSpPr>
        <p:spPr/>
        <p:txBody>
          <a:bodyPr/>
          <a:lstStyle/>
          <a:p>
            <a:endParaRPr lang="fi-FI" dirty="0"/>
          </a:p>
        </p:txBody>
      </p:sp>
      <p:sp>
        <p:nvSpPr>
          <p:cNvPr id="4" name="Alatunnisteen paikkamerkki 3"/>
          <p:cNvSpPr>
            <a:spLocks noGrp="1"/>
          </p:cNvSpPr>
          <p:nvPr>
            <p:ph type="ftr" sz="quarter" idx="12"/>
          </p:nvPr>
        </p:nvSpPr>
        <p:spPr/>
        <p:txBody>
          <a:bodyPr/>
          <a:lstStyle/>
          <a:p>
            <a:r>
              <a:rPr lang="fi-FI" smtClean="0"/>
              <a:t>MONILUKUTAITO 25.11.2017/Teijo Paananen, päiväkodinjohtaja</a:t>
            </a:r>
            <a:endParaRPr lang="fi-FI"/>
          </a:p>
        </p:txBody>
      </p:sp>
      <p:sp>
        <p:nvSpPr>
          <p:cNvPr id="5" name="Dian numeron paikkamerkki 4"/>
          <p:cNvSpPr>
            <a:spLocks noGrp="1"/>
          </p:cNvSpPr>
          <p:nvPr>
            <p:ph type="sldNum" sz="quarter" idx="11"/>
          </p:nvPr>
        </p:nvSpPr>
        <p:spPr/>
        <p:txBody>
          <a:bodyPr/>
          <a:lstStyle/>
          <a:p>
            <a:fld id="{FA65F5EF-0FB6-434F-A65A-B1847456AD3A}" type="slidenum">
              <a:rPr lang="fi-FI" smtClean="0"/>
              <a:t>25</a:t>
            </a:fld>
            <a:endParaRPr lang="fi-FI"/>
          </a:p>
        </p:txBody>
      </p:sp>
    </p:spTree>
    <p:extLst>
      <p:ext uri="{BB962C8B-B14F-4D97-AF65-F5344CB8AC3E}">
        <p14:creationId xmlns:p14="http://schemas.microsoft.com/office/powerpoint/2010/main" val="348565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lstStyle/>
          <a:p>
            <a:pPr marL="18288" indent="0">
              <a:buNone/>
            </a:pPr>
            <a:r>
              <a:rPr lang="fi-FI" dirty="0" smtClean="0">
                <a:effectLst/>
              </a:rPr>
              <a:t>”Tässä vaiheessa on varmasti jo selvää, että monilukutaidon yksinkertainen ja napakka määritelmä on hankala esittää.” – Minna-Riitta Luukka</a:t>
            </a:r>
          </a:p>
          <a:p>
            <a:pPr marL="18288" indent="0">
              <a:buNone/>
            </a:pPr>
            <a:r>
              <a:rPr lang="fi-FI" dirty="0" smtClean="0">
                <a:effectLst/>
              </a:rPr>
              <a:t>”Käsite ei ole vielä auennut.” - Pekka Mertala</a:t>
            </a:r>
            <a:endParaRPr lang="fi-FI" dirty="0"/>
          </a:p>
        </p:txBody>
      </p:sp>
      <p:sp>
        <p:nvSpPr>
          <p:cNvPr id="3" name="Otsikko 2"/>
          <p:cNvSpPr>
            <a:spLocks noGrp="1"/>
          </p:cNvSpPr>
          <p:nvPr>
            <p:ph type="title"/>
          </p:nvPr>
        </p:nvSpPr>
        <p:spPr/>
        <p:txBody>
          <a:bodyPr/>
          <a:lstStyle/>
          <a:p>
            <a:endParaRPr lang="fi-FI" dirty="0"/>
          </a:p>
        </p:txBody>
      </p:sp>
      <p:sp>
        <p:nvSpPr>
          <p:cNvPr id="4" name="Alatunnisteen paikkamerkki 3"/>
          <p:cNvSpPr>
            <a:spLocks noGrp="1"/>
          </p:cNvSpPr>
          <p:nvPr>
            <p:ph type="ftr" sz="quarter" idx="12"/>
          </p:nvPr>
        </p:nvSpPr>
        <p:spPr/>
        <p:txBody>
          <a:bodyPr/>
          <a:lstStyle/>
          <a:p>
            <a:r>
              <a:rPr lang="fi-FI" smtClean="0"/>
              <a:t>MONILUKUTAITO 25.11.2017/Teijo Paananen, päiväkodinjohtaja</a:t>
            </a:r>
            <a:endParaRPr lang="fi-FI"/>
          </a:p>
        </p:txBody>
      </p:sp>
      <p:sp>
        <p:nvSpPr>
          <p:cNvPr id="5" name="Dian numeron paikkamerkki 4"/>
          <p:cNvSpPr>
            <a:spLocks noGrp="1"/>
          </p:cNvSpPr>
          <p:nvPr>
            <p:ph type="sldNum" sz="quarter" idx="11"/>
          </p:nvPr>
        </p:nvSpPr>
        <p:spPr/>
        <p:txBody>
          <a:bodyPr/>
          <a:lstStyle/>
          <a:p>
            <a:fld id="{FA65F5EF-0FB6-434F-A65A-B1847456AD3A}" type="slidenum">
              <a:rPr lang="fi-FI" smtClean="0"/>
              <a:t>26</a:t>
            </a:fld>
            <a:endParaRPr lang="fi-FI"/>
          </a:p>
        </p:txBody>
      </p:sp>
      <p:pic>
        <p:nvPicPr>
          <p:cNvPr id="6" name="Kuva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992" y="160338"/>
            <a:ext cx="1619672" cy="1337990"/>
          </a:xfrm>
          <a:prstGeom prst="rect">
            <a:avLst/>
          </a:prstGeom>
        </p:spPr>
      </p:pic>
    </p:spTree>
    <p:extLst>
      <p:ext uri="{BB962C8B-B14F-4D97-AF65-F5344CB8AC3E}">
        <p14:creationId xmlns:p14="http://schemas.microsoft.com/office/powerpoint/2010/main" val="37025176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lstStyle/>
          <a:p>
            <a:endParaRPr lang="fi-FI" dirty="0"/>
          </a:p>
        </p:txBody>
      </p:sp>
      <p:sp>
        <p:nvSpPr>
          <p:cNvPr id="3" name="Otsikko 2"/>
          <p:cNvSpPr>
            <a:spLocks noGrp="1"/>
          </p:cNvSpPr>
          <p:nvPr>
            <p:ph type="title"/>
          </p:nvPr>
        </p:nvSpPr>
        <p:spPr>
          <a:xfrm>
            <a:off x="827584" y="4869160"/>
            <a:ext cx="7543800" cy="914400"/>
          </a:xfrm>
        </p:spPr>
        <p:txBody>
          <a:bodyPr/>
          <a:lstStyle/>
          <a:p>
            <a:r>
              <a:rPr lang="fi-FI" dirty="0" smtClean="0">
                <a:hlinkClick r:id="rId2"/>
              </a:rPr>
              <a:t>YKSISELITTEISTÄ?</a:t>
            </a:r>
            <a:endParaRPr lang="fi-FI" dirty="0"/>
          </a:p>
        </p:txBody>
      </p:sp>
      <p:sp>
        <p:nvSpPr>
          <p:cNvPr id="4" name="Alatunnisteen paikkamerkki 3"/>
          <p:cNvSpPr>
            <a:spLocks noGrp="1"/>
          </p:cNvSpPr>
          <p:nvPr>
            <p:ph type="ftr" sz="quarter" idx="12"/>
          </p:nvPr>
        </p:nvSpPr>
        <p:spPr/>
        <p:txBody>
          <a:bodyPr/>
          <a:lstStyle/>
          <a:p>
            <a:r>
              <a:rPr lang="fi-FI" smtClean="0"/>
              <a:t>MONILUKUTAITO 25.11.2017/Teijo Paananen, päiväkodinjohtaja</a:t>
            </a:r>
            <a:endParaRPr lang="fi-FI"/>
          </a:p>
        </p:txBody>
      </p:sp>
      <p:pic>
        <p:nvPicPr>
          <p:cNvPr id="1027" name="Picture 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1340768"/>
            <a:ext cx="6291894" cy="32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an numeron paikkamerkki 4"/>
          <p:cNvSpPr>
            <a:spLocks noGrp="1"/>
          </p:cNvSpPr>
          <p:nvPr>
            <p:ph type="sldNum" sz="quarter" idx="11"/>
          </p:nvPr>
        </p:nvSpPr>
        <p:spPr/>
        <p:txBody>
          <a:bodyPr/>
          <a:lstStyle/>
          <a:p>
            <a:fld id="{FA65F5EF-0FB6-434F-A65A-B1847456AD3A}" type="slidenum">
              <a:rPr lang="fi-FI" smtClean="0"/>
              <a:t>27</a:t>
            </a:fld>
            <a:endParaRPr lang="fi-FI" dirty="0"/>
          </a:p>
        </p:txBody>
      </p:sp>
      <p:pic>
        <p:nvPicPr>
          <p:cNvPr id="7" name="Kuva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992" y="160338"/>
            <a:ext cx="1619672" cy="1337990"/>
          </a:xfrm>
          <a:prstGeom prst="rect">
            <a:avLst/>
          </a:prstGeom>
        </p:spPr>
      </p:pic>
    </p:spTree>
    <p:extLst>
      <p:ext uri="{BB962C8B-B14F-4D97-AF65-F5344CB8AC3E}">
        <p14:creationId xmlns:p14="http://schemas.microsoft.com/office/powerpoint/2010/main" val="148618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lstStyle/>
          <a:p>
            <a:endParaRPr lang="fi-FI" dirty="0"/>
          </a:p>
        </p:txBody>
      </p:sp>
      <p:sp>
        <p:nvSpPr>
          <p:cNvPr id="3" name="Otsikko 2"/>
          <p:cNvSpPr>
            <a:spLocks noGrp="1"/>
          </p:cNvSpPr>
          <p:nvPr>
            <p:ph type="title"/>
          </p:nvPr>
        </p:nvSpPr>
        <p:spPr/>
        <p:txBody>
          <a:bodyPr/>
          <a:lstStyle/>
          <a:p>
            <a:endParaRPr lang="fi-FI" dirty="0"/>
          </a:p>
        </p:txBody>
      </p:sp>
      <p:sp>
        <p:nvSpPr>
          <p:cNvPr id="4" name="Alatunnisteen paikkamerkki 3"/>
          <p:cNvSpPr>
            <a:spLocks noGrp="1"/>
          </p:cNvSpPr>
          <p:nvPr>
            <p:ph type="ftr" sz="quarter" idx="12"/>
          </p:nvPr>
        </p:nvSpPr>
        <p:spPr/>
        <p:txBody>
          <a:bodyPr/>
          <a:lstStyle/>
          <a:p>
            <a:r>
              <a:rPr lang="fi-FI" smtClean="0"/>
              <a:t>MONILUKUTAITO 25.11.2017/Teijo Paananen, päiväkodinjohtaja</a:t>
            </a:r>
            <a:endParaRPr lang="fi-FI"/>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5924" y="548680"/>
            <a:ext cx="6126435" cy="5732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Kuv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024" y="188640"/>
            <a:ext cx="1619672" cy="1337990"/>
          </a:xfrm>
          <a:prstGeom prst="rect">
            <a:avLst/>
          </a:prstGeom>
        </p:spPr>
      </p:pic>
      <p:pic>
        <p:nvPicPr>
          <p:cNvPr id="7" name="Picture 2" descr="C:\Users\paanant2\AppData\Local\Microsoft\Windows\Temporary Internet Files\Content.Outlook\TOW19O49\Jyväskylä_logo_web_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6405195"/>
            <a:ext cx="1835696" cy="452805"/>
          </a:xfrm>
          <a:prstGeom prst="rect">
            <a:avLst/>
          </a:prstGeom>
          <a:noFill/>
          <a:extLst>
            <a:ext uri="{909E8E84-426E-40DD-AFC4-6F175D3DCCD1}">
              <a14:hiddenFill xmlns:a14="http://schemas.microsoft.com/office/drawing/2010/main">
                <a:solidFill>
                  <a:srgbClr val="FFFFFF"/>
                </a:solidFill>
              </a14:hiddenFill>
            </a:ext>
          </a:extLst>
        </p:spPr>
      </p:pic>
      <p:sp>
        <p:nvSpPr>
          <p:cNvPr id="5" name="Ellipsi 4"/>
          <p:cNvSpPr/>
          <p:nvPr/>
        </p:nvSpPr>
        <p:spPr>
          <a:xfrm>
            <a:off x="4932040" y="1526630"/>
            <a:ext cx="1296144" cy="7502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Dian numeron paikkamerkki 7"/>
          <p:cNvSpPr>
            <a:spLocks noGrp="1"/>
          </p:cNvSpPr>
          <p:nvPr>
            <p:ph type="sldNum" sz="quarter" idx="11"/>
          </p:nvPr>
        </p:nvSpPr>
        <p:spPr/>
        <p:txBody>
          <a:bodyPr/>
          <a:lstStyle/>
          <a:p>
            <a:fld id="{FA65F5EF-0FB6-434F-A65A-B1847456AD3A}" type="slidenum">
              <a:rPr lang="fi-FI" smtClean="0"/>
              <a:t>28</a:t>
            </a:fld>
            <a:endParaRPr lang="fi-FI"/>
          </a:p>
        </p:txBody>
      </p:sp>
    </p:spTree>
    <p:extLst>
      <p:ext uri="{BB962C8B-B14F-4D97-AF65-F5344CB8AC3E}">
        <p14:creationId xmlns:p14="http://schemas.microsoft.com/office/powerpoint/2010/main" val="48788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lstStyle/>
          <a:p>
            <a:r>
              <a:rPr lang="fi-FI" dirty="0" smtClean="0"/>
              <a:t>LUKUTAITOISUUS ei ole tavoite itsessään, vaan se on väline kohti jotain suurempaa ja laajempaa päämäärää (Kupiainen 2017)</a:t>
            </a:r>
          </a:p>
          <a:p>
            <a:r>
              <a:rPr lang="fi-FI" dirty="0" smtClean="0"/>
              <a:t>MONILUKUTAITO Minna-Riitta Luukan (2013) mukaan on uuden sisällön sijaan ennemminkin pedagogisten käytänteiden muutos (opetuksen tekstimaailman ja toimintaympäristöjen monipuolistaminen)</a:t>
            </a:r>
            <a:endParaRPr lang="fi-FI" dirty="0"/>
          </a:p>
        </p:txBody>
      </p:sp>
      <p:sp>
        <p:nvSpPr>
          <p:cNvPr id="3" name="Otsikko 2"/>
          <p:cNvSpPr>
            <a:spLocks noGrp="1"/>
          </p:cNvSpPr>
          <p:nvPr>
            <p:ph type="title"/>
          </p:nvPr>
        </p:nvSpPr>
        <p:spPr/>
        <p:txBody>
          <a:bodyPr/>
          <a:lstStyle/>
          <a:p>
            <a:endParaRPr lang="fi-FI"/>
          </a:p>
        </p:txBody>
      </p:sp>
      <p:sp>
        <p:nvSpPr>
          <p:cNvPr id="4" name="Alatunnisteen paikkamerkki 3"/>
          <p:cNvSpPr>
            <a:spLocks noGrp="1"/>
          </p:cNvSpPr>
          <p:nvPr>
            <p:ph type="ftr" sz="quarter" idx="12"/>
          </p:nvPr>
        </p:nvSpPr>
        <p:spPr/>
        <p:txBody>
          <a:bodyPr/>
          <a:lstStyle/>
          <a:p>
            <a:r>
              <a:rPr lang="fi-FI" smtClean="0"/>
              <a:t>MONILUKUTAITO 25.11.2017/Teijo Paananen, päiväkodinjohtaja</a:t>
            </a:r>
            <a:endParaRPr lang="fi-FI"/>
          </a:p>
        </p:txBody>
      </p:sp>
      <p:sp>
        <p:nvSpPr>
          <p:cNvPr id="5" name="Dian numeron paikkamerkki 4"/>
          <p:cNvSpPr>
            <a:spLocks noGrp="1"/>
          </p:cNvSpPr>
          <p:nvPr>
            <p:ph type="sldNum" sz="quarter" idx="11"/>
          </p:nvPr>
        </p:nvSpPr>
        <p:spPr/>
        <p:txBody>
          <a:bodyPr/>
          <a:lstStyle/>
          <a:p>
            <a:fld id="{FA65F5EF-0FB6-434F-A65A-B1847456AD3A}" type="slidenum">
              <a:rPr lang="fi-FI" smtClean="0"/>
              <a:t>29</a:t>
            </a:fld>
            <a:endParaRPr lang="fi-FI"/>
          </a:p>
        </p:txBody>
      </p:sp>
      <p:pic>
        <p:nvPicPr>
          <p:cNvPr id="6" name="Kuva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992" y="160338"/>
            <a:ext cx="1619672" cy="1337990"/>
          </a:xfrm>
          <a:prstGeom prst="rect">
            <a:avLst/>
          </a:prstGeom>
        </p:spPr>
      </p:pic>
    </p:spTree>
    <p:extLst>
      <p:ext uri="{BB962C8B-B14F-4D97-AF65-F5344CB8AC3E}">
        <p14:creationId xmlns:p14="http://schemas.microsoft.com/office/powerpoint/2010/main" val="219648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3048000" y="692696"/>
            <a:ext cx="6096000" cy="3657599"/>
          </a:xfrm>
        </p:spPr>
        <p:txBody>
          <a:bodyPr>
            <a:normAutofit/>
          </a:bodyPr>
          <a:lstStyle/>
          <a:p>
            <a:pPr marL="18288" indent="0">
              <a:buNone/>
            </a:pPr>
            <a:r>
              <a:rPr lang="fi-FI" sz="20000" dirty="0" smtClean="0"/>
              <a:t>#</a:t>
            </a:r>
            <a:endParaRPr lang="fi-FI" sz="20000" dirty="0"/>
          </a:p>
        </p:txBody>
      </p:sp>
      <p:sp>
        <p:nvSpPr>
          <p:cNvPr id="3" name="Otsikko 2"/>
          <p:cNvSpPr>
            <a:spLocks noGrp="1"/>
          </p:cNvSpPr>
          <p:nvPr>
            <p:ph type="title"/>
          </p:nvPr>
        </p:nvSpPr>
        <p:spPr/>
        <p:txBody>
          <a:bodyPr/>
          <a:lstStyle/>
          <a:p>
            <a:r>
              <a:rPr lang="fi-FI" sz="1400" b="1" dirty="0">
                <a:effectLst/>
              </a:rPr>
              <a:t>Aihetunniste</a:t>
            </a:r>
            <a:r>
              <a:rPr lang="fi-FI" sz="1400" dirty="0">
                <a:effectLst/>
              </a:rPr>
              <a:t> (engl. </a:t>
            </a:r>
            <a:r>
              <a:rPr lang="fi-FI" sz="1400" i="1" dirty="0" err="1">
                <a:effectLst/>
              </a:rPr>
              <a:t>hashtag</a:t>
            </a:r>
            <a:r>
              <a:rPr lang="fi-FI" sz="1400" dirty="0">
                <a:effectLst/>
              </a:rPr>
              <a:t>, suomeksi myös </a:t>
            </a:r>
            <a:r>
              <a:rPr lang="fi-FI" sz="1400" i="1" dirty="0">
                <a:effectLst/>
              </a:rPr>
              <a:t>avainsana</a:t>
            </a:r>
            <a:r>
              <a:rPr lang="fi-FI" sz="1400" dirty="0">
                <a:effectLst/>
              </a:rPr>
              <a:t>) on kokonaisuus, joka muodostetaan </a:t>
            </a:r>
            <a:r>
              <a:rPr lang="fi-FI" sz="1400" dirty="0">
                <a:effectLst/>
                <a:hlinkClick r:id="rId2" tooltip="Ristikkomerkki"/>
              </a:rPr>
              <a:t>ristikkomerkillä</a:t>
            </a:r>
            <a:r>
              <a:rPr lang="fi-FI" sz="1400" dirty="0">
                <a:effectLst/>
              </a:rPr>
              <a:t> (#) ja sitä seuraavalla sanalla tai merkkijonolla. </a:t>
            </a:r>
            <a:r>
              <a:rPr lang="fi-FI" sz="1400" dirty="0">
                <a:effectLst/>
                <a:hlinkClick r:id="rId3" tooltip="Metatieto"/>
              </a:rPr>
              <a:t>Metatietotunnisteisiin</a:t>
            </a:r>
            <a:r>
              <a:rPr lang="fi-FI" sz="1400" dirty="0">
                <a:effectLst/>
              </a:rPr>
              <a:t> kuuluva aihetunniste helpottaa viestintää, sen avulla viestit ohjautuvat oikeaan paikkaan ja sen avulla voi hakea tiettyyn aiheeseen liittyviä viestejä.</a:t>
            </a:r>
            <a:r>
              <a:rPr lang="fi-FI" sz="1400" baseline="30000" dirty="0">
                <a:effectLst/>
                <a:hlinkClick r:id="rId4"/>
              </a:rPr>
              <a:t>[1]</a:t>
            </a:r>
            <a:r>
              <a:rPr lang="fi-FI" sz="1400" dirty="0">
                <a:effectLst/>
              </a:rPr>
              <a:t> Aihetunnisteen perimmäinen tarkoitus on saattaa saman aihealueen viestit yhteen, jotta tiedonhakijan olisi helpompi tarkastella ja yhdistellä tietoja.</a:t>
            </a:r>
            <a:r>
              <a:rPr lang="fi-FI" sz="1400" baseline="30000" dirty="0">
                <a:effectLst/>
                <a:hlinkClick r:id="rId5"/>
              </a:rPr>
              <a:t>[2]</a:t>
            </a:r>
            <a:r>
              <a:rPr lang="fi-FI" sz="1400" dirty="0">
                <a:effectLst/>
              </a:rPr>
              <a:t> </a:t>
            </a:r>
            <a:r>
              <a:rPr lang="fi-FI" sz="1400" dirty="0">
                <a:effectLst/>
                <a:hlinkClick r:id="rId6" tooltip="Sosiaalinen media"/>
              </a:rPr>
              <a:t>Sosiaalisen median</a:t>
            </a:r>
            <a:r>
              <a:rPr lang="fi-FI" sz="1400" dirty="0">
                <a:effectLst/>
              </a:rPr>
              <a:t> sovelluksissa, kuten </a:t>
            </a:r>
            <a:r>
              <a:rPr lang="fi-FI" sz="1400" dirty="0" err="1">
                <a:effectLst/>
                <a:hlinkClick r:id="rId7" tooltip="Twitter"/>
              </a:rPr>
              <a:t>Twitterissä</a:t>
            </a:r>
            <a:r>
              <a:rPr lang="fi-FI" sz="1400" dirty="0">
                <a:effectLst/>
              </a:rPr>
              <a:t>, käyttäjä voi muodostaa </a:t>
            </a:r>
            <a:r>
              <a:rPr lang="fi-FI" sz="1400" dirty="0" err="1">
                <a:effectLst/>
              </a:rPr>
              <a:t>hashtagin</a:t>
            </a:r>
            <a:r>
              <a:rPr lang="fi-FI" sz="1400" dirty="0">
                <a:effectLst/>
              </a:rPr>
              <a:t> </a:t>
            </a:r>
            <a:r>
              <a:rPr lang="fi-FI" sz="1400" dirty="0" err="1">
                <a:effectLst/>
              </a:rPr>
              <a:t>tagaamalla</a:t>
            </a:r>
            <a:r>
              <a:rPr lang="fi-FI" sz="1400" dirty="0">
                <a:effectLst/>
              </a:rPr>
              <a:t> viestin sisältöä kuvailevan sanan tai fraasin, esim. “Kevään 2015 #eduskuntavaalit</a:t>
            </a:r>
            <a:r>
              <a:rPr lang="fi-FI" sz="1400" dirty="0" smtClean="0">
                <a:effectLst/>
              </a:rPr>
              <a:t>". Lähde: </a:t>
            </a:r>
            <a:r>
              <a:rPr lang="fi-FI" sz="1400" dirty="0" err="1" smtClean="0">
                <a:effectLst/>
              </a:rPr>
              <a:t>Wikipedia</a:t>
            </a:r>
            <a:endParaRPr lang="fi-FI" sz="1400" dirty="0"/>
          </a:p>
        </p:txBody>
      </p:sp>
      <p:sp>
        <p:nvSpPr>
          <p:cNvPr id="4" name="Alatunnisteen paikkamerkki 3"/>
          <p:cNvSpPr>
            <a:spLocks noGrp="1"/>
          </p:cNvSpPr>
          <p:nvPr>
            <p:ph type="ftr" sz="quarter" idx="12"/>
          </p:nvPr>
        </p:nvSpPr>
        <p:spPr/>
        <p:txBody>
          <a:bodyPr/>
          <a:lstStyle/>
          <a:p>
            <a:r>
              <a:rPr lang="fi-FI" smtClean="0"/>
              <a:t>MONILUKUTAITO 25.11.2017/Teijo Paananen, päiväkodinjohtaja</a:t>
            </a:r>
            <a:endParaRPr lang="fi-FI"/>
          </a:p>
        </p:txBody>
      </p:sp>
      <p:sp>
        <p:nvSpPr>
          <p:cNvPr id="5" name="Dian numeron paikkamerkki 4"/>
          <p:cNvSpPr>
            <a:spLocks noGrp="1"/>
          </p:cNvSpPr>
          <p:nvPr>
            <p:ph type="sldNum" sz="quarter" idx="11"/>
          </p:nvPr>
        </p:nvSpPr>
        <p:spPr/>
        <p:txBody>
          <a:bodyPr/>
          <a:lstStyle/>
          <a:p>
            <a:fld id="{FA65F5EF-0FB6-434F-A65A-B1847456AD3A}" type="slidenum">
              <a:rPr lang="fi-FI" smtClean="0"/>
              <a:t>3</a:t>
            </a:fld>
            <a:endParaRPr lang="fi-FI"/>
          </a:p>
        </p:txBody>
      </p:sp>
      <p:pic>
        <p:nvPicPr>
          <p:cNvPr id="6" name="Kuva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6992" y="160338"/>
            <a:ext cx="1619672" cy="1337990"/>
          </a:xfrm>
          <a:prstGeom prst="rect">
            <a:avLst/>
          </a:prstGeom>
        </p:spPr>
      </p:pic>
    </p:spTree>
    <p:extLst>
      <p:ext uri="{BB962C8B-B14F-4D97-AF65-F5344CB8AC3E}">
        <p14:creationId xmlns:p14="http://schemas.microsoft.com/office/powerpoint/2010/main" val="340285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rot="21175310">
            <a:off x="1979712" y="908720"/>
            <a:ext cx="6096000" cy="3657599"/>
          </a:xfrm>
        </p:spPr>
        <p:txBody>
          <a:bodyPr>
            <a:normAutofit fontScale="77500" lnSpcReduction="20000"/>
          </a:bodyPr>
          <a:lstStyle/>
          <a:p>
            <a:r>
              <a:rPr lang="fi-FI" dirty="0"/>
              <a:t>Monilukutaitoa sekä tieto- ja viestintäteknologista osaamista tarvitaan lasten ja perheiden arjessa, ihmisten välisessä vuorovaikutuksessa sekä yhteiskunnallisessa </a:t>
            </a:r>
            <a:r>
              <a:rPr lang="fi-FI" dirty="0" smtClean="0"/>
              <a:t>osallistumisessa</a:t>
            </a:r>
          </a:p>
          <a:p>
            <a:r>
              <a:rPr lang="fi-FI" dirty="0"/>
              <a:t>Monilukutaito on kulttuurisesti moninaisten viestien ja ympäröivän maailman ymmärtämisen sekä vuorovaikutuksen näkökulmasta keskeinen perustaito</a:t>
            </a:r>
            <a:r>
              <a:rPr lang="fi-FI" dirty="0" smtClean="0"/>
              <a:t>.</a:t>
            </a:r>
          </a:p>
          <a:p>
            <a:r>
              <a:rPr lang="fi-FI" dirty="0"/>
              <a:t>Monilukutaidolla tarkoitetaan erilaisten viestien tulkinnan ja tuottamisen taitoja. </a:t>
            </a:r>
            <a:endParaRPr lang="fi-FI" dirty="0" smtClean="0"/>
          </a:p>
          <a:p>
            <a:r>
              <a:rPr lang="fi-FI" dirty="0"/>
              <a:t>Siihen sisältyy erilaisia lukutaitoja kuten kuvanlukutaito, numeerinen lukutaito, medialukutaito ja </a:t>
            </a:r>
            <a:r>
              <a:rPr lang="fi-FI" dirty="0" smtClean="0"/>
              <a:t>peruslukutaito</a:t>
            </a:r>
          </a:p>
          <a:p>
            <a:r>
              <a:rPr lang="fi-FI" dirty="0"/>
              <a:t>Monilukutaitoisiksi kehittyäkseen lapset tarvitsevat aikuisen mallia sekä rikasta tekstiympäristöä, lasten tuottamaa kulttuuria sekä lapsille soveltuvia kulttuuripalveluja. </a:t>
            </a:r>
            <a:endParaRPr lang="fi-FI" dirty="0" smtClean="0"/>
          </a:p>
          <a:p>
            <a:r>
              <a:rPr lang="fi-FI" dirty="0"/>
              <a:t>Lasten kanssa tutkitaan ja havainnoidaan tieto- ja viestintäteknologian roolia arkielämässä sekä tutustutaan erilaisiin tieto- ja viestintäteknologisiin välineisiin, sovelluksiin ja peleihin. </a:t>
            </a:r>
          </a:p>
        </p:txBody>
      </p:sp>
      <p:sp>
        <p:nvSpPr>
          <p:cNvPr id="3" name="Otsikko 2"/>
          <p:cNvSpPr>
            <a:spLocks noGrp="1"/>
          </p:cNvSpPr>
          <p:nvPr>
            <p:ph type="title"/>
          </p:nvPr>
        </p:nvSpPr>
        <p:spPr/>
        <p:txBody>
          <a:bodyPr/>
          <a:lstStyle/>
          <a:p>
            <a:endParaRPr lang="fi-FI" dirty="0"/>
          </a:p>
        </p:txBody>
      </p:sp>
      <p:sp>
        <p:nvSpPr>
          <p:cNvPr id="4" name="Alatunnisteen paikkamerkki 3"/>
          <p:cNvSpPr>
            <a:spLocks noGrp="1"/>
          </p:cNvSpPr>
          <p:nvPr>
            <p:ph type="ftr" sz="quarter" idx="12"/>
          </p:nvPr>
        </p:nvSpPr>
        <p:spPr/>
        <p:txBody>
          <a:bodyPr/>
          <a:lstStyle/>
          <a:p>
            <a:r>
              <a:rPr lang="fi-FI" smtClean="0"/>
              <a:t>MONILUKUTAITO 25.11.2017/Teijo Paananen, päiväkodinjohtaja</a:t>
            </a:r>
            <a:endParaRPr lang="fi-FI"/>
          </a:p>
        </p:txBody>
      </p:sp>
      <p:pic>
        <p:nvPicPr>
          <p:cNvPr id="5" name="Picture 2" descr="C:\Users\paanant2\AppData\Local\Microsoft\Windows\Temporary Internet Files\Content.Outlook\TOW19O49\Jyväskylä_logo_web_m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6405195"/>
            <a:ext cx="1835696" cy="452805"/>
          </a:xfrm>
          <a:prstGeom prst="rect">
            <a:avLst/>
          </a:prstGeom>
          <a:noFill/>
          <a:extLst>
            <a:ext uri="{909E8E84-426E-40DD-AFC4-6F175D3DCCD1}">
              <a14:hiddenFill xmlns:a14="http://schemas.microsoft.com/office/drawing/2010/main">
                <a:solidFill>
                  <a:srgbClr val="FFFFFF"/>
                </a:solidFill>
              </a14:hiddenFill>
            </a:ext>
          </a:extLst>
        </p:spPr>
      </p:pic>
      <p:pic>
        <p:nvPicPr>
          <p:cNvPr id="6" name="Kuv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404664"/>
            <a:ext cx="1619672" cy="1337990"/>
          </a:xfrm>
          <a:prstGeom prst="rect">
            <a:avLst/>
          </a:prstGeom>
        </p:spPr>
      </p:pic>
      <p:sp>
        <p:nvSpPr>
          <p:cNvPr id="7" name="Dian numeron paikkamerkki 6"/>
          <p:cNvSpPr>
            <a:spLocks noGrp="1"/>
          </p:cNvSpPr>
          <p:nvPr>
            <p:ph type="sldNum" sz="quarter" idx="11"/>
          </p:nvPr>
        </p:nvSpPr>
        <p:spPr/>
        <p:txBody>
          <a:bodyPr/>
          <a:lstStyle/>
          <a:p>
            <a:fld id="{FA65F5EF-0FB6-434F-A65A-B1847456AD3A}" type="slidenum">
              <a:rPr lang="fi-FI" smtClean="0"/>
              <a:t>30</a:t>
            </a:fld>
            <a:endParaRPr lang="fi-FI"/>
          </a:p>
        </p:txBody>
      </p:sp>
    </p:spTree>
    <p:extLst>
      <p:ext uri="{BB962C8B-B14F-4D97-AF65-F5344CB8AC3E}">
        <p14:creationId xmlns:p14="http://schemas.microsoft.com/office/powerpoint/2010/main" val="22392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1126860" y="1536606"/>
            <a:ext cx="7405580" cy="3657599"/>
          </a:xfrm>
        </p:spPr>
        <p:txBody>
          <a:bodyPr>
            <a:noAutofit/>
          </a:bodyPr>
          <a:lstStyle/>
          <a:p>
            <a:r>
              <a:rPr lang="fi-FI" sz="1600" dirty="0">
                <a:effectLst/>
              </a:rPr>
              <a:t>m</a:t>
            </a:r>
            <a:r>
              <a:rPr lang="fi-FI" sz="1600" dirty="0" smtClean="0">
                <a:effectLst/>
              </a:rPr>
              <a:t>enetelminä </a:t>
            </a:r>
            <a:r>
              <a:rPr lang="fi-FI" sz="1600" dirty="0">
                <a:effectLst/>
              </a:rPr>
              <a:t>on lehtien tutkiminen (</a:t>
            </a:r>
            <a:r>
              <a:rPr lang="fi-FI" sz="1600" dirty="0" err="1">
                <a:effectLst/>
              </a:rPr>
              <a:t>esim.mainokset</a:t>
            </a:r>
            <a:r>
              <a:rPr lang="fi-FI" sz="1600" dirty="0">
                <a:effectLst/>
              </a:rPr>
              <a:t>, kohderyhmän mietintä, mielikuvat </a:t>
            </a:r>
            <a:r>
              <a:rPr lang="fi-FI" sz="1600" dirty="0" err="1">
                <a:effectLst/>
              </a:rPr>
              <a:t>mainoksista,kriittinen</a:t>
            </a:r>
            <a:r>
              <a:rPr lang="fi-FI" sz="1600" dirty="0">
                <a:effectLst/>
              </a:rPr>
              <a:t> </a:t>
            </a:r>
            <a:r>
              <a:rPr lang="fi-FI" sz="1600" dirty="0" err="1">
                <a:effectLst/>
              </a:rPr>
              <a:t>ajattelu,miksi</a:t>
            </a:r>
            <a:r>
              <a:rPr lang="fi-FI" sz="1600" dirty="0">
                <a:effectLst/>
              </a:rPr>
              <a:t> </a:t>
            </a:r>
            <a:r>
              <a:rPr lang="fi-FI" sz="1600" dirty="0" smtClean="0">
                <a:effectLst/>
              </a:rPr>
              <a:t>mainostetaan)</a:t>
            </a:r>
          </a:p>
          <a:p>
            <a:r>
              <a:rPr lang="fi-FI" sz="1600" dirty="0">
                <a:effectLst/>
              </a:rPr>
              <a:t>itse tuottaminen (omat lehdet, </a:t>
            </a:r>
            <a:r>
              <a:rPr lang="fi-FI" sz="1600" dirty="0" err="1">
                <a:effectLst/>
              </a:rPr>
              <a:t>sarjakuvat,animaatiot</a:t>
            </a:r>
            <a:r>
              <a:rPr lang="fi-FI" sz="1600" dirty="0" smtClean="0">
                <a:effectLst/>
              </a:rPr>
              <a:t>, runot </a:t>
            </a:r>
            <a:r>
              <a:rPr lang="fi-FI" sz="1600" dirty="0">
                <a:effectLst/>
              </a:rPr>
              <a:t>ja musiikkivideot, näytelmän </a:t>
            </a:r>
            <a:r>
              <a:rPr lang="fi-FI" sz="1600" dirty="0" err="1">
                <a:effectLst/>
              </a:rPr>
              <a:t>ääniraidat..youtubeen</a:t>
            </a:r>
            <a:r>
              <a:rPr lang="fi-FI" sz="1600" dirty="0">
                <a:effectLst/>
              </a:rPr>
              <a:t> ja </a:t>
            </a:r>
            <a:r>
              <a:rPr lang="fi-FI" sz="1600" dirty="0" err="1">
                <a:effectLst/>
              </a:rPr>
              <a:t>blogiin</a:t>
            </a:r>
            <a:r>
              <a:rPr lang="fi-FI" sz="1600" dirty="0">
                <a:effectLst/>
              </a:rPr>
              <a:t> kaikki</a:t>
            </a:r>
            <a:r>
              <a:rPr lang="fi-FI" sz="1600" dirty="0" smtClean="0">
                <a:effectLst/>
              </a:rPr>
              <a:t>)</a:t>
            </a:r>
          </a:p>
          <a:p>
            <a:r>
              <a:rPr lang="fi-FI" sz="1600" dirty="0" smtClean="0">
                <a:effectLst/>
              </a:rPr>
              <a:t>keskusteleminen </a:t>
            </a:r>
            <a:r>
              <a:rPr lang="fi-FI" sz="1600" dirty="0">
                <a:effectLst/>
              </a:rPr>
              <a:t>tekemisen yhteydessä </a:t>
            </a:r>
            <a:r>
              <a:rPr lang="fi-FI" sz="1600" dirty="0" smtClean="0">
                <a:effectLst/>
              </a:rPr>
              <a:t>esim. </a:t>
            </a:r>
            <a:r>
              <a:rPr lang="fi-FI" sz="1600" dirty="0" err="1" smtClean="0">
                <a:effectLst/>
              </a:rPr>
              <a:t>netiketistä</a:t>
            </a:r>
            <a:r>
              <a:rPr lang="fi-FI" sz="1600" dirty="0">
                <a:effectLst/>
              </a:rPr>
              <a:t>, kiusaamisesta, ikärajoista, elokuvien/ tv-ohjelmien katsominen, tiedon ja materiaalien hakeminen lasten kanssa yhdessä </a:t>
            </a:r>
            <a:r>
              <a:rPr lang="fi-FI" sz="1600" dirty="0" smtClean="0">
                <a:effectLst/>
              </a:rPr>
              <a:t>internetistä, </a:t>
            </a:r>
            <a:r>
              <a:rPr lang="fi-FI" sz="1600" dirty="0" err="1" smtClean="0">
                <a:effectLst/>
              </a:rPr>
              <a:t>esim</a:t>
            </a:r>
            <a:r>
              <a:rPr lang="fi-FI" sz="1600" dirty="0" smtClean="0">
                <a:effectLst/>
              </a:rPr>
              <a:t> </a:t>
            </a:r>
            <a:r>
              <a:rPr lang="fi-FI" sz="1600" dirty="0" err="1">
                <a:effectLst/>
              </a:rPr>
              <a:t>P</a:t>
            </a:r>
            <a:r>
              <a:rPr lang="fi-FI" sz="1600" dirty="0" err="1" smtClean="0">
                <a:effectLst/>
              </a:rPr>
              <a:t>interestistä</a:t>
            </a:r>
            <a:r>
              <a:rPr lang="fi-FI" sz="1600" dirty="0" smtClean="0">
                <a:effectLst/>
              </a:rPr>
              <a:t> </a:t>
            </a:r>
            <a:r>
              <a:rPr lang="fi-FI" sz="1600" dirty="0">
                <a:effectLst/>
              </a:rPr>
              <a:t>askarteluja </a:t>
            </a:r>
            <a:r>
              <a:rPr lang="fi-FI" sz="1600" dirty="0" smtClean="0">
                <a:effectLst/>
              </a:rPr>
              <a:t>"tuo </a:t>
            </a:r>
            <a:r>
              <a:rPr lang="fi-FI" sz="1600" dirty="0">
                <a:effectLst/>
              </a:rPr>
              <a:t>me halutaan </a:t>
            </a:r>
            <a:r>
              <a:rPr lang="fi-FI" sz="1600" dirty="0" err="1" smtClean="0">
                <a:effectLst/>
              </a:rPr>
              <a:t>tehä</a:t>
            </a:r>
            <a:r>
              <a:rPr lang="fi-FI" sz="1600" dirty="0" smtClean="0">
                <a:effectLst/>
              </a:rPr>
              <a:t>…” tai </a:t>
            </a:r>
            <a:r>
              <a:rPr lang="fi-FI" sz="1600" dirty="0">
                <a:effectLst/>
              </a:rPr>
              <a:t>paperilennokkien ohjeet </a:t>
            </a:r>
            <a:r>
              <a:rPr lang="fi-FI" sz="1600" dirty="0" err="1">
                <a:effectLst/>
              </a:rPr>
              <a:t>Y</a:t>
            </a:r>
            <a:r>
              <a:rPr lang="fi-FI" sz="1600" dirty="0" err="1" smtClean="0">
                <a:effectLst/>
              </a:rPr>
              <a:t>outubesta</a:t>
            </a:r>
            <a:r>
              <a:rPr lang="fi-FI" sz="1600" dirty="0">
                <a:effectLst/>
              </a:rPr>
              <a:t>. Toki pelit ja muut sovellukset </a:t>
            </a:r>
            <a:r>
              <a:rPr lang="fi-FI" sz="1600" dirty="0" smtClean="0">
                <a:effectLst/>
              </a:rPr>
              <a:t>myös</a:t>
            </a:r>
            <a:endParaRPr lang="fi-FI" sz="1600" dirty="0">
              <a:effectLst/>
            </a:endParaRPr>
          </a:p>
          <a:p>
            <a:r>
              <a:rPr lang="fi-FI" sz="1600" dirty="0">
                <a:effectLst/>
              </a:rPr>
              <a:t>m</a:t>
            </a:r>
            <a:r>
              <a:rPr lang="fi-FI" sz="1600" dirty="0" smtClean="0">
                <a:effectLst/>
              </a:rPr>
              <a:t>eidän </a:t>
            </a:r>
            <a:r>
              <a:rPr lang="fi-FI" sz="1600" dirty="0">
                <a:effectLst/>
              </a:rPr>
              <a:t>talossa 2-6v ryhmissä </a:t>
            </a:r>
            <a:r>
              <a:rPr lang="fi-FI" sz="1600" dirty="0" err="1">
                <a:effectLst/>
              </a:rPr>
              <a:t>ipadit</a:t>
            </a:r>
            <a:r>
              <a:rPr lang="fi-FI" sz="1600" dirty="0">
                <a:effectLst/>
              </a:rPr>
              <a:t> ja </a:t>
            </a:r>
            <a:r>
              <a:rPr lang="fi-FI" sz="1600" dirty="0" err="1">
                <a:effectLst/>
              </a:rPr>
              <a:t>pc:t</a:t>
            </a:r>
            <a:r>
              <a:rPr lang="fi-FI" sz="1600" dirty="0">
                <a:effectLst/>
              </a:rPr>
              <a:t> kovassa käytössä ja osaaminen näkyy juuri </a:t>
            </a:r>
            <a:r>
              <a:rPr lang="fi-FI" sz="1600" dirty="0" smtClean="0">
                <a:effectLst/>
              </a:rPr>
              <a:t>siinä, </a:t>
            </a:r>
            <a:r>
              <a:rPr lang="fi-FI" sz="1600" dirty="0">
                <a:effectLst/>
              </a:rPr>
              <a:t>että ne koneet </a:t>
            </a:r>
            <a:r>
              <a:rPr lang="fi-FI" sz="1600" dirty="0" smtClean="0">
                <a:effectLst/>
              </a:rPr>
              <a:t>eivät </a:t>
            </a:r>
            <a:r>
              <a:rPr lang="fi-FI" sz="1600" dirty="0">
                <a:effectLst/>
              </a:rPr>
              <a:t>ole kaapissa</a:t>
            </a:r>
            <a:r>
              <a:rPr lang="fi-FI" sz="1600" dirty="0" smtClean="0">
                <a:effectLst/>
              </a:rPr>
              <a:t>, vaan </a:t>
            </a:r>
            <a:r>
              <a:rPr lang="fi-FI" sz="1600" dirty="0">
                <a:effectLst/>
              </a:rPr>
              <a:t>siellä muun sälän seassa menossa </a:t>
            </a:r>
            <a:r>
              <a:rPr lang="fi-FI" sz="1600" dirty="0" err="1">
                <a:effectLst/>
              </a:rPr>
              <a:t>mukana.ja</a:t>
            </a:r>
            <a:r>
              <a:rPr lang="fi-FI" sz="1600" dirty="0">
                <a:effectLst/>
              </a:rPr>
              <a:t> niitä käytetään paljon dokumentointiin (talolla 3 eri </a:t>
            </a:r>
            <a:r>
              <a:rPr lang="fi-FI" sz="1600" dirty="0" err="1">
                <a:effectLst/>
              </a:rPr>
              <a:t>blogia</a:t>
            </a:r>
            <a:r>
              <a:rPr lang="fi-FI" sz="1600" dirty="0">
                <a:effectLst/>
              </a:rPr>
              <a:t>), mutta myös sisällöntuottamiseen, tarinankerrontaan, oppimispeleihin ja myös </a:t>
            </a:r>
            <a:r>
              <a:rPr lang="fi-FI" sz="1600" dirty="0" smtClean="0">
                <a:effectLst/>
              </a:rPr>
              <a:t>hupipelailuun (tämän </a:t>
            </a:r>
            <a:r>
              <a:rPr lang="fi-FI" sz="1600" dirty="0">
                <a:effectLst/>
              </a:rPr>
              <a:t>homman saa kaverin </a:t>
            </a:r>
            <a:r>
              <a:rPr lang="fi-FI" sz="1600" dirty="0" smtClean="0">
                <a:effectLst/>
              </a:rPr>
              <a:t>kanssa, ei </a:t>
            </a:r>
            <a:r>
              <a:rPr lang="fi-FI" sz="1600" dirty="0">
                <a:effectLst/>
              </a:rPr>
              <a:t>yksin). </a:t>
            </a:r>
          </a:p>
          <a:p>
            <a:r>
              <a:rPr lang="fi-FI" sz="1600" dirty="0">
                <a:effectLst/>
              </a:rPr>
              <a:t>v</a:t>
            </a:r>
            <a:r>
              <a:rPr lang="fi-FI" sz="1600" dirty="0" smtClean="0">
                <a:effectLst/>
              </a:rPr>
              <a:t>anhemmat </a:t>
            </a:r>
            <a:r>
              <a:rPr lang="fi-FI" sz="1600" dirty="0">
                <a:effectLst/>
              </a:rPr>
              <a:t>seuraavat </a:t>
            </a:r>
            <a:r>
              <a:rPr lang="fi-FI" sz="1600" dirty="0" err="1" smtClean="0">
                <a:effectLst/>
              </a:rPr>
              <a:t>blogeja</a:t>
            </a:r>
            <a:endParaRPr lang="fi-FI" sz="1600" dirty="0" smtClean="0">
              <a:effectLst/>
            </a:endParaRPr>
          </a:p>
          <a:p>
            <a:r>
              <a:rPr lang="fi-FI" sz="1600" dirty="0">
                <a:effectLst/>
              </a:rPr>
              <a:t>videota päivän puuhista voi näyttää</a:t>
            </a:r>
          </a:p>
          <a:p>
            <a:endParaRPr lang="fi-FI" sz="1600" dirty="0"/>
          </a:p>
        </p:txBody>
      </p:sp>
      <p:sp>
        <p:nvSpPr>
          <p:cNvPr id="3" name="Otsikko 2"/>
          <p:cNvSpPr>
            <a:spLocks noGrp="1"/>
          </p:cNvSpPr>
          <p:nvPr>
            <p:ph type="title"/>
          </p:nvPr>
        </p:nvSpPr>
        <p:spPr>
          <a:xfrm rot="21270407">
            <a:off x="899592" y="5157192"/>
            <a:ext cx="7543800" cy="914400"/>
          </a:xfrm>
        </p:spPr>
        <p:txBody>
          <a:bodyPr/>
          <a:lstStyle/>
          <a:p>
            <a:r>
              <a:rPr lang="fi-FI" sz="3600" dirty="0" smtClean="0"/>
              <a:t>Mitä menetelmiä sinulla on ollut?</a:t>
            </a:r>
            <a:endParaRPr lang="fi-FI" sz="3600" dirty="0"/>
          </a:p>
        </p:txBody>
      </p:sp>
      <p:sp>
        <p:nvSpPr>
          <p:cNvPr id="4" name="Alatunnisteen paikkamerkki 3"/>
          <p:cNvSpPr>
            <a:spLocks noGrp="1"/>
          </p:cNvSpPr>
          <p:nvPr>
            <p:ph type="ftr" sz="quarter" idx="12"/>
          </p:nvPr>
        </p:nvSpPr>
        <p:spPr/>
        <p:txBody>
          <a:bodyPr/>
          <a:lstStyle/>
          <a:p>
            <a:r>
              <a:rPr lang="fi-FI" smtClean="0"/>
              <a:t>MONILUKUTAITO 25.11.2017/Teijo Paananen, päiväkodinjohtaja</a:t>
            </a:r>
            <a:endParaRPr lang="fi-FI"/>
          </a:p>
        </p:txBody>
      </p:sp>
      <p:pic>
        <p:nvPicPr>
          <p:cNvPr id="5" name="Kuv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024" y="188640"/>
            <a:ext cx="1619672" cy="1337990"/>
          </a:xfrm>
          <a:prstGeom prst="rect">
            <a:avLst/>
          </a:prstGeom>
        </p:spPr>
      </p:pic>
      <p:pic>
        <p:nvPicPr>
          <p:cNvPr id="6" name="Picture 2" descr="C:\Users\paanant2\AppData\Local\Microsoft\Windows\Temporary Internet Files\Content.Outlook\TOW19O49\Jyväskylä_logo_web_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6405195"/>
            <a:ext cx="1835696" cy="452805"/>
          </a:xfrm>
          <a:prstGeom prst="rect">
            <a:avLst/>
          </a:prstGeom>
          <a:noFill/>
          <a:extLst>
            <a:ext uri="{909E8E84-426E-40DD-AFC4-6F175D3DCCD1}">
              <a14:hiddenFill xmlns:a14="http://schemas.microsoft.com/office/drawing/2010/main">
                <a:solidFill>
                  <a:srgbClr val="FFFFFF"/>
                </a:solidFill>
              </a14:hiddenFill>
            </a:ext>
          </a:extLst>
        </p:spPr>
      </p:pic>
      <p:sp>
        <p:nvSpPr>
          <p:cNvPr id="7" name="Dian numeron paikkamerkki 6"/>
          <p:cNvSpPr>
            <a:spLocks noGrp="1"/>
          </p:cNvSpPr>
          <p:nvPr>
            <p:ph type="sldNum" sz="quarter" idx="11"/>
          </p:nvPr>
        </p:nvSpPr>
        <p:spPr/>
        <p:txBody>
          <a:bodyPr/>
          <a:lstStyle/>
          <a:p>
            <a:fld id="{FA65F5EF-0FB6-434F-A65A-B1847456AD3A}" type="slidenum">
              <a:rPr lang="fi-FI" smtClean="0"/>
              <a:t>31</a:t>
            </a:fld>
            <a:endParaRPr lang="fi-FI"/>
          </a:p>
        </p:txBody>
      </p:sp>
    </p:spTree>
    <p:extLst>
      <p:ext uri="{BB962C8B-B14F-4D97-AF65-F5344CB8AC3E}">
        <p14:creationId xmlns:p14="http://schemas.microsoft.com/office/powerpoint/2010/main" val="2222980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circle(in)">
                                      <p:cBhvr>
                                        <p:cTn id="3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normAutofit lnSpcReduction="10000"/>
          </a:bodyPr>
          <a:lstStyle/>
          <a:p>
            <a:r>
              <a:rPr lang="fi-FI" dirty="0" smtClean="0"/>
              <a:t>Maailman ja sen ilmiöiden yhteinen ihmettely, havainnoiminen ja tutkiminen tukevat lasten monilukutaidon kehittymistä</a:t>
            </a:r>
          </a:p>
          <a:p>
            <a:r>
              <a:rPr lang="fi-FI" dirty="0" smtClean="0"/>
              <a:t>Monilukutaidon kehittymisen kannalta onkin tärkeää, että lapsen aloitteisiin ja kysymyksiin vastataan eikä lasta jätetä yksin häntä askarruttavien asioiden kanssa</a:t>
            </a:r>
          </a:p>
          <a:p>
            <a:r>
              <a:rPr lang="fi-FI" dirty="0" smtClean="0"/>
              <a:t>Lasten kasvatusympäristöt tulisi olla tekstien rikastamia ja kannustaa ja motivoida lapsia lukemaan ja tulkitsemaan erilaisia viestejä</a:t>
            </a:r>
          </a:p>
          <a:p>
            <a:pPr marL="18288" indent="0">
              <a:buNone/>
            </a:pPr>
            <a:r>
              <a:rPr lang="fi-FI" dirty="0" smtClean="0"/>
              <a:t>- </a:t>
            </a:r>
            <a:r>
              <a:rPr lang="fi-FI" dirty="0" err="1" smtClean="0"/>
              <a:t>MOI-kehittämisohjelman</a:t>
            </a:r>
            <a:r>
              <a:rPr lang="fi-FI" dirty="0" smtClean="0"/>
              <a:t> asiantuntijaryhmä</a:t>
            </a:r>
            <a:endParaRPr lang="fi-FI" dirty="0"/>
          </a:p>
        </p:txBody>
      </p:sp>
      <p:sp>
        <p:nvSpPr>
          <p:cNvPr id="3" name="Otsikko 2"/>
          <p:cNvSpPr>
            <a:spLocks noGrp="1"/>
          </p:cNvSpPr>
          <p:nvPr>
            <p:ph type="title"/>
          </p:nvPr>
        </p:nvSpPr>
        <p:spPr/>
        <p:txBody>
          <a:bodyPr/>
          <a:lstStyle/>
          <a:p>
            <a:r>
              <a:rPr lang="fi-FI" dirty="0" smtClean="0"/>
              <a:t>LEIKKI</a:t>
            </a:r>
            <a:endParaRPr lang="fi-FI" dirty="0"/>
          </a:p>
        </p:txBody>
      </p:sp>
      <p:sp>
        <p:nvSpPr>
          <p:cNvPr id="4" name="Alatunnisteen paikkamerkki 3"/>
          <p:cNvSpPr>
            <a:spLocks noGrp="1"/>
          </p:cNvSpPr>
          <p:nvPr>
            <p:ph type="ftr" sz="quarter" idx="12"/>
          </p:nvPr>
        </p:nvSpPr>
        <p:spPr/>
        <p:txBody>
          <a:bodyPr/>
          <a:lstStyle/>
          <a:p>
            <a:r>
              <a:rPr lang="fi-FI" smtClean="0"/>
              <a:t>MONILUKUTAITO 25.11.2017/Teijo Paananen, päiväkodinjohtaja</a:t>
            </a:r>
            <a:endParaRPr lang="fi-FI"/>
          </a:p>
        </p:txBody>
      </p:sp>
      <p:sp>
        <p:nvSpPr>
          <p:cNvPr id="5" name="Dian numeron paikkamerkki 4"/>
          <p:cNvSpPr>
            <a:spLocks noGrp="1"/>
          </p:cNvSpPr>
          <p:nvPr>
            <p:ph type="sldNum" sz="quarter" idx="11"/>
          </p:nvPr>
        </p:nvSpPr>
        <p:spPr/>
        <p:txBody>
          <a:bodyPr/>
          <a:lstStyle/>
          <a:p>
            <a:fld id="{FA65F5EF-0FB6-434F-A65A-B1847456AD3A}" type="slidenum">
              <a:rPr lang="fi-FI" smtClean="0"/>
              <a:t>32</a:t>
            </a:fld>
            <a:endParaRPr lang="fi-FI"/>
          </a:p>
        </p:txBody>
      </p:sp>
      <p:pic>
        <p:nvPicPr>
          <p:cNvPr id="6" name="Kuva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992" y="160338"/>
            <a:ext cx="1619672" cy="1337990"/>
          </a:xfrm>
          <a:prstGeom prst="rect">
            <a:avLst/>
          </a:prstGeom>
        </p:spPr>
      </p:pic>
    </p:spTree>
    <p:extLst>
      <p:ext uri="{BB962C8B-B14F-4D97-AF65-F5344CB8AC3E}">
        <p14:creationId xmlns:p14="http://schemas.microsoft.com/office/powerpoint/2010/main" val="299987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2195736" y="476672"/>
            <a:ext cx="6096000" cy="3657599"/>
          </a:xfrm>
        </p:spPr>
        <p:txBody>
          <a:bodyPr>
            <a:normAutofit/>
          </a:bodyPr>
          <a:lstStyle/>
          <a:p>
            <a:r>
              <a:rPr lang="fi-FI" dirty="0" smtClean="0">
                <a:effectLst/>
              </a:rPr>
              <a:t>Miten mediahahmot vaikuttavat lasten arvoihin ja maailmankuvaan?</a:t>
            </a:r>
          </a:p>
          <a:p>
            <a:r>
              <a:rPr lang="fi-FI" dirty="0" smtClean="0"/>
              <a:t>Ovatko lapset sisällöntuottajia?</a:t>
            </a:r>
          </a:p>
          <a:p>
            <a:r>
              <a:rPr lang="fi-FI" dirty="0" smtClean="0"/>
              <a:t>Mitä monilukutaidon edistäminen vaatii kasvattajalta?</a:t>
            </a:r>
          </a:p>
          <a:p>
            <a:r>
              <a:rPr lang="fi-FI" dirty="0" smtClean="0"/>
              <a:t>Reagoivatko leikkiteoriat muuttuvan maailman haasteisiin?</a:t>
            </a:r>
            <a:endParaRPr lang="fi-FI" dirty="0"/>
          </a:p>
        </p:txBody>
      </p:sp>
      <p:sp>
        <p:nvSpPr>
          <p:cNvPr id="3" name="Otsikko 2"/>
          <p:cNvSpPr>
            <a:spLocks noGrp="1"/>
          </p:cNvSpPr>
          <p:nvPr>
            <p:ph type="title"/>
          </p:nvPr>
        </p:nvSpPr>
        <p:spPr>
          <a:xfrm>
            <a:off x="899592" y="4653136"/>
            <a:ext cx="7471792" cy="914400"/>
          </a:xfrm>
        </p:spPr>
        <p:txBody>
          <a:bodyPr/>
          <a:lstStyle/>
          <a:p>
            <a:r>
              <a:rPr lang="fi-FI" dirty="0" smtClean="0"/>
              <a:t/>
            </a:r>
            <a:br>
              <a:rPr lang="fi-FI" dirty="0" smtClean="0"/>
            </a:br>
            <a:r>
              <a:rPr lang="fi-FI" dirty="0"/>
              <a:t/>
            </a:r>
            <a:br>
              <a:rPr lang="fi-FI" dirty="0"/>
            </a:br>
            <a:r>
              <a:rPr lang="fi-FI" dirty="0" smtClean="0"/>
              <a:t>Kysymyksiä</a:t>
            </a:r>
            <a:br>
              <a:rPr lang="fi-FI" dirty="0" smtClean="0"/>
            </a:br>
            <a:r>
              <a:rPr lang="fi-FI" dirty="0"/>
              <a:t/>
            </a:r>
            <a:br>
              <a:rPr lang="fi-FI" dirty="0"/>
            </a:br>
            <a:r>
              <a:rPr lang="fi-FI" sz="3600" dirty="0">
                <a:hlinkClick r:id="rId2"/>
              </a:rPr>
              <a:t>https://vimeo.com/215895676</a:t>
            </a:r>
            <a:endParaRPr lang="fi-FI" sz="3600" dirty="0"/>
          </a:p>
        </p:txBody>
      </p:sp>
      <p:sp>
        <p:nvSpPr>
          <p:cNvPr id="4" name="Alatunnisteen paikkamerkki 3"/>
          <p:cNvSpPr>
            <a:spLocks noGrp="1"/>
          </p:cNvSpPr>
          <p:nvPr>
            <p:ph type="ftr" sz="quarter" idx="12"/>
          </p:nvPr>
        </p:nvSpPr>
        <p:spPr/>
        <p:txBody>
          <a:bodyPr/>
          <a:lstStyle/>
          <a:p>
            <a:r>
              <a:rPr lang="fi-FI" smtClean="0"/>
              <a:t>MONILUKUTAITO 25.11.2017/Teijo Paananen, päiväkodinjohtaja</a:t>
            </a:r>
            <a:endParaRPr lang="fi-FI"/>
          </a:p>
        </p:txBody>
      </p:sp>
      <p:pic>
        <p:nvPicPr>
          <p:cNvPr id="5" name="Kuv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024" y="188640"/>
            <a:ext cx="1619672" cy="1337990"/>
          </a:xfrm>
          <a:prstGeom prst="rect">
            <a:avLst/>
          </a:prstGeom>
        </p:spPr>
      </p:pic>
      <p:pic>
        <p:nvPicPr>
          <p:cNvPr id="6" name="Picture 2" descr="C:\Users\paanant2\AppData\Local\Microsoft\Windows\Temporary Internet Files\Content.Outlook\TOW19O49\Jyväskylä_logo_web_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6405195"/>
            <a:ext cx="1835696" cy="452805"/>
          </a:xfrm>
          <a:prstGeom prst="rect">
            <a:avLst/>
          </a:prstGeom>
          <a:noFill/>
          <a:extLst>
            <a:ext uri="{909E8E84-426E-40DD-AFC4-6F175D3DCCD1}">
              <a14:hiddenFill xmlns:a14="http://schemas.microsoft.com/office/drawing/2010/main">
                <a:solidFill>
                  <a:srgbClr val="FFFFFF"/>
                </a:solidFill>
              </a14:hiddenFill>
            </a:ext>
          </a:extLst>
        </p:spPr>
      </p:pic>
      <p:sp>
        <p:nvSpPr>
          <p:cNvPr id="7" name="Dian numeron paikkamerkki 6"/>
          <p:cNvSpPr>
            <a:spLocks noGrp="1"/>
          </p:cNvSpPr>
          <p:nvPr>
            <p:ph type="sldNum" sz="quarter" idx="11"/>
          </p:nvPr>
        </p:nvSpPr>
        <p:spPr/>
        <p:txBody>
          <a:bodyPr/>
          <a:lstStyle/>
          <a:p>
            <a:fld id="{FA65F5EF-0FB6-434F-A65A-B1847456AD3A}" type="slidenum">
              <a:rPr lang="fi-FI" smtClean="0"/>
              <a:t>33</a:t>
            </a:fld>
            <a:endParaRPr lang="fi-FI"/>
          </a:p>
        </p:txBody>
      </p:sp>
    </p:spTree>
    <p:extLst>
      <p:ext uri="{BB962C8B-B14F-4D97-AF65-F5344CB8AC3E}">
        <p14:creationId xmlns:p14="http://schemas.microsoft.com/office/powerpoint/2010/main" val="406420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lstStyle/>
          <a:p>
            <a:r>
              <a:rPr lang="fi-FI" dirty="0" smtClean="0"/>
              <a:t>Linkkejä</a:t>
            </a:r>
          </a:p>
          <a:p>
            <a:pPr marL="18288" indent="0">
              <a:buNone/>
            </a:pPr>
            <a:r>
              <a:rPr lang="fi-FI" dirty="0"/>
              <a:t>http://www.monilukutaito.com/</a:t>
            </a:r>
          </a:p>
        </p:txBody>
      </p:sp>
      <p:sp>
        <p:nvSpPr>
          <p:cNvPr id="3" name="Otsikko 2"/>
          <p:cNvSpPr>
            <a:spLocks noGrp="1"/>
          </p:cNvSpPr>
          <p:nvPr>
            <p:ph type="title"/>
          </p:nvPr>
        </p:nvSpPr>
        <p:spPr>
          <a:xfrm>
            <a:off x="1600200" y="3789040"/>
            <a:ext cx="7543800" cy="914400"/>
          </a:xfrm>
        </p:spPr>
        <p:txBody>
          <a:bodyPr/>
          <a:lstStyle/>
          <a:p>
            <a:r>
              <a:rPr lang="fi-FI" sz="2000" dirty="0">
                <a:hlinkClick r:id="rId2"/>
              </a:rPr>
              <a:t>https://vimeo.com/215895676</a:t>
            </a:r>
            <a:endParaRPr lang="fi-FI" sz="2000" dirty="0"/>
          </a:p>
        </p:txBody>
      </p:sp>
      <p:sp>
        <p:nvSpPr>
          <p:cNvPr id="4" name="Dian numeron paikkamerkki 3"/>
          <p:cNvSpPr>
            <a:spLocks noGrp="1"/>
          </p:cNvSpPr>
          <p:nvPr>
            <p:ph type="sldNum" sz="quarter" idx="11"/>
          </p:nvPr>
        </p:nvSpPr>
        <p:spPr/>
        <p:txBody>
          <a:bodyPr/>
          <a:lstStyle/>
          <a:p>
            <a:fld id="{FA65F5EF-0FB6-434F-A65A-B1847456AD3A}" type="slidenum">
              <a:rPr lang="fi-FI" smtClean="0"/>
              <a:t>34</a:t>
            </a:fld>
            <a:endParaRPr lang="fi-FI"/>
          </a:p>
        </p:txBody>
      </p:sp>
      <p:sp>
        <p:nvSpPr>
          <p:cNvPr id="5" name="Alatunnisteen paikkamerkki 4"/>
          <p:cNvSpPr>
            <a:spLocks noGrp="1"/>
          </p:cNvSpPr>
          <p:nvPr>
            <p:ph type="ftr" sz="quarter" idx="12"/>
          </p:nvPr>
        </p:nvSpPr>
        <p:spPr/>
        <p:txBody>
          <a:bodyPr/>
          <a:lstStyle/>
          <a:p>
            <a:r>
              <a:rPr lang="fi-FI" smtClean="0"/>
              <a:t>MONILUKUTAITO 25.11.2017/Teijo Paananen, päiväkodinjohtaja</a:t>
            </a:r>
            <a:endParaRPr lang="fi-FI"/>
          </a:p>
        </p:txBody>
      </p:sp>
      <p:sp>
        <p:nvSpPr>
          <p:cNvPr id="6" name="Suorakulmio 5"/>
          <p:cNvSpPr/>
          <p:nvPr/>
        </p:nvSpPr>
        <p:spPr>
          <a:xfrm>
            <a:off x="3214096" y="3244334"/>
            <a:ext cx="2715808" cy="369332"/>
          </a:xfrm>
          <a:prstGeom prst="rect">
            <a:avLst/>
          </a:prstGeom>
        </p:spPr>
        <p:txBody>
          <a:bodyPr wrap="none">
            <a:spAutoFit/>
          </a:bodyPr>
          <a:lstStyle/>
          <a:p>
            <a:r>
              <a:rPr lang="fi-FI" dirty="0"/>
              <a:t>http://mediataitokoulu.fi</a:t>
            </a:r>
          </a:p>
        </p:txBody>
      </p:sp>
      <p:pic>
        <p:nvPicPr>
          <p:cNvPr id="9" name="Kuva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024" y="188640"/>
            <a:ext cx="1619672" cy="1337990"/>
          </a:xfrm>
          <a:prstGeom prst="rect">
            <a:avLst/>
          </a:prstGeom>
        </p:spPr>
      </p:pic>
    </p:spTree>
    <p:extLst>
      <p:ext uri="{BB962C8B-B14F-4D97-AF65-F5344CB8AC3E}">
        <p14:creationId xmlns:p14="http://schemas.microsoft.com/office/powerpoint/2010/main" val="4212224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992" y="160338"/>
            <a:ext cx="1619672" cy="1337990"/>
          </a:xfrm>
          <a:prstGeom prst="rect">
            <a:avLst/>
          </a:prstGeom>
        </p:spPr>
      </p:pic>
      <p:sp>
        <p:nvSpPr>
          <p:cNvPr id="2" name="Sisällön paikkamerkki 1"/>
          <p:cNvSpPr>
            <a:spLocks noGrp="1"/>
          </p:cNvSpPr>
          <p:nvPr>
            <p:ph idx="1"/>
          </p:nvPr>
        </p:nvSpPr>
        <p:spPr>
          <a:xfrm>
            <a:off x="683569" y="3573017"/>
            <a:ext cx="7853148" cy="2448272"/>
          </a:xfrm>
        </p:spPr>
        <p:txBody>
          <a:bodyPr>
            <a:normAutofit fontScale="62500" lnSpcReduction="20000"/>
          </a:bodyPr>
          <a:lstStyle/>
          <a:p>
            <a:r>
              <a:rPr lang="fi-FI" b="1" dirty="0" err="1">
                <a:effectLst/>
              </a:rPr>
              <a:t>Emoji</a:t>
            </a:r>
            <a:r>
              <a:rPr lang="fi-FI" dirty="0">
                <a:effectLst/>
              </a:rPr>
              <a:t> (</a:t>
            </a:r>
            <a:r>
              <a:rPr lang="fi-FI" altLang="ja-JP" dirty="0" err="1">
                <a:effectLst/>
                <a:hlinkClick r:id="rId3" tooltip="Japanin kieli"/>
              </a:rPr>
              <a:t>jap</a:t>
            </a:r>
            <a:r>
              <a:rPr lang="fi-FI" altLang="ja-JP" dirty="0">
                <a:effectLst/>
                <a:hlinkClick r:id="rId3" tooltip="Japanin kieli"/>
              </a:rPr>
              <a:t>.</a:t>
            </a:r>
            <a:r>
              <a:rPr lang="fi-FI" altLang="ja-JP" dirty="0">
                <a:effectLst/>
              </a:rPr>
              <a:t> </a:t>
            </a:r>
            <a:r>
              <a:rPr lang="ja-JP" altLang="fi-FI" dirty="0">
                <a:effectLst/>
              </a:rPr>
              <a:t>絵文字</a:t>
            </a:r>
            <a:r>
              <a:rPr lang="fi-FI" dirty="0">
                <a:effectLst/>
              </a:rPr>
              <a:t> </a:t>
            </a:r>
            <a:r>
              <a:rPr lang="fi-FI" dirty="0">
                <a:effectLst/>
                <a:hlinkClick r:id="rId4" tooltip="Kansainvälinen foneettinen aakkosto"/>
              </a:rPr>
              <a:t>IPA</a:t>
            </a:r>
            <a:r>
              <a:rPr lang="fi-FI" dirty="0">
                <a:effectLst/>
              </a:rPr>
              <a:t>: [</a:t>
            </a:r>
            <a:r>
              <a:rPr lang="fi-FI" dirty="0" err="1">
                <a:effectLst/>
              </a:rPr>
              <a:t>emodʑi</a:t>
            </a:r>
            <a:r>
              <a:rPr lang="fi-FI" dirty="0">
                <a:effectLst/>
              </a:rPr>
              <a:t>], </a:t>
            </a:r>
            <a:r>
              <a:rPr lang="fi-FI" i="1" dirty="0">
                <a:effectLst/>
              </a:rPr>
              <a:t>kuvamerkki</a:t>
            </a:r>
            <a:r>
              <a:rPr lang="fi-FI" dirty="0">
                <a:effectLst/>
              </a:rPr>
              <a:t>) on joukko </a:t>
            </a:r>
            <a:r>
              <a:rPr lang="fi-FI" dirty="0">
                <a:effectLst/>
                <a:hlinkClick r:id="rId5" tooltip="Hymiö"/>
              </a:rPr>
              <a:t>hymiö</a:t>
            </a:r>
            <a:r>
              <a:rPr lang="fi-FI" dirty="0">
                <a:effectLst/>
              </a:rPr>
              <a:t>- ja kuvasymboleita, jotka on otettu osaksi </a:t>
            </a:r>
            <a:r>
              <a:rPr lang="fi-FI" dirty="0">
                <a:effectLst/>
                <a:hlinkClick r:id="rId6" tooltip="Unicode"/>
              </a:rPr>
              <a:t>Unicode</a:t>
            </a:r>
            <a:r>
              <a:rPr lang="fi-FI" dirty="0">
                <a:effectLst/>
              </a:rPr>
              <a:t>-standardia</a:t>
            </a:r>
            <a:r>
              <a:rPr lang="fi-FI" baseline="30000" dirty="0">
                <a:effectLst/>
                <a:hlinkClick r:id="rId7"/>
              </a:rPr>
              <a:t>[1]</a:t>
            </a:r>
            <a:r>
              <a:rPr lang="fi-FI" dirty="0">
                <a:effectLst/>
              </a:rPr>
              <a:t>. </a:t>
            </a:r>
            <a:r>
              <a:rPr lang="fi-FI" dirty="0" err="1">
                <a:effectLst/>
              </a:rPr>
              <a:t>Emoji-symbolit</a:t>
            </a:r>
            <a:r>
              <a:rPr lang="fi-FI" dirty="0">
                <a:effectLst/>
              </a:rPr>
              <a:t> ovat lähtöisin </a:t>
            </a:r>
            <a:r>
              <a:rPr lang="fi-FI" dirty="0">
                <a:effectLst/>
                <a:hlinkClick r:id="rId8" tooltip="Japani"/>
              </a:rPr>
              <a:t>japanilaisista</a:t>
            </a:r>
            <a:r>
              <a:rPr lang="fi-FI" dirty="0">
                <a:effectLst/>
              </a:rPr>
              <a:t> </a:t>
            </a:r>
            <a:r>
              <a:rPr lang="fi-FI" dirty="0">
                <a:effectLst/>
                <a:hlinkClick r:id="rId9" tooltip="Matkapuhelin"/>
              </a:rPr>
              <a:t>matkapuhelinverkoista</a:t>
            </a:r>
            <a:r>
              <a:rPr lang="fi-FI" dirty="0">
                <a:effectLst/>
              </a:rPr>
              <a:t> (</a:t>
            </a:r>
            <a:r>
              <a:rPr lang="fi-FI" dirty="0">
                <a:effectLst/>
                <a:hlinkClick r:id="rId10" tooltip="NTT DoCoMo"/>
              </a:rPr>
              <a:t>NTT </a:t>
            </a:r>
            <a:r>
              <a:rPr lang="fi-FI" dirty="0" err="1">
                <a:effectLst/>
                <a:hlinkClick r:id="rId10" tooltip="NTT DoCoMo"/>
              </a:rPr>
              <a:t>DoCoMo</a:t>
            </a:r>
            <a:r>
              <a:rPr lang="fi-FI" dirty="0">
                <a:effectLst/>
              </a:rPr>
              <a:t>, au ja </a:t>
            </a:r>
            <a:r>
              <a:rPr lang="fi-FI" dirty="0" err="1">
                <a:effectLst/>
              </a:rPr>
              <a:t>Softbank</a:t>
            </a:r>
            <a:r>
              <a:rPr lang="fi-FI" dirty="0">
                <a:effectLst/>
              </a:rPr>
              <a:t> Mobile) ja on otettu </a:t>
            </a:r>
            <a:r>
              <a:rPr lang="fi-FI" dirty="0">
                <a:effectLst/>
                <a:hlinkClick r:id="rId11" tooltip="Merkistö"/>
              </a:rPr>
              <a:t>merkistöjen</a:t>
            </a:r>
            <a:r>
              <a:rPr lang="fi-FI" dirty="0">
                <a:effectLst/>
              </a:rPr>
              <a:t> yhdenmukaistamisen takia osaksi </a:t>
            </a:r>
            <a:r>
              <a:rPr lang="fi-FI" dirty="0" err="1">
                <a:effectLst/>
              </a:rPr>
              <a:t>Unicodea</a:t>
            </a:r>
            <a:r>
              <a:rPr lang="fi-FI" dirty="0">
                <a:effectLst/>
              </a:rPr>
              <a:t>. Erilaisia tunteita ilmaisevien hymiömerkkien lisäksi </a:t>
            </a:r>
            <a:r>
              <a:rPr lang="fi-FI" dirty="0" err="1">
                <a:effectLst/>
              </a:rPr>
              <a:t>emoji-symboleissa</a:t>
            </a:r>
            <a:r>
              <a:rPr lang="fi-FI" dirty="0">
                <a:effectLst/>
              </a:rPr>
              <a:t> on muun muassa arkipäiväistä elämää, ruokia, viihdettä, säätä, ihmisiä ja eläimiä kuvaavia symboleita. Kansainväliseen suosioon </a:t>
            </a:r>
            <a:r>
              <a:rPr lang="fi-FI" dirty="0" err="1">
                <a:effectLst/>
              </a:rPr>
              <a:t>emoji-merkit</a:t>
            </a:r>
            <a:r>
              <a:rPr lang="fi-FI" dirty="0">
                <a:effectLst/>
              </a:rPr>
              <a:t> nousivat </a:t>
            </a:r>
            <a:r>
              <a:rPr lang="fi-FI" dirty="0" err="1">
                <a:effectLst/>
                <a:hlinkClick r:id="rId12" tooltip="IOS"/>
              </a:rPr>
              <a:t>iOS</a:t>
            </a:r>
            <a:r>
              <a:rPr lang="fi-FI" dirty="0" err="1">
                <a:effectLst/>
              </a:rPr>
              <a:t>-</a:t>
            </a:r>
            <a:r>
              <a:rPr lang="fi-FI" dirty="0">
                <a:effectLst/>
              </a:rPr>
              <a:t> ja </a:t>
            </a:r>
            <a:r>
              <a:rPr lang="fi-FI" dirty="0" err="1">
                <a:effectLst/>
                <a:hlinkClick r:id="rId13" tooltip="Android"/>
              </a:rPr>
              <a:t>Android</a:t>
            </a:r>
            <a:r>
              <a:rPr lang="fi-FI" dirty="0">
                <a:effectLst/>
              </a:rPr>
              <a:t> -käyttöjärjestelmien myötä. Johtuen siitä että </a:t>
            </a:r>
            <a:r>
              <a:rPr lang="fi-FI" dirty="0" err="1">
                <a:effectLst/>
              </a:rPr>
              <a:t>emoji-merkit</a:t>
            </a:r>
            <a:r>
              <a:rPr lang="fi-FI" dirty="0">
                <a:effectLst/>
              </a:rPr>
              <a:t> ovat vain merkitykseltään määriteltyjä symboleja eivätkä tarkasti määriteltyjä kuvia, eri kirjasinlajit, ohjelmistot, verkkosivut ja käyttöjärjestelmät näyttävät ne hieman erilaisina.</a:t>
            </a:r>
          </a:p>
          <a:p>
            <a:r>
              <a:rPr lang="fi-FI" dirty="0" err="1">
                <a:effectLst/>
              </a:rPr>
              <a:t>Unicode-standardoinnin</a:t>
            </a:r>
            <a:r>
              <a:rPr lang="fi-FI" dirty="0">
                <a:effectLst/>
              </a:rPr>
              <a:t> myötä </a:t>
            </a:r>
            <a:r>
              <a:rPr lang="fi-FI" dirty="0" err="1">
                <a:effectLst/>
              </a:rPr>
              <a:t>emoji-valikoimaa</a:t>
            </a:r>
            <a:r>
              <a:rPr lang="fi-FI" dirty="0">
                <a:effectLst/>
              </a:rPr>
              <a:t> on laajennettu huomattavasti, ja merkeissä on pyritty myös pääsemään eroon kulttuurisidonnaisuudesta. Esimerkiksi maakoodit eri maiden lippujen ilmaisemiseksi lisättiin </a:t>
            </a:r>
            <a:r>
              <a:rPr lang="fi-FI" dirty="0" err="1">
                <a:effectLst/>
              </a:rPr>
              <a:t>Unicode</a:t>
            </a:r>
            <a:r>
              <a:rPr lang="fi-FI" dirty="0">
                <a:effectLst/>
              </a:rPr>
              <a:t> 6.0:aan ja ihmishahmojen ihonvärin määrittely tuli mahdolliseksi </a:t>
            </a:r>
            <a:r>
              <a:rPr lang="fi-FI" dirty="0" err="1">
                <a:effectLst/>
              </a:rPr>
              <a:t>Unicode</a:t>
            </a:r>
            <a:r>
              <a:rPr lang="fi-FI" dirty="0">
                <a:effectLst/>
              </a:rPr>
              <a:t> 8.0:n myötä.</a:t>
            </a:r>
          </a:p>
          <a:p>
            <a:r>
              <a:rPr lang="fi-FI" dirty="0" smtClean="0"/>
              <a:t>Lähde: </a:t>
            </a:r>
            <a:r>
              <a:rPr lang="fi-FI" dirty="0" err="1" smtClean="0"/>
              <a:t>Wikipedia</a:t>
            </a:r>
            <a:endParaRPr lang="fi-FI" dirty="0"/>
          </a:p>
        </p:txBody>
      </p:sp>
      <p:sp>
        <p:nvSpPr>
          <p:cNvPr id="4" name="Alatunnisteen paikkamerkki 3"/>
          <p:cNvSpPr>
            <a:spLocks noGrp="1"/>
          </p:cNvSpPr>
          <p:nvPr>
            <p:ph type="ftr" sz="quarter" idx="12"/>
          </p:nvPr>
        </p:nvSpPr>
        <p:spPr/>
        <p:txBody>
          <a:bodyPr/>
          <a:lstStyle/>
          <a:p>
            <a:r>
              <a:rPr lang="fi-FI" smtClean="0"/>
              <a:t>MONILUKUTAITO 25.11.2017/Teijo Paananen, päiväkodinjohtaja</a:t>
            </a:r>
            <a:endParaRPr lang="fi-FI"/>
          </a:p>
        </p:txBody>
      </p:sp>
      <p:pic>
        <p:nvPicPr>
          <p:cNvPr id="1026"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66456" y="552609"/>
            <a:ext cx="6480720" cy="2749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ian numeron paikkamerkki 2"/>
          <p:cNvSpPr>
            <a:spLocks noGrp="1"/>
          </p:cNvSpPr>
          <p:nvPr>
            <p:ph type="sldNum" sz="quarter" idx="11"/>
          </p:nvPr>
        </p:nvSpPr>
        <p:spPr/>
        <p:txBody>
          <a:bodyPr/>
          <a:lstStyle/>
          <a:p>
            <a:fld id="{FA65F5EF-0FB6-434F-A65A-B1847456AD3A}" type="slidenum">
              <a:rPr lang="fi-FI" smtClean="0"/>
              <a:t>4</a:t>
            </a:fld>
            <a:endParaRPr lang="fi-FI"/>
          </a:p>
        </p:txBody>
      </p:sp>
    </p:spTree>
    <p:extLst>
      <p:ext uri="{BB962C8B-B14F-4D97-AF65-F5344CB8AC3E}">
        <p14:creationId xmlns:p14="http://schemas.microsoft.com/office/powerpoint/2010/main" val="321967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down)">
                                      <p:cBhvr>
                                        <p:cTn id="15" dur="500"/>
                                        <p:tgtEl>
                                          <p:spTgt spid="2">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wipe(down)">
                                      <p:cBhvr>
                                        <p:cTn id="18"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2133600" y="685801"/>
            <a:ext cx="6096000" cy="2167135"/>
          </a:xfrm>
        </p:spPr>
        <p:txBody>
          <a:bodyPr/>
          <a:lstStyle/>
          <a:p>
            <a:pPr marL="18288" indent="0">
              <a:buNone/>
            </a:pPr>
            <a:r>
              <a:rPr lang="fi-FI" sz="3200" dirty="0" smtClean="0">
                <a:latin typeface="Arial" panose="020B0604020202020204" pitchFamily="34" charset="0"/>
                <a:cs typeface="Arial" panose="020B0604020202020204" pitchFamily="34" charset="0"/>
              </a:rPr>
              <a:t>Opettajien täydennyskoulutus on edelleen satunnaista ja suunnittelematonta.</a:t>
            </a:r>
          </a:p>
          <a:p>
            <a:pPr marL="18288" indent="0">
              <a:buNone/>
            </a:pPr>
            <a:endParaRPr lang="fi-FI" dirty="0"/>
          </a:p>
          <a:p>
            <a:pPr marL="18288" indent="0">
              <a:buNone/>
            </a:pPr>
            <a:endParaRPr lang="fi-FI" dirty="0"/>
          </a:p>
        </p:txBody>
      </p:sp>
      <p:sp>
        <p:nvSpPr>
          <p:cNvPr id="3" name="Otsikko 2"/>
          <p:cNvSpPr>
            <a:spLocks noGrp="1"/>
          </p:cNvSpPr>
          <p:nvPr>
            <p:ph type="title"/>
          </p:nvPr>
        </p:nvSpPr>
        <p:spPr/>
        <p:txBody>
          <a:bodyPr/>
          <a:lstStyle/>
          <a:p>
            <a:r>
              <a:rPr lang="fi-FI" dirty="0" smtClean="0"/>
              <a:t>Provokaatio?</a:t>
            </a:r>
            <a:endParaRPr lang="fi-FI" dirty="0"/>
          </a:p>
        </p:txBody>
      </p:sp>
      <p:sp>
        <p:nvSpPr>
          <p:cNvPr id="4" name="Alatunnisteen paikkamerkki 3"/>
          <p:cNvSpPr>
            <a:spLocks noGrp="1"/>
          </p:cNvSpPr>
          <p:nvPr>
            <p:ph type="ftr" sz="quarter" idx="12"/>
          </p:nvPr>
        </p:nvSpPr>
        <p:spPr/>
        <p:txBody>
          <a:bodyPr/>
          <a:lstStyle/>
          <a:p>
            <a:r>
              <a:rPr lang="fi-FI" smtClean="0"/>
              <a:t>MONILUKUTAITO 25.11.2017/Teijo Paananen, päiväkodinjohtaja</a:t>
            </a:r>
            <a:endParaRPr lang="fi-FI"/>
          </a:p>
        </p:txBody>
      </p:sp>
      <p:sp>
        <p:nvSpPr>
          <p:cNvPr id="5" name="Sisällön paikkamerkki 1"/>
          <p:cNvSpPr txBox="1">
            <a:spLocks/>
          </p:cNvSpPr>
          <p:nvPr/>
        </p:nvSpPr>
        <p:spPr>
          <a:xfrm>
            <a:off x="1475656" y="3000389"/>
            <a:ext cx="6096000" cy="2167135"/>
          </a:xfrm>
          <a:prstGeom prst="rect">
            <a:avLst/>
          </a:prstGeom>
        </p:spPr>
        <p:txBody>
          <a:bodyPr vert="horz" lIns="91440" tIns="45720" rIns="91440" bIns="45720" rtlCol="0" anchor="ctr">
            <a:norm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buFont typeface="Wingdings" pitchFamily="2" charset="2"/>
              <a:buNone/>
            </a:pPr>
            <a:r>
              <a:rPr lang="fi-FI" sz="3200" dirty="0" smtClean="0">
                <a:latin typeface="Comic Sans MS" panose="030F0702030302020204" pitchFamily="66" charset="0"/>
              </a:rPr>
              <a:t>Opettajien täydennyskoulutus on edelleen satunnaista ja suunnittelematonta.</a:t>
            </a:r>
          </a:p>
          <a:p>
            <a:pPr marL="18288" indent="0">
              <a:buFont typeface="Wingdings" pitchFamily="2" charset="2"/>
              <a:buNone/>
            </a:pPr>
            <a:endParaRPr lang="fi-FI" dirty="0" smtClean="0">
              <a:latin typeface="Comic Sans MS" panose="030F0702030302020204" pitchFamily="66" charset="0"/>
            </a:endParaRPr>
          </a:p>
          <a:p>
            <a:pPr marL="18288" indent="0">
              <a:buFont typeface="Wingdings" pitchFamily="2" charset="2"/>
              <a:buNone/>
            </a:pPr>
            <a:endParaRPr lang="fi-FI" dirty="0"/>
          </a:p>
        </p:txBody>
      </p:sp>
      <p:sp>
        <p:nvSpPr>
          <p:cNvPr id="6" name="Dian numeron paikkamerkki 5"/>
          <p:cNvSpPr>
            <a:spLocks noGrp="1"/>
          </p:cNvSpPr>
          <p:nvPr>
            <p:ph type="sldNum" sz="quarter" idx="11"/>
          </p:nvPr>
        </p:nvSpPr>
        <p:spPr/>
        <p:txBody>
          <a:bodyPr/>
          <a:lstStyle/>
          <a:p>
            <a:fld id="{FA65F5EF-0FB6-434F-A65A-B1847456AD3A}" type="slidenum">
              <a:rPr lang="fi-FI" smtClean="0"/>
              <a:t>5</a:t>
            </a:fld>
            <a:endParaRPr lang="fi-FI"/>
          </a:p>
        </p:txBody>
      </p:sp>
      <p:pic>
        <p:nvPicPr>
          <p:cNvPr id="7" name="Kuva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992" y="160338"/>
            <a:ext cx="1619672" cy="1337990"/>
          </a:xfrm>
          <a:prstGeom prst="rect">
            <a:avLst/>
          </a:prstGeom>
        </p:spPr>
      </p:pic>
    </p:spTree>
    <p:extLst>
      <p:ext uri="{BB962C8B-B14F-4D97-AF65-F5344CB8AC3E}">
        <p14:creationId xmlns:p14="http://schemas.microsoft.com/office/powerpoint/2010/main" val="33302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endParaRPr lang="fi-FI" dirty="0"/>
          </a:p>
        </p:txBody>
      </p:sp>
      <p:sp>
        <p:nvSpPr>
          <p:cNvPr id="4" name="Alatunnisteen paikkamerkki 3"/>
          <p:cNvSpPr>
            <a:spLocks noGrp="1"/>
          </p:cNvSpPr>
          <p:nvPr>
            <p:ph type="ftr" sz="quarter" idx="12"/>
          </p:nvPr>
        </p:nvSpPr>
        <p:spPr/>
        <p:txBody>
          <a:bodyPr/>
          <a:lstStyle/>
          <a:p>
            <a:r>
              <a:rPr lang="fi-FI" smtClean="0"/>
              <a:t>MONILUKUTAITO 25.11.2017/Teijo Paananen, päiväkodinjohtaja</a:t>
            </a:r>
            <a:endParaRPr lang="fi-FI"/>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988840"/>
            <a:ext cx="5591175" cy="410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Kuv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992" y="160338"/>
            <a:ext cx="1619672" cy="1337990"/>
          </a:xfrm>
          <a:prstGeom prst="rect">
            <a:avLst/>
          </a:prstGeom>
        </p:spPr>
      </p:pic>
      <p:pic>
        <p:nvPicPr>
          <p:cNvPr id="7" name="Picture 2" descr="C:\Users\paanant2\AppData\Local\Microsoft\Windows\Temporary Internet Files\Content.Outlook\TOW19O49\Jyväskylä_logo_web_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6405195"/>
            <a:ext cx="1835696" cy="452805"/>
          </a:xfrm>
          <a:prstGeom prst="rect">
            <a:avLst/>
          </a:prstGeom>
          <a:noFill/>
          <a:extLst>
            <a:ext uri="{909E8E84-426E-40DD-AFC4-6F175D3DCCD1}">
              <a14:hiddenFill xmlns:a14="http://schemas.microsoft.com/office/drawing/2010/main">
                <a:solidFill>
                  <a:srgbClr val="FFFFFF"/>
                </a:solidFill>
              </a14:hiddenFill>
            </a:ext>
          </a:extLst>
        </p:spPr>
      </p:pic>
      <p:sp>
        <p:nvSpPr>
          <p:cNvPr id="5" name="Dian numeron paikkamerkki 4"/>
          <p:cNvSpPr>
            <a:spLocks noGrp="1"/>
          </p:cNvSpPr>
          <p:nvPr>
            <p:ph type="sldNum" sz="quarter" idx="11"/>
          </p:nvPr>
        </p:nvSpPr>
        <p:spPr/>
        <p:txBody>
          <a:bodyPr/>
          <a:lstStyle/>
          <a:p>
            <a:fld id="{FA65F5EF-0FB6-434F-A65A-B1847456AD3A}" type="slidenum">
              <a:rPr lang="fi-FI" smtClean="0"/>
              <a:t>6</a:t>
            </a:fld>
            <a:endParaRPr lang="fi-FI"/>
          </a:p>
        </p:txBody>
      </p:sp>
      <p:sp>
        <p:nvSpPr>
          <p:cNvPr id="2" name="Sisällön paikkamerkki 1"/>
          <p:cNvSpPr>
            <a:spLocks noGrp="1"/>
          </p:cNvSpPr>
          <p:nvPr>
            <p:ph idx="1"/>
          </p:nvPr>
        </p:nvSpPr>
        <p:spPr>
          <a:xfrm>
            <a:off x="2843808" y="159195"/>
            <a:ext cx="6096000" cy="2621734"/>
          </a:xfrm>
        </p:spPr>
        <p:txBody>
          <a:bodyPr>
            <a:normAutofit/>
          </a:bodyPr>
          <a:lstStyle/>
          <a:p>
            <a:r>
              <a:rPr lang="fi-FI" sz="1600" b="1" dirty="0" smtClean="0">
                <a:effectLst/>
              </a:rPr>
              <a:t>”Digitaalinen </a:t>
            </a:r>
            <a:r>
              <a:rPr lang="fi-FI" sz="1600" b="1" dirty="0">
                <a:effectLst/>
              </a:rPr>
              <a:t>ekosysteemi</a:t>
            </a:r>
            <a:r>
              <a:rPr lang="fi-FI" sz="1600" dirty="0">
                <a:effectLst/>
              </a:rPr>
              <a:t> on erinomainen keksintö. Tiedot siirtyvät ketterästi ohjelmasta toiseen, varmuuskopiot tallentuvat automaattisesti pilveen ja dokumentin työstämistä tai elokuvan katsomista voi jatkaa keskeytyksettä vaikka </a:t>
            </a:r>
            <a:r>
              <a:rPr lang="fi-FI" sz="1600" dirty="0" err="1">
                <a:effectLst/>
              </a:rPr>
              <a:t>läppäri</a:t>
            </a:r>
            <a:r>
              <a:rPr lang="fi-FI" sz="1600" dirty="0">
                <a:effectLst/>
              </a:rPr>
              <a:t> vaihtuisikin tablettiin tai puhelimeen</a:t>
            </a:r>
            <a:r>
              <a:rPr lang="fi-FI" sz="1600" dirty="0" smtClean="0">
                <a:effectLst/>
              </a:rPr>
              <a:t>.” – Antti Isokangas, 2013</a:t>
            </a:r>
            <a:endParaRPr lang="fi-FI" sz="1600" dirty="0"/>
          </a:p>
        </p:txBody>
      </p:sp>
    </p:spTree>
    <p:extLst>
      <p:ext uri="{BB962C8B-B14F-4D97-AF65-F5344CB8AC3E}">
        <p14:creationId xmlns:p14="http://schemas.microsoft.com/office/powerpoint/2010/main" val="221981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992" y="160338"/>
            <a:ext cx="1619672" cy="1337990"/>
          </a:xfrm>
          <a:prstGeom prst="rect">
            <a:avLst/>
          </a:prstGeom>
        </p:spPr>
      </p:pic>
      <p:sp>
        <p:nvSpPr>
          <p:cNvPr id="2" name="Sisällön paikkamerkki 1"/>
          <p:cNvSpPr>
            <a:spLocks noGrp="1"/>
          </p:cNvSpPr>
          <p:nvPr>
            <p:ph idx="1"/>
          </p:nvPr>
        </p:nvSpPr>
        <p:spPr>
          <a:xfrm>
            <a:off x="755576" y="548680"/>
            <a:ext cx="7474024" cy="3794721"/>
          </a:xfrm>
        </p:spPr>
        <p:txBody>
          <a:bodyPr>
            <a:normAutofit lnSpcReduction="10000"/>
          </a:bodyPr>
          <a:lstStyle/>
          <a:p>
            <a:r>
              <a:rPr lang="fi-FI" dirty="0" smtClean="0"/>
              <a:t>Lapset eivät vain mukaudu tai sosiaalistu ympäröivään maailmaan, vaan he aktiivisesti tulkitsevat ja muokkaavat kokemaansa yhdessä toisten lasten ja aikuisten kanssa.</a:t>
            </a:r>
          </a:p>
          <a:p>
            <a:r>
              <a:rPr lang="fi-FI" dirty="0" smtClean="0"/>
              <a:t>William </a:t>
            </a:r>
            <a:r>
              <a:rPr lang="fi-FI" dirty="0" err="1" smtClean="0"/>
              <a:t>Corsaro</a:t>
            </a:r>
            <a:r>
              <a:rPr lang="fi-FI" dirty="0" smtClean="0"/>
              <a:t> (The </a:t>
            </a:r>
            <a:r>
              <a:rPr lang="fi-FI" dirty="0" err="1" smtClean="0"/>
              <a:t>sociology</a:t>
            </a:r>
            <a:r>
              <a:rPr lang="fi-FI" dirty="0" smtClean="0"/>
              <a:t> of </a:t>
            </a:r>
            <a:r>
              <a:rPr lang="fi-FI" dirty="0" err="1" smtClean="0"/>
              <a:t>childhood</a:t>
            </a:r>
            <a:r>
              <a:rPr lang="fi-FI" dirty="0" smtClean="0"/>
              <a:t>): ”Inhimillinen kulttuuri omaksutaan luovasti muunnellen yhteisessä vuorovaikutuksessa ja erityisesti leikeissä, osaksi minuutta ja omaa tarinaa -&gt; tulkitseva </a:t>
            </a:r>
            <a:r>
              <a:rPr lang="fi-FI" dirty="0" err="1" smtClean="0"/>
              <a:t>uusintaminen</a:t>
            </a:r>
            <a:r>
              <a:rPr lang="fi-FI" dirty="0" smtClean="0"/>
              <a:t>.”</a:t>
            </a:r>
          </a:p>
          <a:p>
            <a:r>
              <a:rPr lang="fi-FI" dirty="0" smtClean="0"/>
              <a:t>Tulkitseva </a:t>
            </a:r>
            <a:r>
              <a:rPr lang="fi-FI" dirty="0" err="1" smtClean="0"/>
              <a:t>uusintaminen</a:t>
            </a:r>
            <a:r>
              <a:rPr lang="fi-FI" dirty="0" smtClean="0"/>
              <a:t>: lapset eivät mekaanisesti toista oppimaansa vaan tuottavat leikissä tulkinnan kokemastaan</a:t>
            </a:r>
          </a:p>
          <a:p>
            <a:r>
              <a:rPr lang="fi-FI" dirty="0" smtClean="0"/>
              <a:t>Lapset vastaavat aikuisten maailman vaatimuksiin kollektiivisesti ja innovatiivisesti</a:t>
            </a:r>
            <a:endParaRPr lang="fi-FI" dirty="0"/>
          </a:p>
        </p:txBody>
      </p:sp>
      <p:sp>
        <p:nvSpPr>
          <p:cNvPr id="3" name="Otsikko 2"/>
          <p:cNvSpPr>
            <a:spLocks noGrp="1"/>
          </p:cNvSpPr>
          <p:nvPr>
            <p:ph type="title"/>
          </p:nvPr>
        </p:nvSpPr>
        <p:spPr/>
        <p:txBody>
          <a:bodyPr/>
          <a:lstStyle/>
          <a:p>
            <a:r>
              <a:rPr lang="fi-FI" sz="3600" dirty="0" smtClean="0"/>
              <a:t>LAPSUUDEN SOSIOLOGINEN NÄKÖKULMA</a:t>
            </a:r>
            <a:endParaRPr lang="fi-FI" sz="3600" dirty="0"/>
          </a:p>
        </p:txBody>
      </p:sp>
      <p:sp>
        <p:nvSpPr>
          <p:cNvPr id="4" name="Alatunnisteen paikkamerkki 3"/>
          <p:cNvSpPr>
            <a:spLocks noGrp="1"/>
          </p:cNvSpPr>
          <p:nvPr>
            <p:ph type="ftr" sz="quarter" idx="12"/>
          </p:nvPr>
        </p:nvSpPr>
        <p:spPr/>
        <p:txBody>
          <a:bodyPr/>
          <a:lstStyle/>
          <a:p>
            <a:r>
              <a:rPr lang="fi-FI" smtClean="0"/>
              <a:t>MONILUKUTAITO 25.11.2017/Teijo Paananen, päiväkodinjohtaja</a:t>
            </a:r>
            <a:endParaRPr lang="fi-FI"/>
          </a:p>
        </p:txBody>
      </p:sp>
      <p:sp>
        <p:nvSpPr>
          <p:cNvPr id="5" name="Dian numeron paikkamerkki 4"/>
          <p:cNvSpPr>
            <a:spLocks noGrp="1"/>
          </p:cNvSpPr>
          <p:nvPr>
            <p:ph type="sldNum" sz="quarter" idx="11"/>
          </p:nvPr>
        </p:nvSpPr>
        <p:spPr/>
        <p:txBody>
          <a:bodyPr/>
          <a:lstStyle/>
          <a:p>
            <a:fld id="{FA65F5EF-0FB6-434F-A65A-B1847456AD3A}" type="slidenum">
              <a:rPr lang="fi-FI" smtClean="0"/>
              <a:t>7</a:t>
            </a:fld>
            <a:endParaRPr lang="fi-FI"/>
          </a:p>
        </p:txBody>
      </p:sp>
    </p:spTree>
    <p:extLst>
      <p:ext uri="{BB962C8B-B14F-4D97-AF65-F5344CB8AC3E}">
        <p14:creationId xmlns:p14="http://schemas.microsoft.com/office/powerpoint/2010/main" val="10421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20" dur="5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5" dur="500"/>
                                        <p:tgtEl>
                                          <p:spTgt spid="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randombar(horizontal)">
                                      <p:cBhvr>
                                        <p:cTn id="3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lstStyle/>
          <a:p>
            <a:r>
              <a:rPr lang="fi-FI" dirty="0" smtClean="0"/>
              <a:t>Kun lapsille annetaan mahdollisuus itse opitun ja ymmärretyn näkyväksi tekemiseen ja jakamiseen, lisää se oman ja yhteisön oppimisen ja kehittymisen havainnointia</a:t>
            </a:r>
          </a:p>
          <a:p>
            <a:r>
              <a:rPr lang="fi-FI" dirty="0" smtClean="0"/>
              <a:t>Tämä pohjustaa myös aktiivista tiedon tuottamista</a:t>
            </a:r>
            <a:endParaRPr lang="fi-FI" dirty="0"/>
          </a:p>
        </p:txBody>
      </p:sp>
      <p:sp>
        <p:nvSpPr>
          <p:cNvPr id="3" name="Otsikko 2"/>
          <p:cNvSpPr>
            <a:spLocks noGrp="1"/>
          </p:cNvSpPr>
          <p:nvPr>
            <p:ph type="title"/>
          </p:nvPr>
        </p:nvSpPr>
        <p:spPr/>
        <p:txBody>
          <a:bodyPr/>
          <a:lstStyle/>
          <a:p>
            <a:endParaRPr lang="fi-FI" dirty="0"/>
          </a:p>
        </p:txBody>
      </p:sp>
      <p:sp>
        <p:nvSpPr>
          <p:cNvPr id="4" name="Alatunnisteen paikkamerkki 3"/>
          <p:cNvSpPr>
            <a:spLocks noGrp="1"/>
          </p:cNvSpPr>
          <p:nvPr>
            <p:ph type="ftr" sz="quarter" idx="12"/>
          </p:nvPr>
        </p:nvSpPr>
        <p:spPr/>
        <p:txBody>
          <a:bodyPr/>
          <a:lstStyle/>
          <a:p>
            <a:r>
              <a:rPr lang="fi-FI" smtClean="0"/>
              <a:t>MONILUKUTAITO 25.11.2017/Teijo Paananen, päiväkodinjohtaja</a:t>
            </a:r>
            <a:endParaRPr lang="fi-FI"/>
          </a:p>
        </p:txBody>
      </p:sp>
      <p:sp>
        <p:nvSpPr>
          <p:cNvPr id="5" name="Dian numeron paikkamerkki 4"/>
          <p:cNvSpPr>
            <a:spLocks noGrp="1"/>
          </p:cNvSpPr>
          <p:nvPr>
            <p:ph type="sldNum" sz="quarter" idx="11"/>
          </p:nvPr>
        </p:nvSpPr>
        <p:spPr/>
        <p:txBody>
          <a:bodyPr/>
          <a:lstStyle/>
          <a:p>
            <a:fld id="{FA65F5EF-0FB6-434F-A65A-B1847456AD3A}" type="slidenum">
              <a:rPr lang="fi-FI" smtClean="0"/>
              <a:t>8</a:t>
            </a:fld>
            <a:endParaRPr lang="fi-FI"/>
          </a:p>
        </p:txBody>
      </p:sp>
      <p:pic>
        <p:nvPicPr>
          <p:cNvPr id="6" name="Kuva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992" y="160338"/>
            <a:ext cx="1619672" cy="1337990"/>
          </a:xfrm>
          <a:prstGeom prst="rect">
            <a:avLst/>
          </a:prstGeom>
        </p:spPr>
      </p:pic>
    </p:spTree>
    <p:extLst>
      <p:ext uri="{BB962C8B-B14F-4D97-AF65-F5344CB8AC3E}">
        <p14:creationId xmlns:p14="http://schemas.microsoft.com/office/powerpoint/2010/main" val="198539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lstStyle/>
          <a:p>
            <a:r>
              <a:rPr lang="fi-FI" dirty="0" smtClean="0"/>
              <a:t>”Lapset haluavat tuoda kodin ja muun epämuodollisen ympäristön mediakäyttötapoja varhaiskasvatukseen.”</a:t>
            </a:r>
          </a:p>
          <a:p>
            <a:r>
              <a:rPr lang="fi-FI" dirty="0" smtClean="0"/>
              <a:t>Varhaiskasvatusikäiset lapset elävät monenlaisten mediakulttuurien vaikutuspiirissä: on koko yhteiskunnan mediakulttuuria, päiväkodin mediakulttuuria ja mummoloiden mediakulttuuria</a:t>
            </a:r>
          </a:p>
          <a:p>
            <a:pPr marL="18288" indent="0">
              <a:buNone/>
            </a:pPr>
            <a:r>
              <a:rPr lang="fi-FI" dirty="0" smtClean="0"/>
              <a:t> – Pekka Mertala, Lastentarha 5/17</a:t>
            </a:r>
            <a:endParaRPr lang="fi-FI" dirty="0"/>
          </a:p>
        </p:txBody>
      </p:sp>
      <p:sp>
        <p:nvSpPr>
          <p:cNvPr id="3" name="Otsikko 2"/>
          <p:cNvSpPr>
            <a:spLocks noGrp="1"/>
          </p:cNvSpPr>
          <p:nvPr>
            <p:ph type="title"/>
          </p:nvPr>
        </p:nvSpPr>
        <p:spPr/>
        <p:txBody>
          <a:bodyPr/>
          <a:lstStyle/>
          <a:p>
            <a:endParaRPr lang="fi-FI"/>
          </a:p>
        </p:txBody>
      </p:sp>
      <p:sp>
        <p:nvSpPr>
          <p:cNvPr id="4" name="Alatunnisteen paikkamerkki 3"/>
          <p:cNvSpPr>
            <a:spLocks noGrp="1"/>
          </p:cNvSpPr>
          <p:nvPr>
            <p:ph type="ftr" sz="quarter" idx="12"/>
          </p:nvPr>
        </p:nvSpPr>
        <p:spPr/>
        <p:txBody>
          <a:bodyPr/>
          <a:lstStyle/>
          <a:p>
            <a:r>
              <a:rPr lang="fi-FI" smtClean="0"/>
              <a:t>MONILUKUTAITO 25.11.2017/Teijo Paananen, päiväkodinjohtaja</a:t>
            </a:r>
            <a:endParaRPr lang="fi-FI"/>
          </a:p>
        </p:txBody>
      </p:sp>
      <p:sp>
        <p:nvSpPr>
          <p:cNvPr id="5" name="Dian numeron paikkamerkki 4"/>
          <p:cNvSpPr>
            <a:spLocks noGrp="1"/>
          </p:cNvSpPr>
          <p:nvPr>
            <p:ph type="sldNum" sz="quarter" idx="11"/>
          </p:nvPr>
        </p:nvSpPr>
        <p:spPr/>
        <p:txBody>
          <a:bodyPr/>
          <a:lstStyle/>
          <a:p>
            <a:fld id="{FA65F5EF-0FB6-434F-A65A-B1847456AD3A}" type="slidenum">
              <a:rPr lang="fi-FI" smtClean="0"/>
              <a:t>9</a:t>
            </a:fld>
            <a:endParaRPr lang="fi-FI"/>
          </a:p>
        </p:txBody>
      </p:sp>
      <p:pic>
        <p:nvPicPr>
          <p:cNvPr id="6" name="Kuva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992" y="160338"/>
            <a:ext cx="1619672" cy="1337990"/>
          </a:xfrm>
          <a:prstGeom prst="rect">
            <a:avLst/>
          </a:prstGeom>
        </p:spPr>
      </p:pic>
    </p:spTree>
    <p:extLst>
      <p:ext uri="{BB962C8B-B14F-4D97-AF65-F5344CB8AC3E}">
        <p14:creationId xmlns:p14="http://schemas.microsoft.com/office/powerpoint/2010/main" val="240467557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3|0.9|0.7|0.6|0.6|0.6|0.6|0.6|0.6|0.6|0.6|0.6|0.6|0.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it">
  <a:themeElements>
    <a:clrScheme name="Joht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lementit">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it">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1099</TotalTime>
  <Words>1309</Words>
  <Application>Microsoft Office PowerPoint</Application>
  <PresentationFormat>Näytössä katseltava diaesitys (4:3)</PresentationFormat>
  <Paragraphs>162</Paragraphs>
  <Slides>34</Slides>
  <Notes>0</Notes>
  <HiddenSlides>0</HiddenSlides>
  <MMClips>2</MMClips>
  <ScaleCrop>false</ScaleCrop>
  <HeadingPairs>
    <vt:vector size="4" baseType="variant">
      <vt:variant>
        <vt:lpstr>Teema</vt:lpstr>
      </vt:variant>
      <vt:variant>
        <vt:i4>1</vt:i4>
      </vt:variant>
      <vt:variant>
        <vt:lpstr>Dian otsikot</vt:lpstr>
      </vt:variant>
      <vt:variant>
        <vt:i4>34</vt:i4>
      </vt:variant>
    </vt:vector>
  </HeadingPairs>
  <TitlesOfParts>
    <vt:vector size="35" baseType="lpstr">
      <vt:lpstr>Elementit</vt:lpstr>
      <vt:lpstr>MONILUKUTAITO  25.11.2017</vt:lpstr>
      <vt:lpstr>PowerPoint-esitys</vt:lpstr>
      <vt:lpstr>Aihetunniste (engl. hashtag, suomeksi myös avainsana) on kokonaisuus, joka muodostetaan ristikkomerkillä (#) ja sitä seuraavalla sanalla tai merkkijonolla. Metatietotunnisteisiin kuuluva aihetunniste helpottaa viestintää, sen avulla viestit ohjautuvat oikeaan paikkaan ja sen avulla voi hakea tiettyyn aiheeseen liittyviä viestejä.[1] Aihetunnisteen perimmäinen tarkoitus on saattaa saman aihealueen viestit yhteen, jotta tiedonhakijan olisi helpompi tarkastella ja yhdistellä tietoja.[2] Sosiaalisen median sovelluksissa, kuten Twitterissä, käyttäjä voi muodostaa hashtagin tagaamalla viestin sisältöä kuvailevan sanan tai fraasin, esim. “Kevään 2015 #eduskuntavaalit". Lähde: Wikipedia</vt:lpstr>
      <vt:lpstr>PowerPoint-esitys</vt:lpstr>
      <vt:lpstr>Provokaatio?</vt:lpstr>
      <vt:lpstr>PowerPoint-esitys</vt:lpstr>
      <vt:lpstr>LAPSUUDEN SOSIOLOGINEN NÄKÖKULMA</vt:lpstr>
      <vt:lpstr>PowerPoint-esitys</vt:lpstr>
      <vt:lpstr>PowerPoint-esitys</vt:lpstr>
      <vt:lpstr>PowerPoint-esitys</vt:lpstr>
      <vt:lpstr>Muuttuva mediaympäristö ja lapsuus </vt:lpstr>
      <vt:lpstr>PowerPoint-esitys</vt:lpstr>
      <vt:lpstr>PowerPoint-esitys</vt:lpstr>
      <vt:lpstr>PowerPoint-esitys</vt:lpstr>
      <vt:lpstr>PowerPoint-esitys</vt:lpstr>
      <vt:lpstr>PowerPoint-esitys</vt:lpstr>
      <vt:lpstr>- Pia Lumme</vt:lpstr>
      <vt:lpstr>PowerPoint-esitys</vt:lpstr>
      <vt:lpstr>Minna-Riitta Luukka näkee monilukutaidon ennen kaikkea pedagogisena muutoksena: siirtymänä sisältöjen hallinnan korostamisesta toiminnan ja käytänteiden harjaannuttamiseen samoin kuin yksin opiskelusta yhteistoiminnallisuuteen.</vt:lpstr>
      <vt:lpstr>http://www.monilukutaito.com/</vt:lpstr>
      <vt:lpstr>Miten pidät huolta omasta monilukutaidostasi ja mediaosaamisestasi?</vt:lpstr>
      <vt:lpstr>MITÄ MONILUKUTAITO ONKAAN eri määritelmien mukaan?</vt:lpstr>
      <vt:lpstr>PowerPoint-esitys</vt:lpstr>
      <vt:lpstr>Monilukutaidon kehittyminen alkaa jo varhaislapsuudessa ja jatkuu koko elämän ajan.</vt:lpstr>
      <vt:lpstr>PowerPoint-esitys</vt:lpstr>
      <vt:lpstr>PowerPoint-esitys</vt:lpstr>
      <vt:lpstr>YKSISELITTEISTÄ?</vt:lpstr>
      <vt:lpstr>PowerPoint-esitys</vt:lpstr>
      <vt:lpstr>PowerPoint-esitys</vt:lpstr>
      <vt:lpstr>PowerPoint-esitys</vt:lpstr>
      <vt:lpstr>Mitä menetelmiä sinulla on ollut?</vt:lpstr>
      <vt:lpstr>LEIKKI</vt:lpstr>
      <vt:lpstr>  Kysymyksiä  https://vimeo.com/215895676</vt:lpstr>
      <vt:lpstr>https://vimeo.com/215895676</vt:lpstr>
    </vt:vector>
  </TitlesOfParts>
  <Company>Jyväskylän kaupunki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Meidän päiväkodin digistrategia</dc:title>
  <dc:creator>JKL</dc:creator>
  <cp:lastModifiedBy>JKL</cp:lastModifiedBy>
  <cp:revision>94</cp:revision>
  <dcterms:created xsi:type="dcterms:W3CDTF">2015-11-16T15:22:55Z</dcterms:created>
  <dcterms:modified xsi:type="dcterms:W3CDTF">2017-11-29T06:41:09Z</dcterms:modified>
</cp:coreProperties>
</file>