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5143500" type="screen16x9"/>
  <p:notesSz cx="6858000" cy="9144000"/>
  <p:embeddedFontLst>
    <p:embeddedFont>
      <p:font typeface="Economica" panose="020B0604020202020204" charset="0"/>
      <p:regular r:id="rId15"/>
      <p:bold r:id="rId16"/>
      <p:italic r:id="rId17"/>
      <p:boldItalic r:id="rId18"/>
    </p:embeddedFont>
    <p:embeddedFont>
      <p:font typeface="Open Sans" panose="020B0604020202020204" charset="0"/>
      <p:regular r:id="rId19"/>
      <p:bold r:id="rId20"/>
      <p:italic r:id="rId21"/>
      <p:bold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730" y="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4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7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3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2.fntdata"/><Relationship Id="rId20" Type="http://schemas.openxmlformats.org/officeDocument/2006/relationships/font" Target="fonts/font6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1.fntdata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Relationship Id="rId22" Type="http://schemas.openxmlformats.org/officeDocument/2006/relationships/font" Target="fonts/font8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563503eb98_0_3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563503eb98_0_3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553054056e_0_7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553054056e_0_7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553054056e_1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5" name="Google Shape;135;g553054056e_1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g553054056e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8" name="Google Shape;68;g553054056e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g553054056e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" name="Google Shape;74;g553054056e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553054056e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553054056e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50fd0ee35b_1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6" name="Google Shape;86;g50fd0ee35b_1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63503eb98_0_2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63503eb98_0_2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g563503eb98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" name="Google Shape;100;g563503eb98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563503eb98_0_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563503eb98_0_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563503eb98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563503eb98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2744013" y="756700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1" name="Google Shape;11;p2"/>
          <p:cNvSpPr/>
          <p:nvPr/>
        </p:nvSpPr>
        <p:spPr>
          <a:xfrm rot="10800000">
            <a:off x="5318350" y="32667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Font typeface="Economica"/>
              <a:buNone/>
              <a:defRPr sz="21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1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53;p11"/>
          <p:cNvSpPr txBox="1">
            <a:spLocks noGrp="1"/>
          </p:cNvSpPr>
          <p:nvPr>
            <p:ph type="title" hasCustomPrompt="1"/>
          </p:nvPr>
        </p:nvSpPr>
        <p:spPr>
          <a:xfrm>
            <a:off x="311700" y="957125"/>
            <a:ext cx="8520600" cy="212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6000"/>
              <a:buNone/>
              <a:defRPr sz="16000">
                <a:solidFill>
                  <a:schemeClr val="lt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4" name="Google Shape;54;p11"/>
          <p:cNvSpPr txBox="1">
            <a:spLocks noGrp="1"/>
          </p:cNvSpPr>
          <p:nvPr>
            <p:ph type="body" idx="1"/>
          </p:nvPr>
        </p:nvSpPr>
        <p:spPr>
          <a:xfrm>
            <a:off x="311700" y="3162000"/>
            <a:ext cx="8520600" cy="10716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55" name="Google Shape;55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 flipH="1">
            <a:off x="7595938" y="4602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7" name="Google Shape;17;p3"/>
          <p:cNvSpPr/>
          <p:nvPr/>
        </p:nvSpPr>
        <p:spPr>
          <a:xfrm rot="10800000" flipH="1">
            <a:off x="466425" y="3558325"/>
            <a:ext cx="1081625" cy="1124950"/>
          </a:xfrm>
          <a:custGeom>
            <a:avLst/>
            <a:gdLst/>
            <a:ahLst/>
            <a:cxnLst/>
            <a:rect l="l" t="t" r="r" b="b"/>
            <a:pathLst>
              <a:path w="43265" h="44998" extrusionOk="0">
                <a:moveTo>
                  <a:pt x="0" y="44998"/>
                </a:moveTo>
                <a:lnTo>
                  <a:pt x="0" y="0"/>
                </a:lnTo>
                <a:lnTo>
                  <a:pt x="43265" y="0"/>
                </a:lnTo>
              </a:path>
            </a:pathLst>
          </a:custGeom>
          <a:noFill/>
          <a:ln w="28575" cap="flat" cmpd="sng">
            <a:solidFill>
              <a:schemeClr val="lt2"/>
            </a:solidFill>
            <a:prstDash val="solid"/>
            <a:miter lim="8000"/>
            <a:headEnd type="none" w="sm" len="sm"/>
            <a:tailEnd type="none" w="sm" len="sm"/>
          </a:ln>
        </p:spPr>
      </p:sp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773700" y="1806450"/>
            <a:ext cx="7596600" cy="15306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2"/>
          </p:nvPr>
        </p:nvSpPr>
        <p:spPr>
          <a:xfrm>
            <a:off x="4832400" y="1225225"/>
            <a:ext cx="39999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35" name="Google Shape;35;p7"/>
          <p:cNvSpPr txBox="1">
            <a:spLocks noGrp="1"/>
          </p:cNvSpPr>
          <p:nvPr>
            <p:ph type="body" idx="1"/>
          </p:nvPr>
        </p:nvSpPr>
        <p:spPr>
          <a:xfrm>
            <a:off x="311700" y="1399400"/>
            <a:ext cx="2808000" cy="27849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6" name="Google Shape;36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8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5878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0" name="Google Shape;40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43" name="Google Shape;43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w="1905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4" name="Google Shape;44;p9"/>
          <p:cNvSpPr txBox="1">
            <a:spLocks noGrp="1"/>
          </p:cNvSpPr>
          <p:nvPr>
            <p:ph type="title"/>
          </p:nvPr>
        </p:nvSpPr>
        <p:spPr>
          <a:xfrm>
            <a:off x="265500" y="929275"/>
            <a:ext cx="4045200" cy="1786200"/>
          </a:xfrm>
          <a:prstGeom prst="rect">
            <a:avLst/>
          </a:prstGeom>
        </p:spPr>
        <p:txBody>
          <a:bodyPr spcFirstLastPara="1" wrap="square" lIns="91425" tIns="91425" rIns="91425" bIns="91425" anchor="b" anchorCtr="0"/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>
                <a:solidFill>
                  <a:schemeClr val="lt2"/>
                </a:solidFill>
              </a:defRPr>
            </a:lvl9pPr>
          </a:lstStyle>
          <a:p>
            <a:endParaRPr/>
          </a:p>
        </p:txBody>
      </p:sp>
      <p:sp>
        <p:nvSpPr>
          <p:cNvPr id="45" name="Google Shape;45;p9"/>
          <p:cNvSpPr txBox="1">
            <a:spLocks noGrp="1"/>
          </p:cNvSpPr>
          <p:nvPr>
            <p:ph type="subTitle" idx="1"/>
          </p:nvPr>
        </p:nvSpPr>
        <p:spPr>
          <a:xfrm>
            <a:off x="265500" y="2769001"/>
            <a:ext cx="4045200" cy="1574100"/>
          </a:xfrm>
          <a:prstGeom prst="rect">
            <a:avLst/>
          </a:prstGeom>
        </p:spPr>
        <p:txBody>
          <a:bodyPr spcFirstLastPara="1" wrap="square" lIns="91425" tIns="91425" rIns="91425" bIns="91425" anchor="t" anchorCtr="0"/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0"/>
          <p:cNvSpPr txBox="1">
            <a:spLocks noGrp="1"/>
          </p:cNvSpPr>
          <p:nvPr>
            <p:ph type="body" idx="1"/>
          </p:nvPr>
        </p:nvSpPr>
        <p:spPr>
          <a:xfrm>
            <a:off x="319500" y="4218925"/>
            <a:ext cx="59988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/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Economica"/>
              <a:buNone/>
              <a:defRPr sz="2400">
                <a:latin typeface="Economica"/>
                <a:ea typeface="Economica"/>
                <a:cs typeface="Economica"/>
                <a:sym typeface="Economica"/>
              </a:defRPr>
            </a:lvl1pPr>
          </a:lstStyle>
          <a:p>
            <a:endParaRPr/>
          </a:p>
        </p:txBody>
      </p:sp>
      <p:sp>
        <p:nvSpPr>
          <p:cNvPr id="50" name="Google Shape;50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luxe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/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200"/>
              <a:buFont typeface="Economica"/>
              <a:buNone/>
              <a:defRPr sz="42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pen Sans"/>
              <a:buChar char="●"/>
              <a:defRPr sz="1800"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●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pen Sans"/>
              <a:buChar char="○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pen Sans"/>
              <a:buChar char="■"/>
              <a:defRPr>
                <a:solidFill>
                  <a:schemeClr val="dk1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Economica"/>
                <a:ea typeface="Economica"/>
                <a:cs typeface="Economica"/>
                <a:sym typeface="Economi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CAlY0nhmIP8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>
            <a:spLocks noGrp="1"/>
          </p:cNvSpPr>
          <p:nvPr>
            <p:ph type="ctrTitle"/>
          </p:nvPr>
        </p:nvSpPr>
        <p:spPr>
          <a:xfrm>
            <a:off x="3044700" y="1444255"/>
            <a:ext cx="3054600" cy="15372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Miksi lentokone ja lennokki lentävät?</a:t>
            </a:r>
            <a:endParaRPr/>
          </a:p>
        </p:txBody>
      </p:sp>
      <p:sp>
        <p:nvSpPr>
          <p:cNvPr id="63" name="Google Shape;63;p13"/>
          <p:cNvSpPr txBox="1">
            <a:spLocks noGrp="1"/>
          </p:cNvSpPr>
          <p:nvPr>
            <p:ph type="subTitle" idx="1"/>
          </p:nvPr>
        </p:nvSpPr>
        <p:spPr>
          <a:xfrm>
            <a:off x="3044700" y="3116580"/>
            <a:ext cx="3054600" cy="701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64" name="Google Shape;6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0525" y="2698225"/>
            <a:ext cx="3119825" cy="2079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99300" y="405375"/>
            <a:ext cx="2951000" cy="17166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2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POHDI</a:t>
            </a:r>
            <a:endParaRPr/>
          </a:p>
        </p:txBody>
      </p:sp>
      <p:sp>
        <p:nvSpPr>
          <p:cNvPr id="126" name="Google Shape;126;p22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Mitkä asiat vaikuttavat lennokin lentämiseen?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Miksi lennokki ei kuitenkaan pysy ilmassa pitkään niin kuin lentokone?</a:t>
            </a:r>
            <a:endParaRPr sz="24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RAKENNA LENNOKKI</a:t>
            </a:r>
            <a:endParaRPr/>
          </a:p>
        </p:txBody>
      </p:sp>
      <p:sp>
        <p:nvSpPr>
          <p:cNvPr id="132" name="Google Shape;132;p23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Etsi netistä videoita/ohjeita lennokin rakentamiseen ja valmista tunnilla opittujen asioiden perusteella mahdollisimman hyvin lentävä lennokki.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Perustele lennokkityypin valinta.</a:t>
            </a:r>
            <a:endParaRPr sz="24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2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MITTAA</a:t>
            </a:r>
            <a:endParaRPr/>
          </a:p>
        </p:txBody>
      </p:sp>
      <p:sp>
        <p:nvSpPr>
          <p:cNvPr id="138" name="Google Shape;138;p24"/>
          <p:cNvSpPr txBox="1">
            <a:spLocks noGrp="1"/>
          </p:cNvSpPr>
          <p:nvPr>
            <p:ph type="body" idx="1"/>
          </p:nvPr>
        </p:nvSpPr>
        <p:spPr>
          <a:xfrm>
            <a:off x="311700" y="1238500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 dirty="0" err="1"/>
              <a:t>Mittaa</a:t>
            </a:r>
            <a:r>
              <a:rPr lang="en-GB" sz="2400" dirty="0"/>
              <a:t> </a:t>
            </a:r>
            <a:r>
              <a:rPr lang="en-GB" sz="2400" dirty="0" err="1"/>
              <a:t>mittanauhalla</a:t>
            </a:r>
            <a:r>
              <a:rPr lang="en-GB" sz="2400" dirty="0"/>
              <a:t> </a:t>
            </a:r>
            <a:r>
              <a:rPr lang="en-GB" sz="2400" dirty="0" err="1"/>
              <a:t>lennokin</a:t>
            </a:r>
            <a:r>
              <a:rPr lang="en-GB" sz="2400" dirty="0"/>
              <a:t> </a:t>
            </a:r>
            <a:r>
              <a:rPr lang="en-GB" sz="2400" dirty="0" err="1"/>
              <a:t>lentomatka</a:t>
            </a:r>
            <a:r>
              <a:rPr lang="en-GB" sz="2400" dirty="0"/>
              <a:t>.</a:t>
            </a:r>
            <a:endParaRPr sz="2400" dirty="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 dirty="0" err="1"/>
              <a:t>Mittaa</a:t>
            </a:r>
            <a:r>
              <a:rPr lang="en-GB" sz="2400" dirty="0"/>
              <a:t> </a:t>
            </a:r>
            <a:r>
              <a:rPr lang="en-GB" sz="2400" dirty="0" err="1"/>
              <a:t>sekuntikellolla</a:t>
            </a:r>
            <a:r>
              <a:rPr lang="en-GB" sz="2400" dirty="0"/>
              <a:t> </a:t>
            </a:r>
            <a:r>
              <a:rPr lang="en-GB" sz="2400" dirty="0" err="1"/>
              <a:t>lennokin</a:t>
            </a:r>
            <a:r>
              <a:rPr lang="en-GB" sz="2400" dirty="0"/>
              <a:t> </a:t>
            </a:r>
            <a:r>
              <a:rPr lang="en-GB" sz="2400" dirty="0" err="1"/>
              <a:t>ilmassa</a:t>
            </a:r>
            <a:r>
              <a:rPr lang="en-GB" sz="2400" dirty="0"/>
              <a:t> </a:t>
            </a:r>
            <a:r>
              <a:rPr lang="en-GB" sz="2400" dirty="0" err="1"/>
              <a:t>olemisen</a:t>
            </a:r>
            <a:r>
              <a:rPr lang="en-GB" sz="2400" dirty="0"/>
              <a:t> </a:t>
            </a:r>
            <a:r>
              <a:rPr lang="en-GB" sz="2400" dirty="0" err="1"/>
              <a:t>aika</a:t>
            </a:r>
            <a:r>
              <a:rPr lang="en-GB" sz="2400" dirty="0"/>
              <a:t>.</a:t>
            </a:r>
            <a:endParaRPr sz="2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400"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-GB" sz="2400" dirty="0" err="1"/>
              <a:t>Kirjaa</a:t>
            </a:r>
            <a:r>
              <a:rPr lang="en-GB" sz="2400" dirty="0"/>
              <a:t> </a:t>
            </a:r>
            <a:r>
              <a:rPr lang="en-GB" sz="2400" dirty="0" err="1"/>
              <a:t>tulokset</a:t>
            </a:r>
            <a:r>
              <a:rPr lang="en-GB" sz="2400" dirty="0"/>
              <a:t> </a:t>
            </a:r>
            <a:r>
              <a:rPr lang="en-GB" sz="2400" dirty="0" err="1"/>
              <a:t>ylös</a:t>
            </a:r>
            <a:r>
              <a:rPr lang="en-GB" sz="2400" dirty="0"/>
              <a:t>.</a:t>
            </a:r>
            <a:endParaRPr sz="2400"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 dirty="0" err="1"/>
              <a:t>Vertaa</a:t>
            </a:r>
            <a:r>
              <a:rPr lang="en-GB" sz="2400" dirty="0"/>
              <a:t> </a:t>
            </a:r>
            <a:r>
              <a:rPr lang="en-GB" sz="2400" dirty="0" err="1"/>
              <a:t>aiempiin</a:t>
            </a:r>
            <a:r>
              <a:rPr lang="en-GB" sz="2400" dirty="0"/>
              <a:t> </a:t>
            </a:r>
            <a:r>
              <a:rPr lang="en-GB" sz="2400" dirty="0" err="1"/>
              <a:t>tuloksiin</a:t>
            </a:r>
            <a:r>
              <a:rPr lang="en-GB" sz="2400" dirty="0"/>
              <a:t> </a:t>
            </a:r>
            <a:r>
              <a:rPr lang="en-GB" sz="2400" dirty="0" err="1"/>
              <a:t>ja</a:t>
            </a:r>
            <a:r>
              <a:rPr lang="en-GB" sz="2400" dirty="0"/>
              <a:t> </a:t>
            </a:r>
            <a:r>
              <a:rPr lang="en-GB" sz="2400" dirty="0" err="1"/>
              <a:t>pohdi</a:t>
            </a:r>
            <a:r>
              <a:rPr lang="en-GB" sz="2400" dirty="0"/>
              <a:t>, </a:t>
            </a:r>
            <a:r>
              <a:rPr lang="en-GB" sz="2400" dirty="0" err="1"/>
              <a:t>mistä</a:t>
            </a:r>
            <a:r>
              <a:rPr lang="en-GB" sz="2400" dirty="0"/>
              <a:t> </a:t>
            </a:r>
            <a:r>
              <a:rPr lang="en-GB" sz="2400" dirty="0" err="1"/>
              <a:t>mahdolliset</a:t>
            </a:r>
            <a:r>
              <a:rPr lang="en-GB" sz="2400" dirty="0"/>
              <a:t> </a:t>
            </a:r>
            <a:r>
              <a:rPr lang="en-GB" sz="2400" dirty="0" err="1"/>
              <a:t>erot</a:t>
            </a:r>
            <a:r>
              <a:rPr lang="en-GB" sz="2400" dirty="0"/>
              <a:t> </a:t>
            </a:r>
            <a:r>
              <a:rPr lang="en-GB" sz="2400" dirty="0" err="1"/>
              <a:t>johtuvat</a:t>
            </a:r>
            <a:r>
              <a:rPr lang="en-GB" sz="2400" dirty="0"/>
              <a:t>.</a:t>
            </a:r>
            <a:endParaRPr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14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RAKENNA LENNOKKI</a:t>
            </a:r>
            <a:endParaRPr/>
          </a:p>
        </p:txBody>
      </p:sp>
      <p:sp>
        <p:nvSpPr>
          <p:cNvPr id="71" name="Google Shape;71;p14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5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MITTAA</a:t>
            </a:r>
            <a:endParaRPr/>
          </a:p>
        </p:txBody>
      </p:sp>
      <p:sp>
        <p:nvSpPr>
          <p:cNvPr id="77" name="Google Shape;77;p15"/>
          <p:cNvSpPr txBox="1">
            <a:spLocks noGrp="1"/>
          </p:cNvSpPr>
          <p:nvPr>
            <p:ph type="body" idx="1"/>
          </p:nvPr>
        </p:nvSpPr>
        <p:spPr>
          <a:xfrm>
            <a:off x="311700" y="1238500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Mittaa mittanauhalla lennokin lentomatka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Mittaa sekuntikellolla lennokin ilmassa olemisen aika.</a:t>
            </a: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endParaRPr sz="24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400"/>
              <a:t>Kirjaa tulokset lomakkeelle.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6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POHDI</a:t>
            </a:r>
            <a:endParaRPr/>
          </a:p>
        </p:txBody>
      </p:sp>
      <p:sp>
        <p:nvSpPr>
          <p:cNvPr id="83" name="Google Shape;83;p16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Miksi rakentamasi lennokki lensi hyvin/huonosti?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Mitkä asiat vaikuttavat lentokoneen ja lennokin lentämiseen ja ilmassa pysymiseen?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p17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Tapio on the move</a:t>
            </a:r>
            <a:endParaRPr/>
          </a:p>
        </p:txBody>
      </p:sp>
      <p:sp>
        <p:nvSpPr>
          <p:cNvPr id="89" name="Google Shape;89;p17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u="sng">
                <a:solidFill>
                  <a:schemeClr val="hlink"/>
                </a:solidFill>
                <a:hlinkClick r:id="rId3"/>
              </a:rPr>
              <a:t>Video</a:t>
            </a:r>
            <a:endParaRPr/>
          </a:p>
        </p:txBody>
      </p:sp>
      <p:pic>
        <p:nvPicPr>
          <p:cNvPr id="90" name="Google Shape;90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2389050" y="1771650"/>
            <a:ext cx="4834325" cy="30064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8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/>
              <a:t>Lentokoneeseen vaikuttavat voimat</a:t>
            </a:r>
            <a:endParaRPr/>
          </a:p>
        </p:txBody>
      </p:sp>
      <p:sp>
        <p:nvSpPr>
          <p:cNvPr id="96" name="Google Shape;96;p18"/>
          <p:cNvSpPr txBox="1">
            <a:spLocks noGrp="1"/>
          </p:cNvSpPr>
          <p:nvPr>
            <p:ph type="body" idx="1"/>
          </p:nvPr>
        </p:nvSpPr>
        <p:spPr>
          <a:xfrm>
            <a:off x="311700" y="1225225"/>
            <a:ext cx="85206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Nostovoima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Painovoima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Työntövoima</a:t>
            </a:r>
            <a:endParaRPr sz="2400"/>
          </a:p>
          <a:p>
            <a:pPr marL="457200" lvl="0" indent="-381000" algn="l" rtl="0">
              <a:spcBef>
                <a:spcPts val="0"/>
              </a:spcBef>
              <a:spcAft>
                <a:spcPts val="0"/>
              </a:spcAft>
              <a:buSzPts val="2400"/>
              <a:buChar char="●"/>
            </a:pPr>
            <a:r>
              <a:rPr lang="en-GB" sz="2400"/>
              <a:t>Ilmanvastus </a:t>
            </a:r>
            <a:endParaRPr sz="2400"/>
          </a:p>
        </p:txBody>
      </p:sp>
      <p:pic>
        <p:nvPicPr>
          <p:cNvPr id="97" name="Google Shape;97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flipH="1">
            <a:off x="2994005" y="1391875"/>
            <a:ext cx="5727684" cy="286980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9"/>
          <p:cNvSpPr txBox="1">
            <a:spLocks noGrp="1"/>
          </p:cNvSpPr>
          <p:nvPr>
            <p:ph type="title"/>
          </p:nvPr>
        </p:nvSpPr>
        <p:spPr>
          <a:xfrm>
            <a:off x="2365248" y="315925"/>
            <a:ext cx="6467052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i-FI" dirty="0"/>
              <a:t>Nostovoiman syntyminen</a:t>
            </a:r>
            <a:endParaRPr dirty="0"/>
          </a:p>
        </p:txBody>
      </p:sp>
      <p:sp>
        <p:nvSpPr>
          <p:cNvPr id="103" name="Google Shape;103;p19"/>
          <p:cNvSpPr txBox="1">
            <a:spLocks noGrp="1"/>
          </p:cNvSpPr>
          <p:nvPr>
            <p:ph type="body" idx="1"/>
          </p:nvPr>
        </p:nvSpPr>
        <p:spPr>
          <a:xfrm>
            <a:off x="3477175" y="1225225"/>
            <a:ext cx="53550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Ilma kulkee siipiä vastaan näin</a:t>
            </a:r>
            <a:endParaRPr sz="2400"/>
          </a:p>
        </p:txBody>
      </p:sp>
      <p:pic>
        <p:nvPicPr>
          <p:cNvPr id="104" name="Google Shape;104;p19"/>
          <p:cNvPicPr preferRelativeResize="0"/>
          <p:nvPr/>
        </p:nvPicPr>
        <p:blipFill rotWithShape="1">
          <a:blip r:embed="rId3">
            <a:alphaModFix/>
          </a:blip>
          <a:srcRect r="78667"/>
          <a:stretch/>
        </p:blipFill>
        <p:spPr>
          <a:xfrm>
            <a:off x="542317" y="0"/>
            <a:ext cx="14789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05" name="Google Shape;105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2021275" y="3705650"/>
            <a:ext cx="2869726" cy="14378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0"/>
          <p:cNvSpPr txBox="1">
            <a:spLocks noGrp="1"/>
          </p:cNvSpPr>
          <p:nvPr>
            <p:ph type="title"/>
          </p:nvPr>
        </p:nvSpPr>
        <p:spPr>
          <a:xfrm>
            <a:off x="311700" y="315925"/>
            <a:ext cx="8520600" cy="831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11;p20"/>
          <p:cNvSpPr txBox="1">
            <a:spLocks noGrp="1"/>
          </p:cNvSpPr>
          <p:nvPr>
            <p:ph type="body" idx="1"/>
          </p:nvPr>
        </p:nvSpPr>
        <p:spPr>
          <a:xfrm>
            <a:off x="4624900" y="1225225"/>
            <a:ext cx="4207500" cy="335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-GB" sz="2400"/>
              <a:t>Siivet kohdatessaan osa ilmasta menee siiven ylä- ja osa alapuolelle</a:t>
            </a:r>
            <a:endParaRPr sz="2400"/>
          </a:p>
        </p:txBody>
      </p:sp>
      <p:pic>
        <p:nvPicPr>
          <p:cNvPr id="112" name="Google Shape;112;p20"/>
          <p:cNvPicPr preferRelativeResize="0"/>
          <p:nvPr/>
        </p:nvPicPr>
        <p:blipFill rotWithShape="1">
          <a:blip r:embed="rId3">
            <a:alphaModFix/>
          </a:blip>
          <a:srcRect r="62112"/>
          <a:stretch/>
        </p:blipFill>
        <p:spPr>
          <a:xfrm>
            <a:off x="574219" y="0"/>
            <a:ext cx="2626674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13" name="Google Shape;113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2021275" y="3705650"/>
            <a:ext cx="2869726" cy="14378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21"/>
          <p:cNvSpPr txBox="1">
            <a:spLocks noGrp="1"/>
          </p:cNvSpPr>
          <p:nvPr>
            <p:ph type="body" idx="1"/>
          </p:nvPr>
        </p:nvSpPr>
        <p:spPr>
          <a:xfrm>
            <a:off x="6334100" y="0"/>
            <a:ext cx="2688600" cy="514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/>
              <a:t>Siiven yläpuolella ilma ohjautuu ylöspäin, jolloin paine siellä pienenee. Samalla ilmaa pakkautuu siiven alle, jolloin paine siiven alapuolella kasvaa. </a:t>
            </a:r>
            <a:endParaRPr sz="200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-GB" sz="2000"/>
              <a:t>→ tämä paine-ero synnyttää nostovoiman, kun nopeus on valtava</a:t>
            </a:r>
            <a:endParaRPr sz="2000"/>
          </a:p>
        </p:txBody>
      </p:sp>
      <p:pic>
        <p:nvPicPr>
          <p:cNvPr id="119" name="Google Shape;119;p21"/>
          <p:cNvPicPr preferRelativeResize="0"/>
          <p:nvPr/>
        </p:nvPicPr>
        <p:blipFill rotWithShape="1">
          <a:blip r:embed="rId3">
            <a:alphaModFix/>
          </a:blip>
          <a:srcRect r="18120"/>
          <a:stretch/>
        </p:blipFill>
        <p:spPr>
          <a:xfrm>
            <a:off x="531698" y="0"/>
            <a:ext cx="5676650" cy="51435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0" name="Google Shape;120;p2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 flipH="1">
            <a:off x="2021275" y="3705650"/>
            <a:ext cx="2869726" cy="1437850"/>
          </a:xfrm>
          <a:prstGeom prst="rect">
            <a:avLst/>
          </a:prstGeom>
          <a:noFill/>
          <a:ln w="95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uxe">
  <a:themeElements>
    <a:clrScheme name="Luxe">
      <a:dk1>
        <a:srgbClr val="000000"/>
      </a:dk1>
      <a:lt1>
        <a:srgbClr val="FFFFFF"/>
      </a:lt1>
      <a:dk2>
        <a:srgbClr val="B7B7B7"/>
      </a:dk2>
      <a:lt2>
        <a:srgbClr val="CCA677"/>
      </a:lt2>
      <a:accent1>
        <a:srgbClr val="5D4037"/>
      </a:accent1>
      <a:accent2>
        <a:srgbClr val="455A64"/>
      </a:accent2>
      <a:accent3>
        <a:srgbClr val="607D8B"/>
      </a:accent3>
      <a:accent4>
        <a:srgbClr val="78909C"/>
      </a:accent4>
      <a:accent5>
        <a:srgbClr val="57BB8A"/>
      </a:accent5>
      <a:accent6>
        <a:srgbClr val="DCE755"/>
      </a:accent6>
      <a:hlink>
        <a:srgbClr val="57BB8A"/>
      </a:hlink>
      <a:folHlink>
        <a:srgbClr val="57BB8A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176</Words>
  <Application>Microsoft Office PowerPoint</Application>
  <PresentationFormat>Näytössä katseltava esitys (16:9)</PresentationFormat>
  <Paragraphs>34</Paragraphs>
  <Slides>12</Slides>
  <Notes>12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12</vt:i4>
      </vt:variant>
    </vt:vector>
  </HeadingPairs>
  <TitlesOfParts>
    <vt:vector size="16" baseType="lpstr">
      <vt:lpstr>Open Sans</vt:lpstr>
      <vt:lpstr>Economica</vt:lpstr>
      <vt:lpstr>Arial</vt:lpstr>
      <vt:lpstr>Luxe</vt:lpstr>
      <vt:lpstr>Miksi lentokone ja lennokki lentävät?</vt:lpstr>
      <vt:lpstr>RAKENNA LENNOKKI</vt:lpstr>
      <vt:lpstr>MITTAA</vt:lpstr>
      <vt:lpstr>POHDI</vt:lpstr>
      <vt:lpstr>Tapio on the move</vt:lpstr>
      <vt:lpstr>Lentokoneeseen vaikuttavat voimat</vt:lpstr>
      <vt:lpstr>Nostovoiman syntyminen</vt:lpstr>
      <vt:lpstr>PowerPoint-esitys</vt:lpstr>
      <vt:lpstr>PowerPoint-esitys</vt:lpstr>
      <vt:lpstr>POHDI</vt:lpstr>
      <vt:lpstr>RAKENNA LENNOKKI</vt:lpstr>
      <vt:lpstr>MITTAA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lentokone ja lennokki lentävät?</dc:title>
  <dc:creator>Anniina</dc:creator>
  <cp:lastModifiedBy>Anniina Palonen</cp:lastModifiedBy>
  <cp:revision>4</cp:revision>
  <dcterms:modified xsi:type="dcterms:W3CDTF">2019-04-16T12:04:32Z</dcterms:modified>
</cp:coreProperties>
</file>