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E55DDA-244A-4C9D-A946-4F06E711B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AC23BF-2E71-45DE-BCD5-EABA7957B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1BFE4C-955B-412B-AC8E-A839542C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841CD0-246D-41C7-B577-A5DD43DD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44C365-2B97-46C9-B395-C6112229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40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ED52D1-8E85-4CFE-9C3E-31111000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7B03D0-8D62-4782-823C-FE2AD38DC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E46DB7-D9AB-4A38-83FF-205FD323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C2D8C1-9A45-4AD4-9A0C-82096496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F71EE7-A9CB-432E-ABC2-08F1EC25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17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A975ADA-6977-4013-B468-CE4340376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E475246-19A3-4610-9CBB-C88038043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5E8678-B9A5-4DEB-A638-1316DB94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6FCFE0-C30A-4F18-ABFF-3E970BCC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7E9412-69F7-470B-9437-66E6B785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1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DB643-F09A-43F8-9081-F4759635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80479F-0F2E-4D48-931E-408597C1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F7BFEA-12B1-4DF5-830C-27F84DB4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05AAF9-FBFA-4E10-803C-9E5CDE5D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A61E75-D47E-4A41-B392-9D2EB833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2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1BAA01-BFCC-4AE6-BE70-D078DFC9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E1D190-C7BD-47D6-B77C-F9B096D9B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9F6AB9-3C40-4CAC-88C2-309F43AA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399A51-ADB1-40FE-8BC7-06B3AE4F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AC30AF-5B17-4E46-9B68-0441DE5D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15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E13CCC-065A-4406-A700-AB58EEE3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000BFE-3E8A-46A4-A242-78B6B764B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9A79F3-E7AD-4A1C-91C7-1904B6AEE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1AB459F-DCA6-4B29-988E-52B901B3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6D8410-8678-46CE-9699-50D41768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906BD20-5554-4ED8-BC14-517F5C29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68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E2B073-4778-43FA-B59D-940C1FF5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E0395D-A5DA-4D2E-8F83-F20C59D4E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FED0E4-B94B-46EF-9AD5-FDB6E4509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0F8BB64-8913-4E06-9EC0-9D5FC78F2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B92F0ED-3206-41D6-800C-7D795E5D6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08A1083-EC1D-4BD9-A970-CF5698FE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CA1E3D1-1761-4034-B17C-3E4D6EB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BE48E48-5063-4F15-9A01-10E152B9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04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6EBB14-E1BD-4CF3-93C4-664E2755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C708CF9-CCD1-48DC-A78F-418240C2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8961A04-2B94-4098-9722-58EC3B9A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BB4002-10C7-4CFB-825D-9131F14F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76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2F4DBBF-9A49-4AA1-9757-11CE5ED9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38F1B65-82F0-46E4-B1BF-43615042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A577E4-B882-4566-B858-2EC4B4EF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0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060EC-A606-47C9-A0EF-0BF83393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C01EC4-0E5A-44A5-9954-AA8B45EC8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4ABBC66-2BF5-420A-9707-CA058FD83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4CCA83-A433-429F-89A7-5E7BCD8B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20AED4E-1ED3-44E5-8974-4A245483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3EC45B-0F5B-43A5-9BCC-C17E0490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35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D5789-4185-4875-8780-C8C3FB97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ADE2E14-FD5B-4D71-B5BB-82D82F47A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09F638F-DA67-4668-902B-86C64C77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C49EE5-D3E8-41D1-A846-2F3A587A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FAB3F1-54E2-4817-B69C-1ECEAFD2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AF922C-992B-4257-98DB-0ADBADCA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65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C892917-74C5-47E2-8513-77A1FA21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EB1F8F-5740-402A-A620-D6C583FE0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A8B9A4-9AD5-4FB7-8365-5C131CB9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2517A-110F-4A3D-98A8-C3E5D29BC463}" type="datetimeFigureOut">
              <a:rPr lang="fi-FI" smtClean="0"/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BD7AF6-1738-4922-ADD0-D64706F4F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301A9B-FD7E-45C5-B7C9-20559BDD0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4696-D7FA-4B4E-B676-D7A3C906E8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47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4CDE7-6980-474F-8F83-EE1499111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4659" y="4454819"/>
            <a:ext cx="5613533" cy="1920240"/>
          </a:xfrm>
        </p:spPr>
        <p:txBody>
          <a:bodyPr anchor="t">
            <a:noAutofit/>
          </a:bodyPr>
          <a:lstStyle/>
          <a:p>
            <a:r>
              <a:rPr lang="fi-FI" sz="4400" b="1" dirty="0">
                <a:solidFill>
                  <a:srgbClr val="7030A0"/>
                </a:solidFill>
              </a:rPr>
              <a:t>AMMATILLISIA KÄSITTEITÄ + IHMISEN ELÄMÄNKAARI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22DBA90-8AF2-4ACD-AB11-80F7AAB18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199" y="6355029"/>
            <a:ext cx="1634129" cy="403527"/>
          </a:xfrm>
        </p:spPr>
        <p:txBody>
          <a:bodyPr anchor="b">
            <a:normAutofit/>
          </a:bodyPr>
          <a:lstStyle/>
          <a:p>
            <a:pPr algn="l"/>
            <a:r>
              <a:rPr lang="fi-FI" sz="2000" dirty="0"/>
              <a:t>Leena Pirnes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Kuvahaun tulos haulle perhe">
            <a:extLst>
              <a:ext uri="{FF2B5EF4-FFF2-40B4-BE49-F238E27FC236}">
                <a16:creationId xmlns:a16="http://schemas.microsoft.com/office/drawing/2014/main" id="{84FD2CC5-E2B2-4AFB-BB2D-21D3E88DB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251"/>
          <a:stretch/>
        </p:blipFill>
        <p:spPr bwMode="auto"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uvahaun tulos haulle vauva">
            <a:extLst>
              <a:ext uri="{FF2B5EF4-FFF2-40B4-BE49-F238E27FC236}">
                <a16:creationId xmlns:a16="http://schemas.microsoft.com/office/drawing/2014/main" id="{9219C684-7667-48FB-8F03-4E216D125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086"/>
          <a:stretch/>
        </p:blipFill>
        <p:spPr bwMode="auto"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 descr="Kuvahaun tulos haulle teini">
            <a:extLst>
              <a:ext uri="{FF2B5EF4-FFF2-40B4-BE49-F238E27FC236}">
                <a16:creationId xmlns:a16="http://schemas.microsoft.com/office/drawing/2014/main" id="{D8D8D551-0D85-4173-9499-F16E0E8E927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r="13668" b="-7"/>
          <a:stretch/>
        </p:blipFill>
        <p:spPr bwMode="auto"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Kuvahaun tulos haulle lapsi">
            <a:extLst>
              <a:ext uri="{FF2B5EF4-FFF2-40B4-BE49-F238E27FC236}">
                <a16:creationId xmlns:a16="http://schemas.microsoft.com/office/drawing/2014/main" id="{B2C2E889-B9C1-48CE-9A68-46C09214844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16749" b="-1"/>
          <a:stretch/>
        </p:blipFill>
        <p:spPr bwMode="auto"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mies,henkilÃ¶,ihmiset,muotokuva,elÃ¤mÃ¤ntapa,isoÃ¤iti">
            <a:extLst>
              <a:ext uri="{FF2B5EF4-FFF2-40B4-BE49-F238E27FC236}">
                <a16:creationId xmlns:a16="http://schemas.microsoft.com/office/drawing/2014/main" id="{675ACCD4-3247-434D-A8EE-4D62FFCC6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r="16642" b="2"/>
          <a:stretch/>
        </p:blipFill>
        <p:spPr bwMode="auto"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Kuvahaun tulos haulle hÃ¤Ã¤pari">
            <a:extLst>
              <a:ext uri="{FF2B5EF4-FFF2-40B4-BE49-F238E27FC236}">
                <a16:creationId xmlns:a16="http://schemas.microsoft.com/office/drawing/2014/main" id="{8BCEAAB4-E945-44F7-9F92-D0CBE93AA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1" b="2"/>
          <a:stretch/>
        </p:blipFill>
        <p:spPr bwMode="auto"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siluetti&#10;&#10;Kuvaus luotu automaattisesti">
            <a:extLst>
              <a:ext uri="{FF2B5EF4-FFF2-40B4-BE49-F238E27FC236}">
                <a16:creationId xmlns:a16="http://schemas.microsoft.com/office/drawing/2014/main" id="{FB27D564-F6E6-4107-9AE6-EB6C5D8E9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066EF7F-228A-4A16-9E57-55EDB6A36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112" y="3671028"/>
            <a:ext cx="9144000" cy="1098395"/>
          </a:xfrm>
        </p:spPr>
        <p:txBody>
          <a:bodyPr>
            <a:normAutofit/>
          </a:bodyPr>
          <a:lstStyle/>
          <a:p>
            <a:r>
              <a:rPr lang="fi-FI" b="1" dirty="0"/>
              <a:t>Minkä ikäisiä ovat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7DEBE66-BD53-40A4-B53C-D06EC2841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960" y="4989915"/>
            <a:ext cx="10340829" cy="1098395"/>
          </a:xfrm>
        </p:spPr>
        <p:txBody>
          <a:bodyPr>
            <a:noAutofit/>
          </a:bodyPr>
          <a:lstStyle/>
          <a:p>
            <a:r>
              <a:rPr lang="fi-FI" sz="5400" dirty="0"/>
              <a:t>Lapsi, nuori, aikuinen ja ikääntynyt?</a:t>
            </a:r>
          </a:p>
        </p:txBody>
      </p:sp>
    </p:spTree>
    <p:extLst>
      <p:ext uri="{BB962C8B-B14F-4D97-AF65-F5344CB8AC3E}">
        <p14:creationId xmlns:p14="http://schemas.microsoft.com/office/powerpoint/2010/main" val="392228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FA23C4-7FB4-4021-84FC-5C4208D3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5" y="1004973"/>
            <a:ext cx="7366233" cy="853894"/>
          </a:xfrm>
        </p:spPr>
        <p:txBody>
          <a:bodyPr/>
          <a:lstStyle/>
          <a:p>
            <a:pPr algn="ctr"/>
            <a:r>
              <a:rPr lang="fi-FI" b="1" dirty="0">
                <a:solidFill>
                  <a:schemeClr val="accent6">
                    <a:lumMod val="75000"/>
                  </a:schemeClr>
                </a:solidFill>
              </a:rPr>
              <a:t>ELÄMÄNKAARI /ELÄMÄNKULKU</a:t>
            </a:r>
            <a:endParaRPr lang="fi-F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088EAD-9EEE-4AFE-8D04-DEB8427BB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33" y="2504490"/>
            <a:ext cx="10515600" cy="4112128"/>
          </a:xfrm>
        </p:spPr>
        <p:txBody>
          <a:bodyPr>
            <a:normAutofit/>
          </a:bodyPr>
          <a:lstStyle/>
          <a:p>
            <a:r>
              <a:rPr lang="fi-FI" dirty="0"/>
              <a:t>Ihmisen elämä hedelmöittymisestä aina kuolemaan asti</a:t>
            </a:r>
            <a:br>
              <a:rPr lang="fi-FI" dirty="0"/>
            </a:br>
            <a:endParaRPr lang="fi-FI" dirty="0"/>
          </a:p>
          <a:p>
            <a:r>
              <a:rPr lang="fi-FI" dirty="0"/>
              <a:t>Kehitys jatkuu koko elämän</a:t>
            </a:r>
            <a:br>
              <a:rPr lang="fi-FI" dirty="0"/>
            </a:br>
            <a:endParaRPr lang="fi-FI" dirty="0"/>
          </a:p>
          <a:p>
            <a:r>
              <a:rPr lang="fi-FI" dirty="0"/>
              <a:t>Yksilölliset erot kehityksen kulussa suuria, mutta yleisiäkin linjoja on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</a:t>
            </a:r>
            <a:r>
              <a:rPr lang="fi-FI" dirty="0"/>
              <a:t>Jokaisella kuitenkin oma kehitystahtinsa</a:t>
            </a:r>
            <a:br>
              <a:rPr lang="fi-FI" dirty="0"/>
            </a:br>
            <a:endParaRPr lang="fi-FI" dirty="0"/>
          </a:p>
          <a:p>
            <a:pPr marL="0" indent="0" algn="ctr">
              <a:buNone/>
            </a:pPr>
            <a:r>
              <a:rPr lang="fi-FI" b="1" dirty="0"/>
              <a:t>Elämänkaaren vaiheet psykologiassa ovat lapsuus, nuoruus, aikuisuus ja vanhuus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4C5017F-9E72-4A30-B93A-9B9675E9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486" y="359351"/>
            <a:ext cx="3685563" cy="21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EB6E5D-9EDE-4E03-93B8-DF30F9AA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847" y="268448"/>
            <a:ext cx="5494710" cy="1182847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100" b="1" dirty="0">
                <a:solidFill>
                  <a:srgbClr val="7030A0"/>
                </a:solidFill>
              </a:rPr>
              <a:t>KOKONAISVALTAINEN IHMISKÄSITYS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CCDC9C3-047D-4809-9C7E-97E44AEAE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8" r="383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B8174-7179-429A-BABE-998E0260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30" y="1627463"/>
            <a:ext cx="5386327" cy="4848837"/>
          </a:xfrm>
        </p:spPr>
        <p:txBody>
          <a:bodyPr>
            <a:normAutofit lnSpcReduction="10000"/>
          </a:bodyPr>
          <a:lstStyle/>
          <a:p>
            <a:r>
              <a:rPr lang="fi-FI" sz="2200" b="1" dirty="0"/>
              <a:t>Yksilö käsitetään fyysiseksi, psyykkiseksi ja sosiaaliseksi kokonaisuudeksi</a:t>
            </a:r>
            <a:br>
              <a:rPr lang="fi-FI" sz="2200" dirty="0"/>
            </a:br>
            <a:endParaRPr lang="fi-FI" sz="2200" dirty="0"/>
          </a:p>
          <a:p>
            <a:r>
              <a:rPr lang="fi-FI" sz="2200" b="1" dirty="0">
                <a:solidFill>
                  <a:srgbClr val="7030A0"/>
                </a:solidFill>
              </a:rPr>
              <a:t>FYYSINEN KEHITYS: </a:t>
            </a:r>
            <a:r>
              <a:rPr lang="fi-FI" sz="2200" dirty="0"/>
              <a:t>mm. pituuskasvu, hermoston ja aivojen kehittyminen, motoriset taidot</a:t>
            </a:r>
            <a:br>
              <a:rPr lang="fi-FI" sz="2200" dirty="0"/>
            </a:br>
            <a:endParaRPr lang="fi-FI" sz="2200" dirty="0"/>
          </a:p>
          <a:p>
            <a:r>
              <a:rPr lang="fi-FI" sz="2200" b="1" dirty="0">
                <a:solidFill>
                  <a:srgbClr val="7030A0"/>
                </a:solidFill>
              </a:rPr>
              <a:t>PSYYKKINEN KEHITYS:</a:t>
            </a:r>
            <a:r>
              <a:rPr lang="fi-FI" sz="2200" dirty="0"/>
              <a:t> mm. ajattelun, kielen, oppimisen ja muistin kehitys, persoonallisuuden kehitys, tunteiden ja motivaation kehittyminen</a:t>
            </a:r>
            <a:br>
              <a:rPr lang="fi-FI" sz="2200" dirty="0"/>
            </a:br>
            <a:endParaRPr lang="fi-FI" sz="2200" dirty="0"/>
          </a:p>
          <a:p>
            <a:r>
              <a:rPr lang="fi-FI" sz="2200" b="1" dirty="0">
                <a:solidFill>
                  <a:srgbClr val="7030A0"/>
                </a:solidFill>
              </a:rPr>
              <a:t>SOSIAALINEN KEHITYS: </a:t>
            </a:r>
            <a:r>
              <a:rPr lang="fi-FI" sz="2200" dirty="0"/>
              <a:t>mm. kiintymyssuhteet, sosiaalistuminen, moraalin kehittyminen</a:t>
            </a: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16183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A327A7-06C0-4E03-B2FE-57FAD3D2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3" y="223936"/>
            <a:ext cx="9992244" cy="1034413"/>
          </a:xfrm>
        </p:spPr>
        <p:txBody>
          <a:bodyPr>
            <a:normAutofit/>
          </a:bodyPr>
          <a:lstStyle/>
          <a:p>
            <a:pPr algn="ctr"/>
            <a:r>
              <a:rPr lang="fi-FI" sz="3400" b="1" dirty="0">
                <a:solidFill>
                  <a:srgbClr val="00B050"/>
                </a:solidFill>
              </a:rPr>
              <a:t>YKSILÖN KASVUUN JA KEHITYKSEEN VAIKUTTAVIA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90B063-EE5B-47D6-A0A4-C361D7B7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22" y="1258349"/>
            <a:ext cx="10618475" cy="5469621"/>
          </a:xfrm>
        </p:spPr>
        <p:txBody>
          <a:bodyPr>
            <a:normAutofit/>
          </a:bodyPr>
          <a:lstStyle/>
          <a:p>
            <a:pPr marL="182880" lvl="0" indent="-182880"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fi-FI" sz="2200" b="1" u="sng" dirty="0">
                <a:latin typeface="Corbel" panose="020B0503020204020204"/>
              </a:rPr>
              <a:t>PERIMÄ</a:t>
            </a:r>
          </a:p>
          <a:p>
            <a:pPr marL="182880" lvl="0" indent="-182880"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fi-FI" sz="2200" dirty="0">
                <a:latin typeface="Corbel" panose="020B0503020204020204"/>
              </a:rPr>
              <a:t>- Vastaa mm. yksilön fyysisestä kehityksestä sekä temperamentista, joka näkyy erilaisina luonteenpiirteinä.</a:t>
            </a:r>
          </a:p>
          <a:p>
            <a:pPr marL="182880" lvl="0" indent="-182880"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fi-FI" sz="2200" b="1" u="sng" dirty="0">
                <a:latin typeface="Corbel" panose="020B0503020204020204"/>
              </a:rPr>
              <a:t>YMPÄRISTÖ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</a:pPr>
            <a:r>
              <a:rPr lang="fi-FI" sz="2200" dirty="0">
                <a:latin typeface="Corbel" panose="020B0503020204020204"/>
              </a:rPr>
              <a:t>- Voi muokata perimän säätelemiä tekijöitä esim. jonkin verran temperamenttia. Ympäristön kannustus, hyväksyntä tai latistaminen vaikuttavat yksilön kehitykseen. 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</a:pPr>
            <a:r>
              <a:rPr lang="fi-FI" sz="2200" dirty="0">
                <a:latin typeface="Corbel" panose="020B0503020204020204"/>
              </a:rPr>
              <a:t>- Myös se, millaisissa olosuhteissa kasvaa, vaikuttaa yksilön mahdollisuuksiin toteuttaa perimän ja oman suuntautuneisuuden sallimia asioita.</a:t>
            </a:r>
          </a:p>
          <a:p>
            <a:pPr marL="182880" lvl="0" indent="-182880"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fi-FI" sz="2200" b="1" u="sng" dirty="0">
                <a:latin typeface="Corbel" panose="020B0503020204020204"/>
              </a:rPr>
              <a:t>YKSILÖN SUUNTAUMINEN</a:t>
            </a:r>
          </a:p>
          <a:p>
            <a:pPr marL="228600" lvl="1" indent="0"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None/>
            </a:pPr>
            <a:r>
              <a:rPr lang="fi-FI" sz="2200" dirty="0">
                <a:latin typeface="Corbel" panose="020B0503020204020204"/>
              </a:rPr>
              <a:t>- tarkoittaa sitä, että yksilön oma kiinnostus ja vahva motivaatio johonkin asiaan voivat poistaa ympäristön rajoituksia ja esteitä esim. kilpaurheilijat. </a:t>
            </a:r>
            <a:br>
              <a:rPr lang="fi-FI" sz="2200" dirty="0">
                <a:latin typeface="Corbel" panose="020B0503020204020204"/>
              </a:rPr>
            </a:br>
            <a:endParaRPr lang="fi-FI" sz="2200" b="1" dirty="0">
              <a:highlight>
                <a:srgbClr val="00FFFF"/>
              </a:highlight>
              <a:latin typeface="Corbel" panose="020B0503020204020204"/>
            </a:endParaRPr>
          </a:p>
          <a:p>
            <a:pPr marL="228600" lvl="1" indent="0" algn="ctr"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None/>
            </a:pPr>
            <a:r>
              <a:rPr lang="fi-FI" sz="2200" b="1" i="1" dirty="0">
                <a:highlight>
                  <a:srgbClr val="00FFFF"/>
                </a:highlight>
                <a:latin typeface="Corbel" panose="020B0503020204020204"/>
              </a:rPr>
              <a:t>Ihmisen kehitys on dynaamista eli monimutkaista ja koko ajan muuttuvaa. </a:t>
            </a:r>
          </a:p>
          <a:p>
            <a:pPr marL="228600" lvl="1" indent="0" algn="ctr">
              <a:spcBef>
                <a:spcPts val="200"/>
              </a:spcBef>
              <a:spcAft>
                <a:spcPts val="400"/>
              </a:spcAft>
              <a:buClr>
                <a:srgbClr val="FFFFFF"/>
              </a:buClr>
              <a:buNone/>
            </a:pPr>
            <a:r>
              <a:rPr lang="fi-FI" sz="2200" b="1" i="1" dirty="0">
                <a:highlight>
                  <a:srgbClr val="00FFFF"/>
                </a:highlight>
                <a:latin typeface="Corbel" panose="020B0503020204020204"/>
              </a:rPr>
              <a:t>”Kaikki vaikuttaa kaikkeen”</a:t>
            </a:r>
            <a:endParaRPr lang="sv-FI" sz="2200" b="1" i="1" dirty="0">
              <a:highlight>
                <a:srgbClr val="00FFFF"/>
              </a:highlight>
              <a:latin typeface="Corbel" panose="020B0503020204020204"/>
            </a:endParaRPr>
          </a:p>
          <a:p>
            <a:endParaRPr lang="fi-FI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097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E2C3653-8669-441B-965A-6511893F2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076" r="19989"/>
          <a:stretch/>
        </p:blipFill>
        <p:spPr>
          <a:xfrm>
            <a:off x="6144432" y="177281"/>
            <a:ext cx="5898278" cy="6326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7CDE47-5A7A-4CD9-825C-39CACF64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26" y="105309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chemeClr val="accent2"/>
                </a:solidFill>
              </a:rPr>
              <a:t>KEHITYSVAIHEET JA KEHITYSTEHTÄVÄT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32258E-80DA-4F52-8A1C-ED56706D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1522282"/>
            <a:ext cx="5946709" cy="533570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None/>
            </a:pPr>
            <a:r>
              <a:rPr lang="fi-FI" sz="2400" b="1" dirty="0">
                <a:solidFill>
                  <a:srgbClr val="000000"/>
                </a:solidFill>
                <a:latin typeface="Corbel" panose="020B0503020204020204"/>
              </a:rPr>
              <a:t>-Kehitysvaiheet </a:t>
            </a:r>
            <a:r>
              <a:rPr lang="fi-FI" sz="2400" dirty="0">
                <a:solidFill>
                  <a:srgbClr val="000000"/>
                </a:solidFill>
                <a:latin typeface="Corbel" panose="020B0503020204020204"/>
              </a:rPr>
              <a:t>ovat psyykkisen kehityksen ajanjaksoja, jolloin yksilössä tapahtuu muutoksia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None/>
            </a:pPr>
            <a:endParaRPr lang="fi-FI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None/>
            </a:pPr>
            <a:r>
              <a:rPr lang="fi-FI" sz="2400" b="1" dirty="0">
                <a:solidFill>
                  <a:srgbClr val="000000"/>
                </a:solidFill>
                <a:latin typeface="Corbel" panose="020B0503020204020204"/>
              </a:rPr>
              <a:t>-Kehitystehtäväksi</a:t>
            </a:r>
            <a:r>
              <a:rPr lang="fi-FI" sz="2400" dirty="0">
                <a:solidFill>
                  <a:srgbClr val="000000"/>
                </a:solidFill>
                <a:latin typeface="Corbel" panose="020B0503020204020204"/>
              </a:rPr>
              <a:t> (myös kehityskriisiksi tai kehitystavoitteeksi) kutsutaan normaaliin kehitykseen kuuluvaa tehtävää, joka on selvitettävä, jotta yksilö voi edetä seuraavaan kehitysvaiheeseen.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None/>
            </a:pPr>
            <a:endParaRPr lang="fi-FI" sz="2400" dirty="0">
              <a:solidFill>
                <a:srgbClr val="000000"/>
              </a:solidFill>
              <a:latin typeface="Corbel" panose="020B0503020204020204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None/>
            </a:pPr>
            <a:r>
              <a:rPr lang="fi-FI" sz="2400" b="1" i="1" dirty="0">
                <a:solidFill>
                  <a:srgbClr val="000000"/>
                </a:solidFill>
                <a:latin typeface="Corbel" panose="020B0503020204020204"/>
                <a:sym typeface="Wingdings" panose="05000000000000000000" pitchFamily="2" charset="2"/>
              </a:rPr>
              <a:t> Esimerkiksi lapsen on ensin opittava käyttämään sanoja, ennen kuin hän pystyy yhdistämään ne lauseiksi.</a:t>
            </a:r>
            <a:endParaRPr lang="sv-FI" sz="2400" b="1" i="1" dirty="0">
              <a:solidFill>
                <a:srgbClr val="000000"/>
              </a:solidFill>
              <a:latin typeface="Corbel" panose="020B0503020204020204"/>
            </a:endParaRPr>
          </a:p>
          <a:p>
            <a:endParaRPr lang="fi-FI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4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3988FA-2C24-4FCA-9A64-120E2654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132514"/>
            <a:ext cx="6586491" cy="782913"/>
          </a:xfrm>
        </p:spPr>
        <p:txBody>
          <a:bodyPr anchor="b">
            <a:normAutofit/>
          </a:bodyPr>
          <a:lstStyle/>
          <a:p>
            <a:pPr algn="ctr"/>
            <a:r>
              <a:rPr lang="fi-FI" sz="4800" b="1" dirty="0">
                <a:solidFill>
                  <a:schemeClr val="accent6"/>
                </a:solidFill>
              </a:rPr>
              <a:t>HERKKYYSKAUSI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583FF5-1078-4B73-8365-C0EC58DA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5" y="2115117"/>
            <a:ext cx="7256477" cy="4742882"/>
          </a:xfrm>
        </p:spPr>
        <p:txBody>
          <a:bodyPr>
            <a:normAutofit/>
          </a:bodyPr>
          <a:lstStyle/>
          <a:p>
            <a:r>
              <a:rPr lang="fi-FI" sz="2200" dirty="0"/>
              <a:t>Kausi, jolloin ihminen on erityisen herkkä oppimaan tiettyjä asioita esim. kävelemään n. 1-vuotiaana, lukemaan n. 5-7-vuotiaana. </a:t>
            </a:r>
          </a:p>
          <a:p>
            <a:pPr marL="0" indent="0">
              <a:buNone/>
            </a:pPr>
            <a:r>
              <a:rPr lang="fi-FI" sz="2200" dirty="0">
                <a:sym typeface="Wingdings" panose="05000000000000000000" pitchFamily="2" charset="2"/>
              </a:rPr>
              <a:t>	</a:t>
            </a:r>
            <a:r>
              <a:rPr lang="fi-FI" sz="2200" dirty="0"/>
              <a:t>Toiminnan perusvalmiudet ovat tällöin olemassa ja 	    oppiminen mahdollistuu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Perusvalmiudet tarkoittavat, että lapsi on fyysisesti ja psyykkisesti tarpeeksi kehittynyt oppiakseen kyseisen taidon esim. polkupyörällä ajo, kuivaksi oppiminen</a:t>
            </a:r>
          </a:p>
          <a:p>
            <a:endParaRPr lang="fi-FI" sz="2200" dirty="0"/>
          </a:p>
          <a:p>
            <a:r>
              <a:rPr lang="fi-FI" sz="2200" b="1" dirty="0"/>
              <a:t>Kriittinen kausi: </a:t>
            </a:r>
            <a:r>
              <a:rPr lang="fi-FI" sz="2200" dirty="0"/>
              <a:t>Ihmisen on välttämättä saatava tiettyjä virikkeitä, jotta jokin toiminto kehittyisi vrt. esimerkiksi susilapset</a:t>
            </a:r>
          </a:p>
          <a:p>
            <a:endParaRPr lang="fi-FI" sz="17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768C201-D7A5-42C3-96E3-2E0CE180A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56" r="16457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FF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63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7FFD1A9-0418-445A-9B6A-B33B60A8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106" y="69813"/>
            <a:ext cx="5291787" cy="67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356</Words>
  <Application>Microsoft Office PowerPoint</Application>
  <PresentationFormat>Laajakuva</PresentationFormat>
  <Paragraphs>38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Wingdings</vt:lpstr>
      <vt:lpstr>Office-teema</vt:lpstr>
      <vt:lpstr>AMMATILLISIA KÄSITTEITÄ + IHMISEN ELÄMÄNKAARI</vt:lpstr>
      <vt:lpstr>Minkä ikäisiä ovat</vt:lpstr>
      <vt:lpstr>ELÄMÄNKAARI /ELÄMÄNKULKU</vt:lpstr>
      <vt:lpstr>KOKONAISVALTAINEN IHMISKÄSITYS</vt:lpstr>
      <vt:lpstr>YKSILÖN KASVUUN JA KEHITYKSEEN VAIKUTTAVIA TEKIJÖITÄ</vt:lpstr>
      <vt:lpstr>KEHITYSVAIHEET JA KEHITYSTEHTÄVÄT</vt:lpstr>
      <vt:lpstr>HERKKYYSKAUSI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IHMISEN ELÄMÄNKAARI</dc:title>
  <dc:creator>Leena</dc:creator>
  <cp:lastModifiedBy>Leena</cp:lastModifiedBy>
  <cp:revision>7</cp:revision>
  <dcterms:created xsi:type="dcterms:W3CDTF">2021-04-06T04:57:28Z</dcterms:created>
  <dcterms:modified xsi:type="dcterms:W3CDTF">2022-11-13T19:37:49Z</dcterms:modified>
</cp:coreProperties>
</file>