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80" r:id="rId12"/>
    <p:sldId id="276" r:id="rId13"/>
    <p:sldId id="281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1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228E6C-01DF-4418-A79B-5C977EBFF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CC11416-0D59-4F13-8BE1-C167AA6FC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1004C2-EED7-435E-A654-8FA380FE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0958-8472-4A81-AADB-E713A4F49FB3}" type="datetimeFigureOut">
              <a:rPr lang="fi-FI" smtClean="0"/>
              <a:t>13.11.2022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F06673-2CA5-4ED9-B0B7-DFB3F122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501E93-7E0F-4136-9F6E-A683A572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343B-201C-4C23-B4DC-22294633E5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362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31A3A5-80A7-493E-95E1-45B3E2DE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3EE5CDA-5214-4BD2-BB14-254943273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278D3B-51FD-4EBD-8DCA-5EADE6D6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0958-8472-4A81-AADB-E713A4F49FB3}" type="datetimeFigureOut">
              <a:rPr lang="fi-FI" smtClean="0"/>
              <a:t>13.11.2022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AE318B-AD42-427B-A7C3-07A67D5AF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870CF3-5CB1-4865-AA87-72E56C1E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343B-201C-4C23-B4DC-22294633E5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880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2B907AB-8B91-45EE-8CB4-88FCC6C9B2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86FD163-7855-48C7-B666-013B1F815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BF119EF-156D-454B-B070-D4BB1208E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0958-8472-4A81-AADB-E713A4F49FB3}" type="datetimeFigureOut">
              <a:rPr lang="fi-FI" smtClean="0"/>
              <a:t>13.11.2022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7FD85BB-B0B3-414F-BC6C-59B4CE5A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1793A7F-E7F2-42C2-9943-CB18F46F6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343B-201C-4C23-B4DC-22294633E5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033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F4E4F8-5312-48B6-9EB8-FFD40B45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CBF8B5-20EA-4805-9C76-7EFAA0578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8D223D-26CF-4F65-AC09-0BF2D791B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0958-8472-4A81-AADB-E713A4F49FB3}" type="datetimeFigureOut">
              <a:rPr lang="fi-FI" smtClean="0"/>
              <a:t>13.11.2022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A03AF6-4BF7-4693-9E87-129FCDA9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CE1A63-E877-42EB-8DD4-B3DC5D507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343B-201C-4C23-B4DC-22294633E5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101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E25C21-90DE-4C76-9F13-D795665E8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467CF4E-7979-4E42-B20B-30FC7F5FF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C0C325-6675-43C0-B2D4-9E250630E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0958-8472-4A81-AADB-E713A4F49FB3}" type="datetimeFigureOut">
              <a:rPr lang="fi-FI" smtClean="0"/>
              <a:t>13.11.2022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587F060-A11A-41C5-99AB-133640D0D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B55D2F-C7B5-457A-B73D-7044BC79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343B-201C-4C23-B4DC-22294633E5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088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ED547F-3400-4D26-8570-ECF940A7F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8396FD-746C-4CF2-A914-785F0549B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BEAD333-8E3B-497A-A1E2-065274087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9CBC96-1C74-4AA5-BBF7-BBDD9FB8C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0958-8472-4A81-AADB-E713A4F49FB3}" type="datetimeFigureOut">
              <a:rPr lang="fi-FI" smtClean="0"/>
              <a:t>13.11.2022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DE06AFA-B060-454B-8859-38B164A57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B503CEE-6BC5-45F6-BB94-BAD78D3F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343B-201C-4C23-B4DC-22294633E5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202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9AB595-5D1B-4972-B2A4-BF9945B60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713BCCE-3C2C-4F9E-80BD-160A0E76E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C4055AA-F70A-47CA-A7A5-0C3A9A0E0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2F81C3E-7FB6-4728-A19E-54820BE17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DFF07-33F3-40A5-B437-E8A3DCCB4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6765262-0D0C-4395-9FC6-6B28EE5C3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0958-8472-4A81-AADB-E713A4F49FB3}" type="datetimeFigureOut">
              <a:rPr lang="fi-FI" smtClean="0"/>
              <a:t>13.11.2022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C7EAC16-B23B-4440-AB5B-145142BC0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0CF39E2-C011-49D1-94A2-50A772E3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343B-201C-4C23-B4DC-22294633E5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481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8E412B-25EF-40D5-92B6-BEBDB363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91BDA85-0329-4567-9157-658BD2150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0958-8472-4A81-AADB-E713A4F49FB3}" type="datetimeFigureOut">
              <a:rPr lang="fi-FI" smtClean="0"/>
              <a:t>13.11.2022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82290B7-4228-42E6-910D-14C2D31D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7F443FD-5392-41BA-9670-AFABDE36C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343B-201C-4C23-B4DC-22294633E5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97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ED47848-65C6-4752-8B2C-313287B89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0958-8472-4A81-AADB-E713A4F49FB3}" type="datetimeFigureOut">
              <a:rPr lang="fi-FI" smtClean="0"/>
              <a:t>13.11.2022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EEA6A8E-367C-423A-9830-839648233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38A437F-E912-4BD1-954D-18256592F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343B-201C-4C23-B4DC-22294633E5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684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95D3F3-2B14-47AA-8805-3B98CECEA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051341-C8AD-4E80-8050-D47A12A62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D2F7A56-EA7F-450B-B457-E8B59BC12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7B06DFF-CE17-4631-8C6F-E0030855B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0958-8472-4A81-AADB-E713A4F49FB3}" type="datetimeFigureOut">
              <a:rPr lang="fi-FI" smtClean="0"/>
              <a:t>13.11.2022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857C5AB-9DCA-4F4A-BB7A-82CEA30C9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6F7A325-F78E-45AF-AE61-149EB8CF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343B-201C-4C23-B4DC-22294633E5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641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634269-09B7-472F-B99F-4299A7211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94B58BD-585F-4195-B967-D6F78B344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F5F1A11-A946-47D1-8E86-8FCE134DA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B2F70E-4699-4CE1-B6B2-1503886DA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0958-8472-4A81-AADB-E713A4F49FB3}" type="datetimeFigureOut">
              <a:rPr lang="fi-FI" smtClean="0"/>
              <a:t>13.11.2022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0130FEB-3077-48B9-9B97-A24337926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DEC7247-1A77-434B-935D-C1EAAA96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343B-201C-4C23-B4DC-22294633E5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823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496A2CD-E264-41B0-993C-0C6DB03F0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DB657D-C122-44BD-AA40-5940C49C0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A1037B2-1BA3-42D8-B089-430709ED6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90958-8472-4A81-AADB-E713A4F49FB3}" type="datetimeFigureOut">
              <a:rPr lang="fi-FI" smtClean="0"/>
              <a:t>13.11.2022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6F20BE-D0A9-48CF-A4BC-82A403354F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5E308C-D588-4C33-B38C-966DA1151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5343B-201C-4C23-B4DC-22294633E5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5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70806" y="889839"/>
            <a:ext cx="6682927" cy="1056006"/>
          </a:xfrm>
        </p:spPr>
        <p:txBody>
          <a:bodyPr anchor="b">
            <a:noAutofit/>
          </a:bodyPr>
          <a:lstStyle/>
          <a:p>
            <a:pPr algn="ctr"/>
            <a:r>
              <a:rPr lang="fi-FI" sz="3600" b="1" dirty="0"/>
              <a:t>PSYKOSOSIAALINEN KEHITYSTEORIA </a:t>
            </a:r>
            <a:br>
              <a:rPr lang="fi-FI" sz="3600" b="1" dirty="0"/>
            </a:br>
            <a:r>
              <a:rPr lang="fi-FI" sz="3600" b="1" dirty="0">
                <a:solidFill>
                  <a:srgbClr val="7030A0"/>
                </a:solidFill>
              </a:rPr>
              <a:t>E</a:t>
            </a:r>
            <a:r>
              <a:rPr lang="fi-FI" sz="3600" b="1" cap="none" dirty="0">
                <a:solidFill>
                  <a:srgbClr val="7030A0"/>
                </a:solidFill>
              </a:rPr>
              <a:t>rik</a:t>
            </a:r>
            <a:r>
              <a:rPr lang="fi-FI" sz="3600" b="1" dirty="0">
                <a:solidFill>
                  <a:srgbClr val="7030A0"/>
                </a:solidFill>
              </a:rPr>
              <a:t>. H. E</a:t>
            </a:r>
            <a:r>
              <a:rPr lang="fi-FI" sz="3600" b="1" cap="none" dirty="0">
                <a:solidFill>
                  <a:srgbClr val="7030A0"/>
                </a:solidFill>
              </a:rPr>
              <a:t>riksonin</a:t>
            </a:r>
            <a:r>
              <a:rPr lang="fi-FI" sz="3600" b="1" dirty="0">
                <a:solidFill>
                  <a:srgbClr val="7030A0"/>
                </a:solidFill>
              </a:rPr>
              <a:t> </a:t>
            </a:r>
            <a:r>
              <a:rPr lang="fi-FI" sz="3600" b="1" dirty="0"/>
              <a:t>MUKAAN</a:t>
            </a:r>
            <a:endParaRPr lang="sv-FI" sz="3600" b="1" dirty="0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0806" y="2694377"/>
            <a:ext cx="10724419" cy="4085149"/>
          </a:xfrm>
        </p:spPr>
        <p:txBody>
          <a:bodyPr anchor="t">
            <a:noAutofit/>
          </a:bodyPr>
          <a:lstStyle/>
          <a:p>
            <a:r>
              <a:rPr lang="fi-FI" sz="2200" dirty="0"/>
              <a:t>Tarkastellaan identiteetin eli yksilöllisyyden elämänmittaista kehitystä</a:t>
            </a:r>
          </a:p>
          <a:p>
            <a:pPr marL="0" indent="0">
              <a:buNone/>
            </a:pPr>
            <a:r>
              <a:rPr lang="fi-FI" sz="2200" dirty="0"/>
              <a:t>	</a:t>
            </a:r>
            <a:r>
              <a:rPr lang="fi-FI" sz="2200" dirty="0">
                <a:sym typeface="Wingdings" panose="05000000000000000000" pitchFamily="2" charset="2"/>
              </a:rPr>
              <a:t> </a:t>
            </a:r>
            <a:r>
              <a:rPr lang="fi-FI" sz="2200" dirty="0"/>
              <a:t>Ihminen kohtaa elinkaarensa aikana 8 psykososiaalista kehityskriisiä</a:t>
            </a:r>
            <a:br>
              <a:rPr lang="fi-FI" sz="2200" dirty="0"/>
            </a:br>
            <a:endParaRPr lang="fi-FI" sz="2200" dirty="0"/>
          </a:p>
          <a:p>
            <a:r>
              <a:rPr lang="fi-FI" sz="2200" dirty="0"/>
              <a:t>Kehityskriisien seurauksena ihmiselle kehittyy minän perustunteet</a:t>
            </a:r>
          </a:p>
          <a:p>
            <a:pPr marL="0" indent="0">
              <a:buNone/>
            </a:pPr>
            <a:r>
              <a:rPr lang="fi-FI" sz="2200" dirty="0">
                <a:sym typeface="Wingdings" panose="05000000000000000000" pitchFamily="2" charset="2"/>
              </a:rPr>
              <a:t>	 Näitä tunteita kuvataan vastakohtapareina</a:t>
            </a:r>
            <a:br>
              <a:rPr lang="fi-FI" sz="2200" dirty="0">
                <a:sym typeface="Wingdings" panose="05000000000000000000" pitchFamily="2" charset="2"/>
              </a:rPr>
            </a:br>
            <a:endParaRPr lang="fi-FI" sz="2200" dirty="0">
              <a:sym typeface="Wingdings" panose="05000000000000000000" pitchFamily="2" charset="2"/>
            </a:endParaRPr>
          </a:p>
          <a:p>
            <a:r>
              <a:rPr lang="fi-FI" sz="2200" dirty="0">
                <a:sym typeface="Wingdings" panose="05000000000000000000" pitchFamily="2" charset="2"/>
              </a:rPr>
              <a:t>Suotuisan kehityksen edellytyksenä on kriisien onnistunut ratkaiseminen</a:t>
            </a:r>
          </a:p>
          <a:p>
            <a:pPr marL="0" indent="0">
              <a:buNone/>
            </a:pPr>
            <a:r>
              <a:rPr lang="fi-FI" sz="2200" dirty="0">
                <a:sym typeface="Wingdings" panose="05000000000000000000" pitchFamily="2" charset="2"/>
              </a:rPr>
              <a:t>	 Minäidentiteetti vahvistuu</a:t>
            </a:r>
            <a:br>
              <a:rPr lang="fi-FI" sz="2200" dirty="0">
                <a:sym typeface="Wingdings" panose="05000000000000000000" pitchFamily="2" charset="2"/>
              </a:rPr>
            </a:br>
            <a:endParaRPr lang="fi-FI" sz="2200" dirty="0">
              <a:sym typeface="Wingdings" panose="05000000000000000000" pitchFamily="2" charset="2"/>
            </a:endParaRPr>
          </a:p>
          <a:p>
            <a:r>
              <a:rPr lang="fi-FI" sz="2200" dirty="0">
                <a:sym typeface="Wingdings" panose="05000000000000000000" pitchFamily="2" charset="2"/>
              </a:rPr>
              <a:t>Kehitys vaikeutuu tai hidastuu, jos kriisit jäävät selvittämättä</a:t>
            </a:r>
            <a:endParaRPr lang="fi-FI" sz="2200" dirty="0"/>
          </a:p>
        </p:txBody>
      </p:sp>
      <p:pic>
        <p:nvPicPr>
          <p:cNvPr id="6" name="Kuva 5" descr="Kuva, joka sisältää kohteen teksti, siluetti&#10;&#10;Kuvaus luotu automaattisesti">
            <a:extLst>
              <a:ext uri="{FF2B5EF4-FFF2-40B4-BE49-F238E27FC236}">
                <a16:creationId xmlns:a16="http://schemas.microsoft.com/office/drawing/2014/main" id="{F53FF18F-4FAC-497A-9670-237946AD9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22"/>
          <a:stretch/>
        </p:blipFill>
        <p:spPr>
          <a:xfrm>
            <a:off x="6953733" y="230085"/>
            <a:ext cx="4818888" cy="231268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65F0F0D-10BF-4AF1-A7F9-743057D23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669" y="4231238"/>
            <a:ext cx="3494943" cy="210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0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6427" y="107641"/>
            <a:ext cx="8156241" cy="132556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accent3">
                    <a:lumMod val="50000"/>
                  </a:schemeClr>
                </a:solidFill>
              </a:rPr>
              <a:t>Keski-ikä (35– 60 </a:t>
            </a:r>
            <a:r>
              <a:rPr lang="fi-FI" sz="3600" b="1" cap="none" dirty="0">
                <a:solidFill>
                  <a:schemeClr val="accent3">
                    <a:lumMod val="50000"/>
                  </a:schemeClr>
                </a:solidFill>
              </a:rPr>
              <a:t>v</a:t>
            </a:r>
            <a:r>
              <a:rPr lang="fi-FI" sz="3600" b="1" dirty="0">
                <a:solidFill>
                  <a:schemeClr val="accent3">
                    <a:lumMod val="50000"/>
                  </a:schemeClr>
                </a:solidFill>
              </a:rPr>
              <a:t>.): </a:t>
            </a:r>
            <a:br>
              <a:rPr lang="fi-FI" sz="2800" b="1" dirty="0"/>
            </a:br>
            <a:r>
              <a:rPr lang="fi-FI" sz="2800" b="1" dirty="0"/>
              <a:t>L</a:t>
            </a:r>
            <a:r>
              <a:rPr lang="fi-FI" sz="2800" b="1" cap="none" dirty="0"/>
              <a:t>uovuus, tuottavuus – lamaantuminen </a:t>
            </a:r>
            <a:r>
              <a:rPr lang="fi-FI" sz="2800" b="1" cap="none" dirty="0">
                <a:sym typeface="Wingdings" panose="05000000000000000000" pitchFamily="2" charset="2"/>
              </a:rPr>
              <a:t> huolenpito</a:t>
            </a:r>
            <a:endParaRPr lang="sv-FI" sz="2800" b="1" cap="none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87094" y="1584483"/>
            <a:ext cx="6700933" cy="5122238"/>
          </a:xfrm>
        </p:spPr>
        <p:txBody>
          <a:bodyPr>
            <a:normAutofit/>
          </a:bodyPr>
          <a:lstStyle/>
          <a:p>
            <a:r>
              <a:rPr lang="fi-FI" sz="2000" b="1" dirty="0"/>
              <a:t>Luovuus ja tuottavuus </a:t>
            </a:r>
            <a:r>
              <a:rPr lang="fi-FI" sz="2000" dirty="0"/>
              <a:t>tarkoittavat suuntautumista uusiin tehtäviin, harrastuksiin, vastuuseen toisista  ja yhteiskunnan asioista huolehtimista.</a:t>
            </a:r>
            <a:br>
              <a:rPr lang="fi-FI" sz="2000" dirty="0"/>
            </a:br>
            <a:endParaRPr lang="fi-FI" sz="2000" dirty="0"/>
          </a:p>
          <a:p>
            <a:r>
              <a:rPr lang="fi-FI" sz="2000" b="1" dirty="0"/>
              <a:t>Keski-iässä pohdintaa mitä on elämässä tähän mennessä saanut aikaiseksi.</a:t>
            </a:r>
            <a:br>
              <a:rPr lang="fi-FI" sz="2000" dirty="0"/>
            </a:br>
            <a:endParaRPr lang="fi-FI" sz="2000" dirty="0"/>
          </a:p>
          <a:p>
            <a:r>
              <a:rPr lang="fi-FI" sz="2000" dirty="0"/>
              <a:t>Saavuttaa sisäisen itsenäisyyden, vaikuttaa monipuolisesti omassa ympäristössään, kehittää itseään, opettelee uusia asioita.</a:t>
            </a:r>
            <a:br>
              <a:rPr lang="fi-FI" sz="2000" dirty="0"/>
            </a:br>
            <a:endParaRPr lang="fi-FI" sz="2000" dirty="0"/>
          </a:p>
          <a:p>
            <a:r>
              <a:rPr lang="fi-FI" sz="2000" b="1" dirty="0"/>
              <a:t>Pyrkii luomaan elämälleen ja ihmisenä kasvamiselle uutta suuntaa ja sisältöä.</a:t>
            </a:r>
            <a:br>
              <a:rPr lang="fi-FI" sz="2000" dirty="0"/>
            </a:br>
            <a:endParaRPr lang="fi-FI" sz="2000" dirty="0"/>
          </a:p>
          <a:p>
            <a:r>
              <a:rPr lang="fi-FI" sz="2000" dirty="0"/>
              <a:t>Mielekkyyttä elämään tuovat esim. lapset, lastenlapset, harrastukset, työelämä ja yhteiskunnallinen vaikuttaminen.</a:t>
            </a:r>
          </a:p>
          <a:p>
            <a:endParaRPr lang="fi-FI" sz="15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F130EA2-AD38-4587-A11F-260C13799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7" r="19142" b="-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73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40964" y="437417"/>
            <a:ext cx="7296538" cy="1485845"/>
          </a:xfrm>
        </p:spPr>
        <p:txBody>
          <a:bodyPr anchor="b">
            <a:normAutofit/>
          </a:bodyPr>
          <a:lstStyle/>
          <a:p>
            <a:r>
              <a:rPr lang="fi-FI" sz="2800" b="1" dirty="0"/>
              <a:t>J</a:t>
            </a:r>
            <a:r>
              <a:rPr lang="fi-FI" sz="2800" b="1" cap="none" dirty="0"/>
              <a:t>atkuu</a:t>
            </a:r>
            <a:r>
              <a:rPr lang="fi-FI" sz="2800" b="1" dirty="0"/>
              <a:t>…</a:t>
            </a:r>
            <a:br>
              <a:rPr lang="fi-FI" sz="2800" b="1" dirty="0"/>
            </a:br>
            <a:r>
              <a:rPr lang="fi-FI" sz="3200" b="1" dirty="0">
                <a:solidFill>
                  <a:schemeClr val="accent3">
                    <a:lumMod val="50000"/>
                  </a:schemeClr>
                </a:solidFill>
              </a:rPr>
              <a:t>Keski-ikä (35 – 60 </a:t>
            </a:r>
            <a:r>
              <a:rPr lang="fi-FI" sz="3200" b="1" cap="none" dirty="0">
                <a:solidFill>
                  <a:schemeClr val="accent3">
                    <a:lumMod val="50000"/>
                  </a:schemeClr>
                </a:solidFill>
              </a:rPr>
              <a:t>v</a:t>
            </a:r>
            <a:r>
              <a:rPr lang="fi-FI" sz="3200" b="1" dirty="0">
                <a:solidFill>
                  <a:schemeClr val="accent3">
                    <a:lumMod val="50000"/>
                  </a:schemeClr>
                </a:solidFill>
              </a:rPr>
              <a:t>.): </a:t>
            </a:r>
            <a:br>
              <a:rPr lang="fi-FI" sz="2800" b="1" dirty="0"/>
            </a:br>
            <a:r>
              <a:rPr lang="fi-FI" sz="2800" b="1" dirty="0"/>
              <a:t>L</a:t>
            </a:r>
            <a:r>
              <a:rPr lang="fi-FI" sz="2800" b="1" cap="none" dirty="0"/>
              <a:t>uovuus, tuottavuus – lamaantuminen</a:t>
            </a:r>
            <a:endParaRPr lang="sv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65431" y="2306973"/>
            <a:ext cx="7047604" cy="4446165"/>
          </a:xfrm>
        </p:spPr>
        <p:txBody>
          <a:bodyPr>
            <a:normAutofit/>
          </a:bodyPr>
          <a:lstStyle/>
          <a:p>
            <a:r>
              <a:rPr lang="fi-FI" sz="2400" b="1" dirty="0"/>
              <a:t>Yksilöiden välillä suuret erot fyysisellä, psyykkisellä ja sosiaalisella tasolla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 mm. työttömyys, sairaudet, yksinäisyys ja muut elämän haasteet. 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    </a:t>
            </a:r>
          </a:p>
          <a:p>
            <a:r>
              <a:rPr lang="fi-FI" sz="2400" b="1" dirty="0">
                <a:sym typeface="Wingdings" panose="05000000000000000000" pitchFamily="2" charset="2"/>
              </a:rPr>
              <a:t>Halu huolehtia muista ja yhteiskunnasta on onnistunut keski-iän kriisin ratkaisu. 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Jos yksilö ei kykene toteuttamaan tuottavuuttaan, seuraa </a:t>
            </a:r>
            <a:r>
              <a:rPr lang="fi-FI" sz="2400" b="1" dirty="0"/>
              <a:t>lamaantuminen</a:t>
            </a:r>
            <a:r>
              <a:rPr lang="fi-FI" sz="2400" dirty="0"/>
              <a:t> ja </a:t>
            </a:r>
            <a:r>
              <a:rPr lang="fi-FI" sz="2400" b="1" dirty="0"/>
              <a:t>käpertyminen omaan itseensä</a:t>
            </a:r>
            <a:r>
              <a:rPr lang="fi-FI" sz="2400" dirty="0"/>
              <a:t>, jolloin </a:t>
            </a:r>
            <a:r>
              <a:rPr lang="fi-FI" sz="2400" b="1" dirty="0"/>
              <a:t>henkinen kasvu pysähtyy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0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0" indent="0">
              <a:buNone/>
            </a:pPr>
            <a:endParaRPr lang="sv-FI" sz="2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672CDEE-62F7-4E0C-9DF4-F66EE90EFF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72" r="24209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109B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59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74182" y="589199"/>
            <a:ext cx="6806125" cy="1755081"/>
          </a:xfrm>
        </p:spPr>
        <p:txBody>
          <a:bodyPr anchor="b">
            <a:normAutofit/>
          </a:bodyPr>
          <a:lstStyle/>
          <a:p>
            <a:r>
              <a:rPr lang="fi-FI" sz="4000" b="1" dirty="0">
                <a:solidFill>
                  <a:srgbClr val="7030A0"/>
                </a:solidFill>
              </a:rPr>
              <a:t>Vanhuus (60 </a:t>
            </a:r>
            <a:r>
              <a:rPr lang="fi-FI" sz="4000" b="1" dirty="0">
                <a:solidFill>
                  <a:srgbClr val="7030A0"/>
                </a:solidFill>
                <a:sym typeface="Wingdings" panose="05000000000000000000" pitchFamily="2" charset="2"/>
              </a:rPr>
              <a:t>)</a:t>
            </a:r>
            <a:r>
              <a:rPr lang="fi-FI" sz="4000" b="1" dirty="0">
                <a:solidFill>
                  <a:srgbClr val="7030A0"/>
                </a:solidFill>
              </a:rPr>
              <a:t>: </a:t>
            </a:r>
            <a:br>
              <a:rPr lang="fi-FI" sz="3400" b="1" dirty="0"/>
            </a:br>
            <a:r>
              <a:rPr lang="fi-FI" sz="3400" b="1" dirty="0"/>
              <a:t>M</a:t>
            </a:r>
            <a:r>
              <a:rPr lang="fi-FI" sz="3400" b="1" cap="none" dirty="0"/>
              <a:t>inän eheys – epätoivo ja katkeruus </a:t>
            </a:r>
            <a:r>
              <a:rPr lang="fi-FI" sz="3400" b="1" cap="none" dirty="0">
                <a:sym typeface="Wingdings" panose="05000000000000000000" pitchFamily="2" charset="2"/>
              </a:rPr>
              <a:t> viisaus</a:t>
            </a:r>
            <a:r>
              <a:rPr lang="fi-FI" sz="3400" b="1" cap="none" dirty="0"/>
              <a:t> </a:t>
            </a:r>
            <a:endParaRPr lang="sv-FI" sz="3400" b="1" cap="none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2278" y="2779776"/>
            <a:ext cx="6988029" cy="3948195"/>
          </a:xfrm>
        </p:spPr>
        <p:txBody>
          <a:bodyPr>
            <a:normAutofit/>
          </a:bodyPr>
          <a:lstStyle/>
          <a:p>
            <a:r>
              <a:rPr lang="fi-FI" sz="1600" b="1" dirty="0"/>
              <a:t>Yksilölliset erot suuria </a:t>
            </a:r>
            <a:r>
              <a:rPr lang="fi-FI" sz="1600" dirty="0"/>
              <a:t>– ikä kuvaa huonosti yksilön kokemaa terveyttä.</a:t>
            </a:r>
            <a:br>
              <a:rPr lang="fi-FI" sz="1600" dirty="0"/>
            </a:br>
            <a:endParaRPr lang="fi-FI" sz="1600" dirty="0"/>
          </a:p>
          <a:p>
            <a:r>
              <a:rPr lang="fi-FI" sz="1600" b="1" dirty="0"/>
              <a:t>Sopeutumista</a:t>
            </a:r>
            <a:r>
              <a:rPr lang="fi-FI" sz="1600" dirty="0"/>
              <a:t> </a:t>
            </a:r>
            <a:r>
              <a:rPr lang="fi-FI" sz="1600" b="1" dirty="0"/>
              <a:t>omaan elämäntilanteeseen </a:t>
            </a:r>
            <a:r>
              <a:rPr lang="fi-FI" sz="1600" dirty="0"/>
              <a:t>mm. eläkkeellä siirtyminen, toimintakyvyn heikkeneminen, leskeksi jääminen.</a:t>
            </a:r>
            <a:br>
              <a:rPr lang="fi-FI" sz="1600" dirty="0"/>
            </a:br>
            <a:endParaRPr lang="fi-FI" sz="1600" dirty="0"/>
          </a:p>
          <a:p>
            <a:r>
              <a:rPr lang="fi-FI" sz="1600" b="1" dirty="0"/>
              <a:t>Eletyn elämän arvioinnin aikaa </a:t>
            </a:r>
            <a:r>
              <a:rPr lang="fi-FI" sz="1600" dirty="0"/>
              <a:t>- onnistumiset, toteutumattomat unelmat.</a:t>
            </a:r>
            <a:br>
              <a:rPr lang="fi-FI" sz="1600" dirty="0"/>
            </a:br>
            <a:endParaRPr lang="fi-FI" sz="1600" dirty="0"/>
          </a:p>
          <a:p>
            <a:r>
              <a:rPr lang="fi-FI" sz="1600" b="1" dirty="0"/>
              <a:t>Sopeutuminen muuttuvaan kehoon.</a:t>
            </a:r>
          </a:p>
          <a:p>
            <a:r>
              <a:rPr lang="fi-FI" sz="1600" b="1" dirty="0"/>
              <a:t>Kehityskriisin onnistunut läpikäyminen johtaa minän eheyteen ja viisauteen</a:t>
            </a:r>
            <a:r>
              <a:rPr lang="fi-FI" sz="1600" dirty="0"/>
              <a:t>.</a:t>
            </a:r>
          </a:p>
          <a:p>
            <a:r>
              <a:rPr lang="fi-FI" sz="1600" dirty="0"/>
              <a:t>Epäonnistuminen kriisissä johtaa </a:t>
            </a:r>
            <a:r>
              <a:rPr lang="fi-FI" sz="1600" b="1" dirty="0"/>
              <a:t>epätoivoon ja katkeruuteen</a:t>
            </a:r>
          </a:p>
          <a:p>
            <a:pPr marL="0" indent="0">
              <a:buNone/>
            </a:pPr>
            <a:r>
              <a:rPr lang="fi-FI" sz="1600" dirty="0">
                <a:sym typeface="Wingdings" panose="05000000000000000000" pitchFamily="2" charset="2"/>
              </a:rPr>
              <a:t>	 kuolemanpelko, ahdistus, että aikaa on liian vähän jäljellä</a:t>
            </a:r>
          </a:p>
          <a:p>
            <a:pPr marL="0" indent="0">
              <a:buNone/>
            </a:pPr>
            <a:r>
              <a:rPr lang="fi-FI" sz="1600" dirty="0">
                <a:sym typeface="Wingdings" panose="05000000000000000000" pitchFamily="2" charset="2"/>
              </a:rPr>
              <a:t>	 yksilö</a:t>
            </a:r>
            <a:r>
              <a:rPr lang="fi-FI" sz="1600" dirty="0"/>
              <a:t> voi katua elettyä elämäänsä</a:t>
            </a:r>
          </a:p>
          <a:p>
            <a:endParaRPr lang="fi-FI" sz="1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6BC320D-05BA-48EE-8831-D81A69F8E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60" r="10220"/>
          <a:stretch/>
        </p:blipFill>
        <p:spPr>
          <a:xfrm>
            <a:off x="6605184" y="0"/>
            <a:ext cx="5586816" cy="539126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40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kukka, kasvi, keltainen&#10;&#10;Kuvaus luotu automaattisesti">
            <a:extLst>
              <a:ext uri="{FF2B5EF4-FFF2-40B4-BE49-F238E27FC236}">
                <a16:creationId xmlns:a16="http://schemas.microsoft.com/office/drawing/2014/main" id="{910F3A39-7BC8-464F-95D3-A8C387BDA7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271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1554" y="203733"/>
            <a:ext cx="5931716" cy="849084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B11F95"/>
                </a:solidFill>
              </a:rPr>
              <a:t>Mitä me kaikki tarvitsemme</a:t>
            </a:r>
            <a:endParaRPr lang="sv-FI" sz="4000" b="1" dirty="0">
              <a:solidFill>
                <a:srgbClr val="B11F95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4221" y="1166069"/>
            <a:ext cx="4915951" cy="5578679"/>
          </a:xfrm>
        </p:spPr>
        <p:txBody>
          <a:bodyPr>
            <a:noAutofit/>
          </a:bodyPr>
          <a:lstStyle/>
          <a:p>
            <a:r>
              <a:rPr lang="fi-FI" sz="2300" b="1" dirty="0"/>
              <a:t>Kohtaamista: </a:t>
            </a:r>
            <a:r>
              <a:rPr lang="fi-FI" sz="2300" dirty="0"/>
              <a:t>katse, pysähtyminen, kuuntelu, aito läsnäolo</a:t>
            </a:r>
          </a:p>
          <a:p>
            <a:r>
              <a:rPr lang="fi-FI" sz="2300" b="1" dirty="0"/>
              <a:t>Arvostusta: </a:t>
            </a:r>
            <a:r>
              <a:rPr lang="fi-FI" sz="2300" dirty="0"/>
              <a:t>Sinä olet tärkeä omana itsenäsi, juuri sellaisena kuin olet. Ajatuksesi ja mielipiteesi ovat merkittäviä.</a:t>
            </a:r>
          </a:p>
          <a:p>
            <a:r>
              <a:rPr lang="fi-FI" sz="2300" b="1" dirty="0"/>
              <a:t>Luottamusta: </a:t>
            </a:r>
            <a:r>
              <a:rPr lang="fi-FI" sz="2300" dirty="0"/>
              <a:t>Sinä selviä, jaksat ja pystyt.</a:t>
            </a:r>
          </a:p>
          <a:p>
            <a:r>
              <a:rPr lang="fi-FI" sz="2300" b="1" dirty="0"/>
              <a:t>Aitoutta: </a:t>
            </a:r>
            <a:r>
              <a:rPr lang="fi-FI" sz="2300" dirty="0"/>
              <a:t>Ei mennä roolin taakse, ei esitetä.</a:t>
            </a:r>
          </a:p>
          <a:p>
            <a:r>
              <a:rPr lang="fi-FI" sz="2300" b="1" dirty="0"/>
              <a:t>Mukaan ottamista: </a:t>
            </a:r>
            <a:r>
              <a:rPr lang="fi-FI" sz="2300" dirty="0"/>
              <a:t>Saat osallistua, olla mukana ja vaikuttaa.</a:t>
            </a:r>
          </a:p>
          <a:p>
            <a:r>
              <a:rPr lang="fi-FI" sz="2300" b="1" dirty="0"/>
              <a:t>Lohdutusta, myötätuntoa</a:t>
            </a:r>
          </a:p>
          <a:p>
            <a:r>
              <a:rPr lang="fi-FI" sz="2300" b="1" dirty="0"/>
              <a:t>Yhteistä iloa</a:t>
            </a:r>
            <a:endParaRPr lang="sv-FI" sz="2300" b="1" dirty="0"/>
          </a:p>
        </p:txBody>
      </p:sp>
    </p:spTree>
    <p:extLst>
      <p:ext uri="{BB962C8B-B14F-4D97-AF65-F5344CB8AC3E}">
        <p14:creationId xmlns:p14="http://schemas.microsoft.com/office/powerpoint/2010/main" val="306429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9187" y="252542"/>
            <a:ext cx="6493075" cy="1025136"/>
          </a:xfrm>
        </p:spPr>
        <p:txBody>
          <a:bodyPr>
            <a:normAutofit/>
          </a:bodyPr>
          <a:lstStyle/>
          <a:p>
            <a:r>
              <a:rPr lang="fi-FI" sz="3100" b="1" dirty="0">
                <a:solidFill>
                  <a:srgbClr val="7030A0"/>
                </a:solidFill>
              </a:rPr>
              <a:t>PSYKOSOSIAALINEN KEHITYSTEORIA </a:t>
            </a:r>
            <a:br>
              <a:rPr lang="fi-FI" sz="3100" b="1" dirty="0">
                <a:solidFill>
                  <a:srgbClr val="7030A0"/>
                </a:solidFill>
              </a:rPr>
            </a:br>
            <a:r>
              <a:rPr lang="fi-FI" sz="3100" b="1" dirty="0">
                <a:solidFill>
                  <a:srgbClr val="7030A0"/>
                </a:solidFill>
              </a:rPr>
              <a:t>E</a:t>
            </a:r>
            <a:r>
              <a:rPr lang="fi-FI" sz="3100" b="1" cap="none" dirty="0">
                <a:solidFill>
                  <a:srgbClr val="7030A0"/>
                </a:solidFill>
              </a:rPr>
              <a:t>rik H. Eriksonin </a:t>
            </a:r>
            <a:r>
              <a:rPr lang="fi-FI" sz="3100" b="1" dirty="0">
                <a:solidFill>
                  <a:srgbClr val="7030A0"/>
                </a:solidFill>
              </a:rPr>
              <a:t>MUKAAN </a:t>
            </a:r>
            <a:r>
              <a:rPr lang="fi-FI" sz="3100" b="1" cap="none" dirty="0">
                <a:solidFill>
                  <a:srgbClr val="7030A0"/>
                </a:solidFill>
              </a:rPr>
              <a:t>jatkuu…</a:t>
            </a:r>
            <a:endParaRPr lang="sv-FI" sz="3100" b="1" cap="none" dirty="0">
              <a:solidFill>
                <a:srgbClr val="7030A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3215" y="1436606"/>
            <a:ext cx="5962785" cy="5262466"/>
          </a:xfrm>
        </p:spPr>
        <p:txBody>
          <a:bodyPr>
            <a:noAutofit/>
          </a:bodyPr>
          <a:lstStyle/>
          <a:p>
            <a:r>
              <a:rPr lang="fi-FI" sz="2000" dirty="0"/>
              <a:t>Kriisien myönteinen ratkeaminen auttaa selviytymään seuraavista kriiseistä</a:t>
            </a:r>
            <a:br>
              <a:rPr lang="fi-FI" sz="2000" dirty="0"/>
            </a:br>
            <a:endParaRPr lang="fi-FI" sz="2000" dirty="0"/>
          </a:p>
          <a:p>
            <a:r>
              <a:rPr lang="fi-FI" sz="2000" dirty="0"/>
              <a:t>Kehittyäkseen ihminen tarvitsee myös kielteisiä tunteita, painopiste kuitenkin myönteisten tunteiden puolella</a:t>
            </a:r>
            <a:br>
              <a:rPr lang="fi-FI" sz="2000" dirty="0"/>
            </a:br>
            <a:endParaRPr lang="fi-FI" sz="2000" dirty="0"/>
          </a:p>
          <a:p>
            <a:r>
              <a:rPr lang="fi-FI" sz="2000" dirty="0"/>
              <a:t>Käytännössä kriisi ei jää selvittämättä, vaan ratkeaa aina paremmin tai huonommin</a:t>
            </a:r>
            <a:br>
              <a:rPr lang="fi-FI" sz="2000" dirty="0"/>
            </a:br>
            <a:endParaRPr lang="fi-FI" sz="2000" dirty="0"/>
          </a:p>
          <a:p>
            <a:r>
              <a:rPr lang="fi-FI" sz="2000" dirty="0"/>
              <a:t>Kehityksessä yhdistyvät biologiset, psykologiset ja sosiaaliset tapahtumat</a:t>
            </a:r>
            <a:br>
              <a:rPr lang="fi-FI" sz="2000" dirty="0"/>
            </a:br>
            <a:endParaRPr lang="fi-FI" sz="2000" dirty="0"/>
          </a:p>
          <a:p>
            <a:r>
              <a:rPr lang="fi-FI" sz="2000" dirty="0"/>
              <a:t>Eri kehitysvaiheissa yksilö kohtaa erilaisia kehityshaasteita ja tehtäviä. Kehitys ei voi edetä ilman konflikteja - niiden tarkoituksena on synnyttää yksilössä uusia kykyjä ja valmiuksia.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47D26A3-DA53-450F-BD05-30F8FFD61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54" r="2243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3078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 dirty="0"/>
          </a:p>
        </p:txBody>
      </p:sp>
      <p:pic>
        <p:nvPicPr>
          <p:cNvPr id="1026" name="Picture 2" descr="Kuvahaun tulos haulle ELÃMÃNKAAR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7"/>
            <a:ext cx="12177713" cy="68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28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08688" y="172178"/>
            <a:ext cx="6677637" cy="1287135"/>
          </a:xfrm>
        </p:spPr>
        <p:txBody>
          <a:bodyPr>
            <a:normAutofit/>
          </a:bodyPr>
          <a:lstStyle/>
          <a:p>
            <a:pPr algn="ctr"/>
            <a:r>
              <a:rPr lang="sv-FI" b="1" dirty="0" err="1">
                <a:solidFill>
                  <a:srgbClr val="7030A0"/>
                </a:solidFill>
              </a:rPr>
              <a:t>Vauvaikä</a:t>
            </a:r>
            <a:r>
              <a:rPr lang="sv-FI" b="1" dirty="0">
                <a:solidFill>
                  <a:srgbClr val="7030A0"/>
                </a:solidFill>
              </a:rPr>
              <a:t> ( 0 – 1½ </a:t>
            </a:r>
            <a:r>
              <a:rPr lang="sv-FI" b="1" cap="none" dirty="0">
                <a:solidFill>
                  <a:srgbClr val="7030A0"/>
                </a:solidFill>
              </a:rPr>
              <a:t>v.</a:t>
            </a:r>
            <a:r>
              <a:rPr lang="sv-FI" b="1" dirty="0">
                <a:solidFill>
                  <a:srgbClr val="7030A0"/>
                </a:solidFill>
              </a:rPr>
              <a:t>):</a:t>
            </a:r>
            <a:br>
              <a:rPr lang="sv-FI" sz="3100" b="1" dirty="0"/>
            </a:br>
            <a:r>
              <a:rPr lang="sv-FI" sz="3100" b="1" dirty="0" err="1"/>
              <a:t>P</a:t>
            </a:r>
            <a:r>
              <a:rPr lang="sv-FI" sz="3100" b="1" cap="none" dirty="0" err="1"/>
              <a:t>erusluottamus</a:t>
            </a:r>
            <a:r>
              <a:rPr lang="sv-FI" sz="3100" b="1" cap="none" dirty="0"/>
              <a:t> – </a:t>
            </a:r>
            <a:r>
              <a:rPr lang="sv-FI" sz="3100" b="1" cap="none" dirty="0" err="1"/>
              <a:t>epäluottamus</a:t>
            </a:r>
            <a:r>
              <a:rPr lang="sv-FI" sz="3100" b="1" cap="none" dirty="0"/>
              <a:t>  </a:t>
            </a:r>
            <a:r>
              <a:rPr lang="sv-FI" sz="3100" b="1" cap="none" dirty="0">
                <a:sym typeface="Wingdings" panose="05000000000000000000" pitchFamily="2" charset="2"/>
              </a:rPr>
              <a:t></a:t>
            </a:r>
            <a:r>
              <a:rPr lang="sv-FI" sz="3100" b="1" cap="none" dirty="0"/>
              <a:t> </a:t>
            </a:r>
            <a:r>
              <a:rPr lang="sv-FI" sz="3100" b="1" cap="none" dirty="0" err="1"/>
              <a:t>toivo</a:t>
            </a:r>
            <a:endParaRPr lang="sv-FI" sz="3100" b="1" cap="none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DCC6900-648D-4085-8F2A-8C3E8CA7EE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45" r="32221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04877" y="1459312"/>
            <a:ext cx="6116548" cy="5226509"/>
          </a:xfrm>
        </p:spPr>
        <p:txBody>
          <a:bodyPr>
            <a:noAutofit/>
          </a:bodyPr>
          <a:lstStyle/>
          <a:p>
            <a:r>
              <a:rPr lang="fi-FI" sz="2400" b="1" dirty="0"/>
              <a:t>Kaksi ensimmäistä ikävuotta ovat tärkeitä perusluottamuksen kannalta</a:t>
            </a:r>
            <a:endParaRPr lang="fi-FI" sz="2400" dirty="0"/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</a:t>
            </a:r>
            <a:r>
              <a:rPr lang="fi-FI" sz="2400" dirty="0"/>
              <a:t>Perusluottamus syntyy lapsen ja häntä hoitavien aikuisten vuorovaikutuksessa.</a:t>
            </a:r>
            <a:br>
              <a:rPr lang="fi-FI" sz="2400" dirty="0"/>
            </a:br>
            <a:endParaRPr lang="fi-FI" sz="2400" dirty="0"/>
          </a:p>
          <a:p>
            <a:r>
              <a:rPr lang="fi-FI" sz="2400" dirty="0"/>
              <a:t>Tärkeää on lapsen </a:t>
            </a:r>
            <a:r>
              <a:rPr lang="fi-FI" sz="2400" b="1" dirty="0"/>
              <a:t>perustarpeiden tyydytys, huolenpidon laatu </a:t>
            </a:r>
            <a:r>
              <a:rPr lang="fi-FI" sz="2400" dirty="0"/>
              <a:t>ja </a:t>
            </a:r>
            <a:r>
              <a:rPr lang="fi-FI" sz="2400" b="1" dirty="0"/>
              <a:t>johdonmukaisuus ja säännöllisyys</a:t>
            </a:r>
            <a:r>
              <a:rPr lang="fi-FI" sz="2400" dirty="0"/>
              <a:t>  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 </a:t>
            </a:r>
            <a:r>
              <a:rPr lang="fi-FI" sz="2400" i="1" dirty="0"/>
              <a:t>lapsi kokee olevansa turvassa</a:t>
            </a:r>
            <a:r>
              <a:rPr lang="fi-FI" sz="2400" dirty="0"/>
              <a:t>.  </a:t>
            </a:r>
            <a:br>
              <a:rPr lang="fi-FI" sz="2400" dirty="0"/>
            </a:br>
            <a:endParaRPr lang="fi-FI" sz="2400" dirty="0"/>
          </a:p>
          <a:p>
            <a:r>
              <a:rPr lang="fi-FI" sz="2400" dirty="0"/>
              <a:t>Luottamus herättää pienessä lapsessa toivon. </a:t>
            </a:r>
            <a:br>
              <a:rPr lang="fi-FI" sz="2400" dirty="0"/>
            </a:br>
            <a:endParaRPr lang="fi-FI" sz="2400" dirty="0"/>
          </a:p>
          <a:p>
            <a:r>
              <a:rPr lang="fi-FI" sz="2400" dirty="0"/>
              <a:t>Laiminlyönti johtaa epäluottamukseen.</a:t>
            </a:r>
          </a:p>
        </p:txBody>
      </p:sp>
    </p:spTree>
    <p:extLst>
      <p:ext uri="{BB962C8B-B14F-4D97-AF65-F5344CB8AC3E}">
        <p14:creationId xmlns:p14="http://schemas.microsoft.com/office/powerpoint/2010/main" val="97472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189" y="196835"/>
            <a:ext cx="6357256" cy="1195737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accent6"/>
                </a:solidFill>
              </a:rPr>
              <a:t>Varhaislapsuus (1½ – 3 </a:t>
            </a:r>
            <a:r>
              <a:rPr lang="fi-FI" sz="3600" b="1" cap="none" dirty="0">
                <a:solidFill>
                  <a:schemeClr val="accent6"/>
                </a:solidFill>
              </a:rPr>
              <a:t>v.</a:t>
            </a:r>
            <a:r>
              <a:rPr lang="fi-FI" sz="3600" b="1" dirty="0">
                <a:solidFill>
                  <a:schemeClr val="accent6"/>
                </a:solidFill>
              </a:rPr>
              <a:t>): </a:t>
            </a:r>
            <a:br>
              <a:rPr lang="fi-FI" sz="3200" b="1" dirty="0"/>
            </a:br>
            <a:r>
              <a:rPr lang="fi-FI" sz="3200" b="1" dirty="0"/>
              <a:t>I</a:t>
            </a:r>
            <a:r>
              <a:rPr lang="fi-FI" sz="3200" b="1" cap="none" dirty="0"/>
              <a:t>tsenäisyys – häpeä, epäily  </a:t>
            </a:r>
            <a:r>
              <a:rPr lang="fi-FI" sz="3200" b="1" cap="none" dirty="0">
                <a:sym typeface="Wingdings" panose="05000000000000000000" pitchFamily="2" charset="2"/>
              </a:rPr>
              <a:t> </a:t>
            </a:r>
            <a:r>
              <a:rPr lang="fi-FI" sz="3200" b="1" cap="none" dirty="0"/>
              <a:t>tahto</a:t>
            </a:r>
            <a:endParaRPr lang="sv-FI" sz="3200" b="1" cap="none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8189" y="1602297"/>
            <a:ext cx="6357255" cy="4907560"/>
          </a:xfrm>
        </p:spPr>
        <p:txBody>
          <a:bodyPr anchor="t">
            <a:normAutofit/>
          </a:bodyPr>
          <a:lstStyle/>
          <a:p>
            <a:r>
              <a:rPr lang="fi-FI" sz="1800" dirty="0"/>
              <a:t>Jäljittely eli mallioppiminen keskeinen oppimisen tapa. </a:t>
            </a:r>
            <a:br>
              <a:rPr lang="fi-FI" sz="1800" dirty="0"/>
            </a:br>
            <a:endParaRPr lang="fi-FI" sz="1800" dirty="0"/>
          </a:p>
          <a:p>
            <a:r>
              <a:rPr lang="fi-FI" sz="1800" b="1" dirty="0"/>
              <a:t>Lapsi on vaativa, tahtova ja haluaa tehdä asiat omalla tavallaan (tahtoikä)</a:t>
            </a:r>
            <a:br>
              <a:rPr lang="fi-FI" sz="1800" dirty="0"/>
            </a:br>
            <a:endParaRPr lang="fi-FI" sz="1800" dirty="0"/>
          </a:p>
          <a:p>
            <a:r>
              <a:rPr lang="fi-FI" sz="1800" dirty="0"/>
              <a:t>Itsenäistyminen alkaa pienistä onnistumisen kokemuksista, joihin lapsi tarvitsee (sanallista) palkitsemista. </a:t>
            </a:r>
            <a:br>
              <a:rPr lang="fi-FI" sz="1800" dirty="0"/>
            </a:br>
            <a:endParaRPr lang="fi-FI" sz="1800" dirty="0"/>
          </a:p>
          <a:p>
            <a:r>
              <a:rPr lang="fi-FI" sz="1800" dirty="0"/>
              <a:t>Myönteinen itsenäisyys tarkoittaa sitä, että lapsi omaksuu myönteisen ympäristön tuella melko realistisen kuvan itsestään ja kyvyistään. </a:t>
            </a:r>
            <a:br>
              <a:rPr lang="fi-FI" sz="1800" dirty="0"/>
            </a:br>
            <a:endParaRPr lang="fi-FI" sz="1800" dirty="0"/>
          </a:p>
          <a:p>
            <a:r>
              <a:rPr lang="fi-FI" sz="1800" dirty="0"/>
              <a:t>Itsenäisyys johtaa tahdon kehittymiseen.</a:t>
            </a:r>
            <a:br>
              <a:rPr lang="fi-FI" sz="1800" dirty="0"/>
            </a:br>
            <a:endParaRPr lang="fi-FI" sz="1800" dirty="0"/>
          </a:p>
          <a:p>
            <a:r>
              <a:rPr lang="fi-FI" sz="1800" dirty="0"/>
              <a:t>Epäonnistumiset, syyllistäminen ja ylisuojelu johtavat häpeä/epäilyn tunteisiin.</a:t>
            </a:r>
          </a:p>
          <a:p>
            <a:pPr marL="0" indent="0">
              <a:buNone/>
            </a:pPr>
            <a:endParaRPr lang="fi-FI" sz="11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5E4FEEA-2F6F-493E-A2CE-9C776E9E8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5" r="-1" b="483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6928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27EE671-5D73-49C5-9984-118F69ACB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94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09322" y="169182"/>
            <a:ext cx="7427167" cy="1089167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accent5">
                    <a:lumMod val="50000"/>
                  </a:schemeClr>
                </a:solidFill>
              </a:rPr>
              <a:t>Leikki-ikä (4 – 6 </a:t>
            </a:r>
            <a:r>
              <a:rPr lang="fi-FI" sz="3600" b="1" cap="none" dirty="0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fi-FI" sz="3600" b="1" dirty="0">
                <a:solidFill>
                  <a:schemeClr val="accent5">
                    <a:lumMod val="50000"/>
                  </a:schemeClr>
                </a:solidFill>
              </a:rPr>
              <a:t>): </a:t>
            </a:r>
            <a:br>
              <a:rPr lang="fi-FI" sz="3100" b="1" dirty="0"/>
            </a:br>
            <a:r>
              <a:rPr lang="fi-FI" sz="3100" b="1" cap="none" dirty="0"/>
              <a:t>Aloitteisuus – syyllisyys  </a:t>
            </a:r>
            <a:r>
              <a:rPr lang="fi-FI" sz="3100" b="1" cap="none" dirty="0">
                <a:sym typeface="Wingdings" panose="05000000000000000000" pitchFamily="2" charset="2"/>
              </a:rPr>
              <a:t></a:t>
            </a:r>
            <a:r>
              <a:rPr lang="fi-FI" sz="3100" b="1" cap="none" dirty="0"/>
              <a:t> tarkoitus, merkitys</a:t>
            </a:r>
            <a:endParaRPr lang="sv-FI" sz="3100" b="1" cap="none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71626" y="1427521"/>
            <a:ext cx="6264863" cy="5334006"/>
          </a:xfrm>
        </p:spPr>
        <p:txBody>
          <a:bodyPr>
            <a:noAutofit/>
          </a:bodyPr>
          <a:lstStyle/>
          <a:p>
            <a:r>
              <a:rPr lang="fi-FI" sz="2000" b="1" dirty="0"/>
              <a:t>Lapsi on oma-aloitteinen, kokeilunhaluinen ja utelias. </a:t>
            </a:r>
            <a:br>
              <a:rPr lang="fi-FI" sz="2000" dirty="0"/>
            </a:br>
            <a:endParaRPr lang="fi-FI" sz="2000" dirty="0"/>
          </a:p>
          <a:p>
            <a:r>
              <a:rPr lang="fi-FI" sz="2000" dirty="0"/>
              <a:t>Lapsi kyselee, harjoittelee erilaisia taitoja ja on aloitekykyinen.</a:t>
            </a:r>
            <a:br>
              <a:rPr lang="fi-FI" sz="2000" dirty="0"/>
            </a:br>
            <a:endParaRPr lang="fi-FI" sz="2000" dirty="0"/>
          </a:p>
          <a:p>
            <a:r>
              <a:rPr lang="fi-FI" sz="2000" b="1" dirty="0"/>
              <a:t>Kokeilee sekä omia että hoitajan rajoja.</a:t>
            </a:r>
            <a:br>
              <a:rPr lang="fi-FI" sz="2000" dirty="0"/>
            </a:br>
            <a:endParaRPr lang="fi-FI" sz="2000" dirty="0"/>
          </a:p>
          <a:p>
            <a:r>
              <a:rPr lang="fi-FI" sz="2000" b="1" dirty="0"/>
              <a:t>Leikin avulla </a:t>
            </a:r>
            <a:r>
              <a:rPr lang="fi-FI" sz="2000" dirty="0"/>
              <a:t>lapsi kehittyy, omaksuu yhteisönsä rooleja, arvoja ja asenteita.</a:t>
            </a:r>
          </a:p>
          <a:p>
            <a:pPr marL="0" indent="0">
              <a:buNone/>
            </a:pPr>
            <a:r>
              <a:rPr lang="fi-FI" sz="2000" dirty="0">
                <a:sym typeface="Wingdings" panose="05000000000000000000" pitchFamily="2" charset="2"/>
              </a:rPr>
              <a:t>	 </a:t>
            </a:r>
            <a:r>
              <a:rPr lang="fi-FI" sz="2000" dirty="0"/>
              <a:t>Samaistuminen vanhempiin </a:t>
            </a:r>
          </a:p>
          <a:p>
            <a:r>
              <a:rPr lang="fi-FI" sz="2000" dirty="0"/>
              <a:t>Jos uteliaisuuteen (mm. tutkiminen, kyseleminen, kokeileminen) suhtaudutaan ärtyneesti, torumalla ja rankaisemalla, lapsi alkaa tuntea liiallista syyllisyyttä.</a:t>
            </a:r>
            <a:br>
              <a:rPr lang="fi-FI" sz="2000" dirty="0"/>
            </a:br>
            <a:endParaRPr lang="fi-FI" sz="2000" dirty="0"/>
          </a:p>
          <a:p>
            <a:r>
              <a:rPr lang="fi-FI" sz="2000" b="1" dirty="0"/>
              <a:t>Kehityskriisin onnistuttua lapsi uskaltaa asettaa päämääriä ja kokeilee erilaisia rooleja.</a:t>
            </a:r>
            <a:endParaRPr lang="sv-FI" sz="2000" b="1" dirty="0"/>
          </a:p>
        </p:txBody>
      </p:sp>
    </p:spTree>
    <p:extLst>
      <p:ext uri="{BB962C8B-B14F-4D97-AF65-F5344CB8AC3E}">
        <p14:creationId xmlns:p14="http://schemas.microsoft.com/office/powerpoint/2010/main" val="343948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i-FI" sz="4600" b="1" dirty="0">
                <a:solidFill>
                  <a:schemeClr val="accent2"/>
                </a:solidFill>
              </a:rPr>
              <a:t>Kouluikä ( 7 – 12 </a:t>
            </a:r>
            <a:r>
              <a:rPr lang="fi-FI" sz="4600" b="1" cap="none" dirty="0">
                <a:solidFill>
                  <a:schemeClr val="accent2"/>
                </a:solidFill>
              </a:rPr>
              <a:t>v</a:t>
            </a:r>
            <a:r>
              <a:rPr lang="fi-FI" sz="4600" b="1" dirty="0">
                <a:solidFill>
                  <a:schemeClr val="accent2"/>
                </a:solidFill>
              </a:rPr>
              <a:t>.): </a:t>
            </a:r>
            <a:br>
              <a:rPr lang="fi-FI" sz="4600" b="1" dirty="0"/>
            </a:br>
            <a:r>
              <a:rPr lang="fi-FI" sz="3600" b="1" dirty="0"/>
              <a:t>A</a:t>
            </a:r>
            <a:r>
              <a:rPr lang="fi-FI" sz="3600" b="1" cap="none" dirty="0"/>
              <a:t>hkeruus, pystyvyys </a:t>
            </a:r>
            <a:r>
              <a:rPr lang="fi-FI" sz="3600" b="1" cap="none" dirty="0">
                <a:sym typeface="Wingdings" panose="05000000000000000000" pitchFamily="2" charset="2"/>
              </a:rPr>
              <a:t>– </a:t>
            </a:r>
            <a:r>
              <a:rPr lang="fi-FI" sz="3600" b="1" cap="none" dirty="0"/>
              <a:t>alemmuus </a:t>
            </a:r>
            <a:r>
              <a:rPr lang="fi-FI" sz="3600" b="1" cap="none" dirty="0">
                <a:sym typeface="Wingdings" panose="05000000000000000000" pitchFamily="2" charset="2"/>
              </a:rPr>
              <a:t> pätevyys</a:t>
            </a:r>
            <a:r>
              <a:rPr lang="fi-FI" sz="3600" b="1" cap="none" dirty="0"/>
              <a:t> </a:t>
            </a:r>
            <a:endParaRPr lang="sv-FI" sz="3600" b="1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43280" y="2071316"/>
            <a:ext cx="7474591" cy="4697090"/>
          </a:xfrm>
        </p:spPr>
        <p:txBody>
          <a:bodyPr anchor="t">
            <a:normAutofit/>
          </a:bodyPr>
          <a:lstStyle/>
          <a:p>
            <a:r>
              <a:rPr lang="fi-FI" sz="1800" b="1" dirty="0"/>
              <a:t>Olennaisena hallinnan kokemus</a:t>
            </a:r>
            <a:r>
              <a:rPr lang="fi-FI" sz="1800" dirty="0"/>
              <a:t>: lapsi osaa tiedoillaan ja taidoillaan ratkaista erilaisia tehtäviä ja tilanteita (lukeminen, kirjoittaminen, laskeminen) </a:t>
            </a:r>
            <a:r>
              <a:rPr lang="fi-FI" sz="1800" b="1" dirty="0">
                <a:sym typeface="Wingdings" panose="05000000000000000000" pitchFamily="2" charset="2"/>
              </a:rPr>
              <a:t> innostus ja avoimuus. </a:t>
            </a:r>
            <a:br>
              <a:rPr lang="fi-FI" sz="1800" dirty="0">
                <a:sym typeface="Wingdings" panose="05000000000000000000" pitchFamily="2" charset="2"/>
              </a:rPr>
            </a:br>
            <a:endParaRPr lang="fi-FI" sz="1800" dirty="0">
              <a:sym typeface="Wingdings" panose="05000000000000000000" pitchFamily="2" charset="2"/>
            </a:endParaRPr>
          </a:p>
          <a:p>
            <a:r>
              <a:rPr lang="fi-FI" sz="1800" dirty="0">
                <a:sym typeface="Wingdings" panose="05000000000000000000" pitchFamily="2" charset="2"/>
              </a:rPr>
              <a:t>Jos lapsi saa positiivisia kokemuksia kyvyistään ja kannustusta, hän alkaa pitää itseään ahkerana.</a:t>
            </a:r>
            <a:br>
              <a:rPr lang="fi-FI" sz="1800" dirty="0">
                <a:sym typeface="Wingdings" panose="05000000000000000000" pitchFamily="2" charset="2"/>
              </a:rPr>
            </a:br>
            <a:endParaRPr lang="fi-FI" sz="1800" dirty="0"/>
          </a:p>
          <a:p>
            <a:r>
              <a:rPr lang="fi-FI" sz="1800" b="1" dirty="0"/>
              <a:t>Kavereiden hyväksyntä tärkeää.</a:t>
            </a:r>
            <a:br>
              <a:rPr lang="fi-FI" sz="1800" dirty="0"/>
            </a:br>
            <a:endParaRPr lang="fi-FI" sz="1800" dirty="0"/>
          </a:p>
          <a:p>
            <a:r>
              <a:rPr lang="fi-FI" sz="1800" dirty="0"/>
              <a:t>Voimakas läheisen ihmissuhteen tarve. </a:t>
            </a:r>
            <a:br>
              <a:rPr lang="fi-FI" sz="1800" dirty="0"/>
            </a:br>
            <a:endParaRPr lang="fi-FI" sz="1800" dirty="0"/>
          </a:p>
          <a:p>
            <a:r>
              <a:rPr lang="fi-FI" sz="1800" dirty="0"/>
              <a:t>Kouluiässä lapsi oppii työnteon perustaidot ja asenteen työntekoa kohtaan.</a:t>
            </a:r>
            <a:br>
              <a:rPr lang="fi-FI" sz="1800" dirty="0"/>
            </a:br>
            <a:endParaRPr lang="fi-FI" sz="1800" dirty="0"/>
          </a:p>
          <a:p>
            <a:r>
              <a:rPr lang="fi-FI" sz="1800" b="1" dirty="0"/>
              <a:t>Epäonnistumiset ja jatkuva negatiivinen palaute johtavat alemmuuden tunteeseen.</a:t>
            </a:r>
            <a:endParaRPr lang="sv-FI" sz="1800" b="1" dirty="0"/>
          </a:p>
        </p:txBody>
      </p:sp>
      <p:pic>
        <p:nvPicPr>
          <p:cNvPr id="4" name="Kuva 3" descr="Kuva, joka sisältää kohteen teksti, poika&#10;&#10;Kuvaus luotu automaattisesti">
            <a:extLst>
              <a:ext uri="{FF2B5EF4-FFF2-40B4-BE49-F238E27FC236}">
                <a16:creationId xmlns:a16="http://schemas.microsoft.com/office/drawing/2014/main" id="{360709C8-2D9E-4CEC-89DA-FBE83784AE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79" r="19505" b="2"/>
          <a:stretch/>
        </p:blipFill>
        <p:spPr>
          <a:xfrm>
            <a:off x="7869628" y="2295312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6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05F4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5894" y="4767072"/>
            <a:ext cx="6999959" cy="1625210"/>
          </a:xfrm>
        </p:spPr>
        <p:txBody>
          <a:bodyPr>
            <a:normAutofit/>
          </a:bodyPr>
          <a:lstStyle/>
          <a:p>
            <a:r>
              <a:rPr lang="sv-FI" sz="3700" b="1" dirty="0" err="1">
                <a:solidFill>
                  <a:srgbClr val="FFFFFF"/>
                </a:solidFill>
              </a:rPr>
              <a:t>Nuoruusikä</a:t>
            </a:r>
            <a:r>
              <a:rPr lang="sv-FI" sz="3700" b="1" dirty="0">
                <a:solidFill>
                  <a:srgbClr val="FFFFFF"/>
                </a:solidFill>
              </a:rPr>
              <a:t>: </a:t>
            </a:r>
            <a:br>
              <a:rPr lang="sv-FI" sz="3700" b="1" dirty="0">
                <a:solidFill>
                  <a:srgbClr val="FFFFFF"/>
                </a:solidFill>
              </a:rPr>
            </a:br>
            <a:r>
              <a:rPr lang="sv-FI" sz="3600" b="1" dirty="0" err="1">
                <a:solidFill>
                  <a:srgbClr val="FFFFFF"/>
                </a:solidFill>
              </a:rPr>
              <a:t>I</a:t>
            </a:r>
            <a:r>
              <a:rPr lang="sv-FI" sz="3600" b="1" cap="none" dirty="0" err="1">
                <a:solidFill>
                  <a:srgbClr val="FFFFFF"/>
                </a:solidFill>
              </a:rPr>
              <a:t>dentiteetti</a:t>
            </a:r>
            <a:r>
              <a:rPr lang="sv-FI" sz="3600" b="1" cap="none" dirty="0">
                <a:solidFill>
                  <a:srgbClr val="FFFFFF"/>
                </a:solidFill>
              </a:rPr>
              <a:t> – </a:t>
            </a:r>
            <a:r>
              <a:rPr lang="sv-FI" sz="3600" b="1" cap="none" dirty="0" err="1">
                <a:solidFill>
                  <a:srgbClr val="FFFFFF"/>
                </a:solidFill>
              </a:rPr>
              <a:t>roolien</a:t>
            </a:r>
            <a:r>
              <a:rPr lang="sv-FI" sz="3600" b="1" cap="none" dirty="0">
                <a:solidFill>
                  <a:srgbClr val="FFFFFF"/>
                </a:solidFill>
              </a:rPr>
              <a:t> </a:t>
            </a:r>
            <a:r>
              <a:rPr lang="sv-FI" sz="3600" b="1" cap="none" dirty="0" err="1">
                <a:solidFill>
                  <a:srgbClr val="FFFFFF"/>
                </a:solidFill>
              </a:rPr>
              <a:t>hajaannus</a:t>
            </a:r>
            <a:r>
              <a:rPr lang="sv-FI" sz="3600" b="1" cap="none" dirty="0">
                <a:solidFill>
                  <a:srgbClr val="FFFFFF"/>
                </a:solidFill>
              </a:rPr>
              <a:t> </a:t>
            </a:r>
            <a:br>
              <a:rPr lang="sv-FI" sz="3600" b="1" cap="none" dirty="0">
                <a:solidFill>
                  <a:srgbClr val="FFFFFF"/>
                </a:solidFill>
              </a:rPr>
            </a:br>
            <a:r>
              <a:rPr lang="sv-FI" sz="3600" b="1" cap="none" dirty="0">
                <a:solidFill>
                  <a:srgbClr val="FFFFFF"/>
                </a:solidFill>
                <a:sym typeface="Wingdings" panose="05000000000000000000" pitchFamily="2" charset="2"/>
              </a:rPr>
              <a:t> </a:t>
            </a:r>
            <a:r>
              <a:rPr lang="sv-FI" sz="3600" b="1" cap="none" dirty="0" err="1">
                <a:solidFill>
                  <a:srgbClr val="FFFFFF"/>
                </a:solidFill>
                <a:sym typeface="Wingdings" panose="05000000000000000000" pitchFamily="2" charset="2"/>
              </a:rPr>
              <a:t>aitous</a:t>
            </a:r>
            <a:r>
              <a:rPr lang="sv-FI" sz="3600" b="1" cap="none" dirty="0">
                <a:solidFill>
                  <a:srgbClr val="FFFFFF"/>
                </a:solidFill>
              </a:rPr>
              <a:t> </a:t>
            </a:r>
            <a:endParaRPr lang="sv-FI" sz="3600" b="1" dirty="0">
              <a:solidFill>
                <a:srgbClr val="FFFFFF"/>
              </a:solidFill>
            </a:endParaRPr>
          </a:p>
        </p:txBody>
      </p:sp>
      <p:pic>
        <p:nvPicPr>
          <p:cNvPr id="4" name="Kuva 3" descr="Kuva, joka sisältää kohteen henkilö, poseeraaminen, peruukki&#10;&#10;Kuvaus luotu automaattisesti">
            <a:extLst>
              <a:ext uri="{FF2B5EF4-FFF2-40B4-BE49-F238E27FC236}">
                <a16:creationId xmlns:a16="http://schemas.microsoft.com/office/drawing/2014/main" id="{A897C07A-AA3A-4D34-889A-6FEE8C0098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2822"/>
          <a:stretch/>
        </p:blipFill>
        <p:spPr>
          <a:xfrm rot="20672561">
            <a:off x="372897" y="435452"/>
            <a:ext cx="3386037" cy="19704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34655" y="321732"/>
            <a:ext cx="4329798" cy="6214534"/>
          </a:xfrm>
        </p:spPr>
        <p:txBody>
          <a:bodyPr anchor="ctr">
            <a:normAutofit/>
          </a:bodyPr>
          <a:lstStyle/>
          <a:p>
            <a:r>
              <a:rPr lang="fi-FI" sz="1600" b="1" dirty="0">
                <a:solidFill>
                  <a:srgbClr val="FFFFFF"/>
                </a:solidFill>
              </a:rPr>
              <a:t>Voimakkaat fyysiset muutokset, kiinnostus omaa ulkonäköä kohtaan</a:t>
            </a:r>
            <a:br>
              <a:rPr lang="fi-FI" sz="1600" dirty="0">
                <a:solidFill>
                  <a:srgbClr val="FFFFFF"/>
                </a:solidFill>
              </a:rPr>
            </a:br>
            <a:r>
              <a:rPr lang="fi-FI" sz="1600" dirty="0">
                <a:solidFill>
                  <a:srgbClr val="FFFFFF"/>
                </a:solidFill>
                <a:sym typeface="Wingdings" panose="05000000000000000000" pitchFamily="2" charset="2"/>
              </a:rPr>
              <a:t></a:t>
            </a:r>
            <a:r>
              <a:rPr lang="fi-FI" sz="1600" dirty="0">
                <a:solidFill>
                  <a:srgbClr val="FFFFFF"/>
                </a:solidFill>
              </a:rPr>
              <a:t>Tärkeää, että nuori hyväksyy oman muuttuneen kehonsa.</a:t>
            </a:r>
          </a:p>
          <a:p>
            <a:r>
              <a:rPr lang="fi-FI" sz="1600" b="1" dirty="0">
                <a:solidFill>
                  <a:srgbClr val="FFFFFF"/>
                </a:solidFill>
              </a:rPr>
              <a:t>Minäidentiteetin etsimisen ja löytämisen aikaa </a:t>
            </a:r>
            <a:br>
              <a:rPr lang="fi-FI" sz="1600" dirty="0">
                <a:solidFill>
                  <a:srgbClr val="FFFFFF"/>
                </a:solidFill>
              </a:rPr>
            </a:br>
            <a:r>
              <a:rPr lang="fi-FI" sz="1600" dirty="0">
                <a:solidFill>
                  <a:srgbClr val="FFFFFF"/>
                </a:solidFill>
                <a:sym typeface="Wingdings" panose="05000000000000000000" pitchFamily="2" charset="2"/>
              </a:rPr>
              <a:t> nuorella on ihanteita ja idoleita.</a:t>
            </a:r>
            <a:br>
              <a:rPr lang="fi-FI" sz="1600" dirty="0">
                <a:solidFill>
                  <a:srgbClr val="FFFFFF"/>
                </a:solidFill>
                <a:sym typeface="Wingdings" panose="05000000000000000000" pitchFamily="2" charset="2"/>
              </a:rPr>
            </a:br>
            <a:endParaRPr lang="fi-FI" sz="1600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r>
              <a:rPr lang="fi-FI" sz="1600" dirty="0">
                <a:solidFill>
                  <a:srgbClr val="FFFFFF"/>
                </a:solidFill>
                <a:sym typeface="Wingdings" panose="05000000000000000000" pitchFamily="2" charset="2"/>
              </a:rPr>
              <a:t>Samaistumiskohteiden etsiminen </a:t>
            </a:r>
            <a:br>
              <a:rPr lang="fi-FI" sz="1600" dirty="0">
                <a:solidFill>
                  <a:srgbClr val="FFFFFF"/>
                </a:solidFill>
                <a:sym typeface="Wingdings" panose="05000000000000000000" pitchFamily="2" charset="2"/>
              </a:rPr>
            </a:br>
            <a:r>
              <a:rPr lang="fi-FI" sz="1600" dirty="0">
                <a:solidFill>
                  <a:srgbClr val="FFFFFF"/>
                </a:solidFill>
                <a:sym typeface="Wingdings" panose="05000000000000000000" pitchFamily="2" charset="2"/>
              </a:rPr>
              <a:t> roolien kokeileminen.</a:t>
            </a:r>
            <a:br>
              <a:rPr lang="fi-FI" sz="1600" dirty="0">
                <a:solidFill>
                  <a:srgbClr val="FFFFFF"/>
                </a:solidFill>
                <a:sym typeface="Wingdings" panose="05000000000000000000" pitchFamily="2" charset="2"/>
              </a:rPr>
            </a:br>
            <a:endParaRPr lang="fi-FI" sz="1600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r>
              <a:rPr lang="fi-FI" sz="1600" dirty="0">
                <a:solidFill>
                  <a:srgbClr val="FFFFFF"/>
                </a:solidFill>
              </a:rPr>
              <a:t>Erilaisten valintojen tekeminen (mm. koulutus- ja ammatinvalinta, elämäntapa ja arvot).</a:t>
            </a:r>
            <a:br>
              <a:rPr lang="fi-FI" sz="1600" dirty="0">
                <a:solidFill>
                  <a:srgbClr val="FFFFFF"/>
                </a:solidFill>
              </a:rPr>
            </a:br>
            <a:endParaRPr lang="fi-FI" sz="1600" dirty="0">
              <a:solidFill>
                <a:srgbClr val="FFFFFF"/>
              </a:solidFill>
            </a:endParaRPr>
          </a:p>
          <a:p>
            <a:r>
              <a:rPr lang="fi-FI" sz="1600" b="1" dirty="0">
                <a:solidFill>
                  <a:srgbClr val="FFFFFF"/>
                </a:solidFill>
              </a:rPr>
              <a:t>Aikuisen tuki (empatia) tärkeää. </a:t>
            </a:r>
            <a:r>
              <a:rPr lang="fi-FI" sz="1600" dirty="0">
                <a:solidFill>
                  <a:srgbClr val="FFFFFF"/>
                </a:solidFill>
              </a:rPr>
              <a:t>Ystävyyssuhteiden kautta itsensä peilaaminen keskeistä </a:t>
            </a:r>
            <a:br>
              <a:rPr lang="fi-FI" sz="1600" dirty="0">
                <a:solidFill>
                  <a:srgbClr val="FFFFFF"/>
                </a:solidFill>
              </a:rPr>
            </a:br>
            <a:r>
              <a:rPr lang="fi-FI" sz="1600" dirty="0">
                <a:solidFill>
                  <a:srgbClr val="FFFFFF"/>
                </a:solidFill>
                <a:sym typeface="Wingdings" panose="05000000000000000000" pitchFamily="2" charset="2"/>
              </a:rPr>
              <a:t> kokemus pystyvyydestä, kyky pysyvään ihmissuhteeseen.</a:t>
            </a:r>
            <a:br>
              <a:rPr lang="fi-FI" sz="1600" dirty="0">
                <a:solidFill>
                  <a:srgbClr val="FFFFFF"/>
                </a:solidFill>
                <a:sym typeface="Wingdings" panose="05000000000000000000" pitchFamily="2" charset="2"/>
              </a:rPr>
            </a:br>
            <a:endParaRPr lang="fi-FI" sz="1600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r>
              <a:rPr lang="fi-FI" sz="1600" b="1" dirty="0">
                <a:solidFill>
                  <a:srgbClr val="FFFFFF"/>
                </a:solidFill>
                <a:sym typeface="Wingdings" panose="05000000000000000000" pitchFamily="2" charset="2"/>
              </a:rPr>
              <a:t>Ellei mieluinen kuva itsestä (identiteetti) löydy, seuraa roolien hajaannus</a:t>
            </a:r>
            <a:br>
              <a:rPr lang="fi-FI" sz="1600" b="1" dirty="0">
                <a:solidFill>
                  <a:srgbClr val="FFFFFF"/>
                </a:solidFill>
                <a:sym typeface="Wingdings" panose="05000000000000000000" pitchFamily="2" charset="2"/>
              </a:rPr>
            </a:br>
            <a:r>
              <a:rPr lang="fi-FI" sz="1600" b="1" dirty="0">
                <a:solidFill>
                  <a:srgbClr val="FFFFFF"/>
                </a:solidFill>
                <a:sym typeface="Wingdings" panose="05000000000000000000" pitchFamily="2" charset="2"/>
              </a:rPr>
              <a:t> epävarmuus.</a:t>
            </a:r>
            <a:endParaRPr lang="fi-FI" sz="1600" b="1" dirty="0">
              <a:solidFill>
                <a:srgbClr val="FFFFFF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7F45077-A87F-4C39-8D66-81718D233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675" y="2665186"/>
            <a:ext cx="3021801" cy="192639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52F84F1-9406-44B6-918D-41C2BDD1D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6073">
            <a:off x="4567264" y="257796"/>
            <a:ext cx="2286000" cy="2286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C61FED5-CACD-41AA-BE13-52CD29BF1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7461" y="2083780"/>
            <a:ext cx="2075246" cy="239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9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150D69E-4673-40B0-805E-F39BD035AB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77" r="9091" b="94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4845" y="440581"/>
            <a:ext cx="7079811" cy="1041102"/>
          </a:xfrm>
        </p:spPr>
        <p:txBody>
          <a:bodyPr>
            <a:normAutofit fontScale="90000"/>
          </a:bodyPr>
          <a:lstStyle/>
          <a:p>
            <a:r>
              <a:rPr lang="sv-FI" sz="4000" b="1" dirty="0" err="1">
                <a:solidFill>
                  <a:srgbClr val="FF0000"/>
                </a:solidFill>
              </a:rPr>
              <a:t>Varhaisaikuisuus</a:t>
            </a:r>
            <a:r>
              <a:rPr lang="sv-FI" sz="4000" b="1" dirty="0">
                <a:solidFill>
                  <a:srgbClr val="FF0000"/>
                </a:solidFill>
              </a:rPr>
              <a:t>: </a:t>
            </a:r>
            <a:br>
              <a:rPr lang="sv-FI" sz="3400" b="1" dirty="0"/>
            </a:br>
            <a:r>
              <a:rPr lang="sv-FI" sz="3400" b="1" dirty="0" err="1"/>
              <a:t>L</a:t>
            </a:r>
            <a:r>
              <a:rPr lang="sv-FI" sz="3400" b="1" cap="none" dirty="0" err="1"/>
              <a:t>äheisyys</a:t>
            </a:r>
            <a:r>
              <a:rPr lang="sv-FI" sz="3400" b="1" cap="none" dirty="0"/>
              <a:t> – </a:t>
            </a:r>
            <a:r>
              <a:rPr lang="sv-FI" sz="3400" b="1" cap="none" dirty="0" err="1"/>
              <a:t>eristäytyminen</a:t>
            </a:r>
            <a:r>
              <a:rPr lang="sv-FI" sz="3400" b="1" cap="none" dirty="0"/>
              <a:t> </a:t>
            </a:r>
            <a:r>
              <a:rPr lang="sv-FI" sz="3400" b="1" cap="none" dirty="0">
                <a:sym typeface="Wingdings" panose="05000000000000000000" pitchFamily="2" charset="2"/>
              </a:rPr>
              <a:t> </a:t>
            </a:r>
            <a:r>
              <a:rPr lang="sv-FI" sz="3400" b="1" cap="none" dirty="0" err="1">
                <a:sym typeface="Wingdings" panose="05000000000000000000" pitchFamily="2" charset="2"/>
              </a:rPr>
              <a:t>rakkaus</a:t>
            </a:r>
            <a:endParaRPr lang="sv-FI" sz="3400" b="1" cap="none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6885" y="1736521"/>
            <a:ext cx="7197772" cy="4420998"/>
          </a:xfrm>
        </p:spPr>
        <p:txBody>
          <a:bodyPr>
            <a:normAutofit/>
          </a:bodyPr>
          <a:lstStyle/>
          <a:p>
            <a:r>
              <a:rPr lang="fi-FI" sz="2000" b="1" dirty="0"/>
              <a:t>Kehittyy kyky olla lähellä toista ihmistä ja muodostaa parisuhde.</a:t>
            </a:r>
            <a:br>
              <a:rPr lang="fi-FI" sz="2000" dirty="0"/>
            </a:br>
            <a:endParaRPr lang="fi-FI" sz="2000" dirty="0"/>
          </a:p>
          <a:p>
            <a:r>
              <a:rPr lang="fi-FI" sz="2000" dirty="0"/>
              <a:t>Sisäisen vastuullisuuden saavuttaminen. </a:t>
            </a:r>
            <a:br>
              <a:rPr lang="fi-FI" sz="2000" dirty="0"/>
            </a:br>
            <a:endParaRPr lang="fi-FI" sz="2000" dirty="0"/>
          </a:p>
          <a:p>
            <a:r>
              <a:rPr lang="fi-FI" sz="2000" b="1" dirty="0"/>
              <a:t>Kehitystehtävänä läheisyyden saavuttaminen, riippumattomuus ja vastavuoroisuus ihmissuhteissa.</a:t>
            </a:r>
          </a:p>
          <a:p>
            <a:r>
              <a:rPr lang="fi-FI" sz="2000" dirty="0"/>
              <a:t>Tavoitteena kyky olla lähellä toista, mutta kestää myös yksinoloa.</a:t>
            </a:r>
            <a:br>
              <a:rPr lang="fi-FI" sz="2000" dirty="0"/>
            </a:br>
            <a:endParaRPr lang="fi-FI" sz="2000" dirty="0"/>
          </a:p>
          <a:p>
            <a:r>
              <a:rPr lang="fi-FI" sz="2000" b="1" dirty="0"/>
              <a:t>Jälkeläisten kasvattaminen</a:t>
            </a:r>
          </a:p>
          <a:p>
            <a:pPr marL="0" indent="0">
              <a:buNone/>
            </a:pPr>
            <a:r>
              <a:rPr lang="fi-FI" sz="2000" dirty="0">
                <a:sym typeface="Wingdings" panose="05000000000000000000" pitchFamily="2" charset="2"/>
              </a:rPr>
              <a:t> </a:t>
            </a:r>
            <a:r>
              <a:rPr lang="fi-FI" sz="2000" dirty="0"/>
              <a:t>Kehityskriisin onnistuessa syntyy kyky läheisyyteen ja rakkauteen.</a:t>
            </a:r>
          </a:p>
          <a:p>
            <a:pPr marL="0" indent="0">
              <a:buNone/>
            </a:pPr>
            <a:r>
              <a:rPr lang="fi-FI" sz="2000" dirty="0">
                <a:sym typeface="Wingdings" panose="05000000000000000000" pitchFamily="2" charset="2"/>
              </a:rPr>
              <a:t> </a:t>
            </a:r>
            <a:r>
              <a:rPr lang="fi-FI" sz="2000" dirty="0"/>
              <a:t>Kehityskriisin epäonnistuminen johtaa eristäytymiseen ihmissuhteissa.</a:t>
            </a:r>
            <a:endParaRPr lang="sv-FI" sz="2000" dirty="0"/>
          </a:p>
        </p:txBody>
      </p:sp>
    </p:spTree>
    <p:extLst>
      <p:ext uri="{BB962C8B-B14F-4D97-AF65-F5344CB8AC3E}">
        <p14:creationId xmlns:p14="http://schemas.microsoft.com/office/powerpoint/2010/main" val="136189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961</Words>
  <Application>Microsoft Office PowerPoint</Application>
  <PresentationFormat>Laajakuva</PresentationFormat>
  <Paragraphs>89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Office-teema</vt:lpstr>
      <vt:lpstr>PSYKOSOSIAALINEN KEHITYSTEORIA  Erik. H. Eriksonin MUKAAN</vt:lpstr>
      <vt:lpstr>PSYKOSOSIAALINEN KEHITYSTEORIA  Erik H. Eriksonin MUKAAN jatkuu…</vt:lpstr>
      <vt:lpstr>PowerPoint-esitys</vt:lpstr>
      <vt:lpstr>Vauvaikä ( 0 – 1½ v.): Perusluottamus – epäluottamus   toivo</vt:lpstr>
      <vt:lpstr>Varhaislapsuus (1½ – 3 v.):  Itsenäisyys – häpeä, epäily   tahto</vt:lpstr>
      <vt:lpstr>Leikki-ikä (4 – 6 v):  Aloitteisuus – syyllisyys   tarkoitus, merkitys</vt:lpstr>
      <vt:lpstr>Kouluikä ( 7 – 12 v.):  Ahkeruus, pystyvyys – alemmuus  pätevyys </vt:lpstr>
      <vt:lpstr>Nuoruusikä:  Identiteetti – roolien hajaannus   aitous </vt:lpstr>
      <vt:lpstr>Varhaisaikuisuus:  Läheisyys – eristäytyminen  rakkaus</vt:lpstr>
      <vt:lpstr>Keski-ikä (35– 60 v.):  Luovuus, tuottavuus – lamaantuminen  huolenpito</vt:lpstr>
      <vt:lpstr>Jatkuu… Keski-ikä (35 – 60 v.):  Luovuus, tuottavuus – lamaantuminen</vt:lpstr>
      <vt:lpstr>Vanhuus (60 ):  Minän eheys – epätoivo ja katkeruus  viisaus </vt:lpstr>
      <vt:lpstr>Mitä me kaikki tarvitsemme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PSYKOSOSIAALINEN KEHITYSTEORIA  Erik. H. Eriksonin MUKAAN</dc:title>
  <dc:creator>Leena</dc:creator>
  <cp:lastModifiedBy>Leena</cp:lastModifiedBy>
  <cp:revision>2</cp:revision>
  <dcterms:created xsi:type="dcterms:W3CDTF">2022-11-13T19:28:17Z</dcterms:created>
  <dcterms:modified xsi:type="dcterms:W3CDTF">2022-11-13T19:37:19Z</dcterms:modified>
</cp:coreProperties>
</file>