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69" r:id="rId5"/>
    <p:sldId id="273" r:id="rId6"/>
    <p:sldId id="26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3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36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99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93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83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35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2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285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09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38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14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37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9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644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57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13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3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8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E91E-69D0-4017-B4BE-F54097C8D8F1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34A8-27F2-4037-9671-6C14E20FB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743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85B9C-6403-4A0E-8F26-5EF3C2147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  <a:latin typeface="Comic Sans MS" panose="030F0702030302020204" pitchFamily="66" charset="0"/>
              </a:rPr>
              <a:t>MITEN ENERGIAA TUOTETAAN</a:t>
            </a:r>
          </a:p>
        </p:txBody>
      </p:sp>
    </p:spTree>
    <p:extLst>
      <p:ext uri="{BB962C8B-B14F-4D97-AF65-F5344CB8AC3E}">
        <p14:creationId xmlns:p14="http://schemas.microsoft.com/office/powerpoint/2010/main" val="329180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C969EC-F360-4247-9B18-21F6C69E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2633133" cy="1135737"/>
          </a:xfrm>
        </p:spPr>
        <p:txBody>
          <a:bodyPr>
            <a:normAutofit/>
          </a:bodyPr>
          <a:lstStyle/>
          <a:p>
            <a:r>
              <a:rPr lang="fi-FI" sz="3600" dirty="0"/>
              <a:t>Periaate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CB8D-8C70-4E2F-A945-5DBD0BD3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52" y="1782981"/>
            <a:ext cx="4004479" cy="43939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000" dirty="0"/>
              <a:t>Voidaan polttaa</a:t>
            </a:r>
          </a:p>
          <a:p>
            <a:r>
              <a:rPr lang="fi-FI" sz="2000" dirty="0"/>
              <a:t>Kivihiili</a:t>
            </a:r>
          </a:p>
          <a:p>
            <a:r>
              <a:rPr lang="fi-FI" sz="2000" dirty="0"/>
              <a:t>Maakaasu</a:t>
            </a:r>
          </a:p>
          <a:p>
            <a:r>
              <a:rPr lang="fi-FI" sz="2000" dirty="0"/>
              <a:t>Maaöljy</a:t>
            </a:r>
          </a:p>
          <a:p>
            <a:r>
              <a:rPr lang="fi-FI" sz="2000" dirty="0"/>
              <a:t>Turve</a:t>
            </a:r>
          </a:p>
          <a:p>
            <a:r>
              <a:rPr lang="fi-FI" sz="2000" dirty="0"/>
              <a:t>Biokaasu</a:t>
            </a:r>
          </a:p>
          <a:p>
            <a:r>
              <a:rPr lang="fi-FI" sz="2000" dirty="0"/>
              <a:t>Biomassa</a:t>
            </a:r>
          </a:p>
          <a:p>
            <a:r>
              <a:rPr lang="fi-FI" sz="2000" dirty="0"/>
              <a:t>Ydinvoimalaitoksissa halkaistaan uraaniatomeja</a:t>
            </a:r>
          </a:p>
          <a:p>
            <a:endParaRPr lang="fi-FI" sz="2000" dirty="0"/>
          </a:p>
          <a:p>
            <a:r>
              <a:rPr lang="fi-FI" sz="2000" dirty="0"/>
              <a:t>Lämpövoimalaitoksissa höyrystetään vettä, jotta saadaan turbiinin ja generaattorin avulla tuotettua sähköä.</a:t>
            </a:r>
          </a:p>
          <a:p>
            <a:endParaRPr lang="fi-FI" sz="2000" dirty="0"/>
          </a:p>
          <a:p>
            <a:r>
              <a:rPr lang="fi-FI" sz="2000" dirty="0"/>
              <a:t>Yhteistuotantovoimalaitoksissa tuotetaan sekä lämpöä(lähiseudulle) että sähköä.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5CFCEB-ABC0-42B2-8DBD-3B2D1805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58" y="1248054"/>
            <a:ext cx="5815856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4ECD4DC1-E0B1-435A-AF46-9A35B7886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59444"/>
              </p:ext>
            </p:extLst>
          </p:nvPr>
        </p:nvGraphicFramePr>
        <p:xfrm>
          <a:off x="1203960" y="807719"/>
          <a:ext cx="10119359" cy="539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48">
                  <a:extLst>
                    <a:ext uri="{9D8B030D-6E8A-4147-A177-3AD203B41FA5}">
                      <a16:colId xmlns:a16="http://schemas.microsoft.com/office/drawing/2014/main" val="500617451"/>
                    </a:ext>
                  </a:extLst>
                </a:gridCol>
                <a:gridCol w="3306980">
                  <a:extLst>
                    <a:ext uri="{9D8B030D-6E8A-4147-A177-3AD203B41FA5}">
                      <a16:colId xmlns:a16="http://schemas.microsoft.com/office/drawing/2014/main" val="2235799707"/>
                    </a:ext>
                  </a:extLst>
                </a:gridCol>
                <a:gridCol w="3834031">
                  <a:extLst>
                    <a:ext uri="{9D8B030D-6E8A-4147-A177-3AD203B41FA5}">
                      <a16:colId xmlns:a16="http://schemas.microsoft.com/office/drawing/2014/main" val="2058128814"/>
                    </a:ext>
                  </a:extLst>
                </a:gridCol>
              </a:tblGrid>
              <a:tr h="368398">
                <a:tc>
                  <a:txBody>
                    <a:bodyPr/>
                    <a:lstStyle/>
                    <a:p>
                      <a:r>
                        <a:rPr lang="fi-FI" dirty="0"/>
                        <a:t>Polttoaine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Hyödyt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Haitat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07914"/>
                  </a:ext>
                </a:extLst>
              </a:tr>
              <a:tr h="635865">
                <a:tc>
                  <a:txBody>
                    <a:bodyPr/>
                    <a:lstStyle/>
                    <a:p>
                      <a:r>
                        <a:rPr lang="fi-FI" sz="1800" dirty="0"/>
                        <a:t>Kivihiili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Helppo säilöä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Pienhiukkaspäästöt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7824"/>
                  </a:ext>
                </a:extLst>
              </a:tr>
              <a:tr h="635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Maakaasu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Korkea hyötysuhde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Uusiutumaton</a:t>
                      </a:r>
                    </a:p>
                    <a:p>
                      <a:r>
                        <a:rPr lang="fi-FI" dirty="0"/>
                        <a:t>Lisää hiilidioksidipäästöjä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37962"/>
                  </a:ext>
                </a:extLst>
              </a:tr>
              <a:tr h="635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Maaöljy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Helppo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Lisää hiilidioksidipäästöjä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89012"/>
                  </a:ext>
                </a:extLst>
              </a:tr>
              <a:tr h="635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Turve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Kotimainen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Valumavesiä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947375"/>
                  </a:ext>
                </a:extLst>
              </a:tr>
              <a:tr h="635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Biokaasu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Kotimainen</a:t>
                      </a:r>
                    </a:p>
                    <a:p>
                      <a:r>
                        <a:rPr lang="fi-FI" dirty="0"/>
                        <a:t>Päästötön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Kattavuus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985125"/>
                  </a:ext>
                </a:extLst>
              </a:tr>
              <a:tr h="635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Biomassa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Uusiutuva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pienhiukkaspäästöjä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161967"/>
                  </a:ext>
                </a:extLst>
              </a:tr>
              <a:tr h="1180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Uraani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Pieni määrä-&gt; paljon energiaa</a:t>
                      </a:r>
                    </a:p>
                    <a:p>
                      <a:r>
                        <a:rPr lang="fi-FI" dirty="0"/>
                        <a:t>Melko päästötöntä</a:t>
                      </a:r>
                    </a:p>
                    <a:p>
                      <a:r>
                        <a:rPr lang="fi-FI" dirty="0"/>
                        <a:t>Toimintavarma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Uraani radioaktiivinen</a:t>
                      </a:r>
                    </a:p>
                    <a:p>
                      <a:r>
                        <a:rPr lang="fi-FI" dirty="0"/>
                        <a:t>Polttojäte myös säteilee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75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6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B57EC-3F12-46A8-B07D-0B963E95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2" y="444700"/>
            <a:ext cx="11129878" cy="1295400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Comic Sans MS" panose="030F0702030302020204" pitchFamily="66" charset="0"/>
              </a:rPr>
              <a:t>Uusiutuvia energiantuotantomuotoja</a:t>
            </a:r>
          </a:p>
        </p:txBody>
      </p:sp>
      <p:pic>
        <p:nvPicPr>
          <p:cNvPr id="7" name="Sisällön paikkamerkki 3">
            <a:extLst>
              <a:ext uri="{FF2B5EF4-FFF2-40B4-BE49-F238E27FC236}">
                <a16:creationId xmlns:a16="http://schemas.microsoft.com/office/drawing/2014/main" id="{E3A4CF6F-969C-4751-9C6D-24DB0FB42A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" y="1932582"/>
            <a:ext cx="1304110" cy="1400177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6E9BAF0-1859-4254-8119-55A260DAC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1838127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Aurinkoenergia</a:t>
            </a:r>
          </a:p>
          <a:p>
            <a:r>
              <a:rPr lang="fi-FI" dirty="0"/>
              <a:t>Aaltoenergia</a:t>
            </a:r>
          </a:p>
          <a:p>
            <a:r>
              <a:rPr lang="fi-FI" dirty="0"/>
              <a:t>Geoterminen energia</a:t>
            </a:r>
          </a:p>
          <a:p>
            <a:r>
              <a:rPr lang="fi-FI" dirty="0"/>
              <a:t>Tuulivoima</a:t>
            </a:r>
          </a:p>
          <a:p>
            <a:r>
              <a:rPr lang="fi-FI" dirty="0"/>
              <a:t>Vesivoima</a:t>
            </a:r>
          </a:p>
          <a:p>
            <a:r>
              <a:rPr lang="fi-FI" dirty="0"/>
              <a:t>Vuorovesi</a:t>
            </a:r>
          </a:p>
          <a:p>
            <a:r>
              <a:rPr lang="fi-FI" dirty="0"/>
              <a:t>Ydinfuusio</a:t>
            </a:r>
          </a:p>
          <a:p>
            <a:r>
              <a:rPr lang="fi-FI" dirty="0"/>
              <a:t>Ilmavesilämpöpumppu</a:t>
            </a:r>
          </a:p>
          <a:p>
            <a:endParaRPr lang="fi-FI" dirty="0"/>
          </a:p>
          <a:p>
            <a:r>
              <a:rPr lang="fi-FI" dirty="0"/>
              <a:t>Turbiinia voi siis pyörittää muullakin kuin vesihöyryllä!</a:t>
            </a:r>
          </a:p>
        </p:txBody>
      </p:sp>
      <p:pic>
        <p:nvPicPr>
          <p:cNvPr id="8" name="Picture 2" descr="Elektrownia falowa: zasada działania">
            <a:extLst>
              <a:ext uri="{FF2B5EF4-FFF2-40B4-BE49-F238E27FC236}">
                <a16:creationId xmlns:a16="http://schemas.microsoft.com/office/drawing/2014/main" id="{0D29938E-1232-4475-A469-4B6205E1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13" y="1883409"/>
            <a:ext cx="1330142" cy="11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otimme voivat pian lämmitä syvältä maan ytimestä tulevalla energialla ja  ennen pitkää se saattaa hiljentää tulivuoret – Otaniemen peruskalliossa on  uraauurtava 6,4 kilometrin syvyinen ratkaisu ilmastonmuutokseen | Tiede |  yle.fi">
            <a:extLst>
              <a:ext uri="{FF2B5EF4-FFF2-40B4-BE49-F238E27FC236}">
                <a16:creationId xmlns:a16="http://schemas.microsoft.com/office/drawing/2014/main" id="{C649C12B-808D-4E3C-9238-B30DC4AF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8" y="3525241"/>
            <a:ext cx="1367982" cy="11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storin tuulivoimala jauhaa sähköä - Seurakuntalainen">
            <a:extLst>
              <a:ext uri="{FF2B5EF4-FFF2-40B4-BE49-F238E27FC236}">
                <a16:creationId xmlns:a16="http://schemas.microsoft.com/office/drawing/2014/main" id="{B1F05CC8-A0C4-4ADC-B0A4-848D7431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95" y="2110321"/>
            <a:ext cx="1788000" cy="11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sivoima – Wikipedia">
            <a:extLst>
              <a:ext uri="{FF2B5EF4-FFF2-40B4-BE49-F238E27FC236}">
                <a16:creationId xmlns:a16="http://schemas.microsoft.com/office/drawing/2014/main" id="{AF35CB48-5460-4304-A5C1-2677DC15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53" y="3395145"/>
            <a:ext cx="2059082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uri vuorovesi-voimala Iso-Britannian rannikolle - Hilavitkutin.com">
            <a:extLst>
              <a:ext uri="{FF2B5EF4-FFF2-40B4-BE49-F238E27FC236}">
                <a16:creationId xmlns:a16="http://schemas.microsoft.com/office/drawing/2014/main" id="{69CBBC17-A90A-4C58-9454-37ABDB19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58" y="4922440"/>
            <a:ext cx="1381442" cy="14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iimeinen etappi fuusiovoimala ITERin rakentamisessa alkaa – Alkaako  energiantuotannon Graalin malja vihdoin siintää?">
            <a:extLst>
              <a:ext uri="{FF2B5EF4-FFF2-40B4-BE49-F238E27FC236}">
                <a16:creationId xmlns:a16="http://schemas.microsoft.com/office/drawing/2014/main" id="{C1B21540-8533-4F04-BEDE-437BCC87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72" y="4965700"/>
            <a:ext cx="1519476" cy="15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uinka ilmavesilämpöpumppu toimii?">
            <a:extLst>
              <a:ext uri="{FF2B5EF4-FFF2-40B4-BE49-F238E27FC236}">
                <a16:creationId xmlns:a16="http://schemas.microsoft.com/office/drawing/2014/main" id="{C5572822-0E4F-4D1B-BE8B-BD58A890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05" y="5117225"/>
            <a:ext cx="1728112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5B4FA8A9-9126-4B2E-AABC-CAC4EE858B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03" y="5284059"/>
            <a:ext cx="2087576" cy="12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0E8E0FB-B474-4E8B-85DE-118D8D0B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990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552A83-43F8-4E75-A9AB-805FEA3D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5"/>
            <a:ext cx="2727960" cy="1293028"/>
          </a:xfrm>
        </p:spPr>
        <p:txBody>
          <a:bodyPr>
            <a:normAutofit/>
          </a:bodyPr>
          <a:lstStyle/>
          <a:p>
            <a:r>
              <a:rPr lang="fi-FI" sz="2000" dirty="0"/>
              <a:t>Lähteet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FB88D8E-194E-4202-ADE3-67DEFF7F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731098"/>
          </a:xfrm>
        </p:spPr>
        <p:txBody>
          <a:bodyPr>
            <a:normAutofit/>
          </a:bodyPr>
          <a:lstStyle/>
          <a:p>
            <a:r>
              <a:rPr lang="fi-FI" sz="1200" dirty="0"/>
              <a:t>Yle.fi</a:t>
            </a:r>
          </a:p>
          <a:p>
            <a:r>
              <a:rPr lang="fi-FI" sz="1200" dirty="0"/>
              <a:t>Ammattilehti.fi</a:t>
            </a:r>
          </a:p>
          <a:p>
            <a:r>
              <a:rPr lang="fi-FI" sz="1200" dirty="0"/>
              <a:t>Energiamaailma.fi</a:t>
            </a:r>
          </a:p>
          <a:p>
            <a:r>
              <a:rPr lang="fi-FI" sz="1200" dirty="0"/>
              <a:t>Biohauki.fi</a:t>
            </a:r>
          </a:p>
          <a:p>
            <a:r>
              <a:rPr lang="fi-FI" sz="1200" dirty="0"/>
              <a:t>Stat.fi</a:t>
            </a:r>
          </a:p>
          <a:p>
            <a:r>
              <a:rPr lang="fi-FI" sz="1200" dirty="0"/>
              <a:t>https://peda.net/p/ari.kinnunen/sahkoenergian-lahteet/l%C3%A4mp%C3%B6voima/v</a:t>
            </a:r>
          </a:p>
          <a:p>
            <a:endParaRPr lang="fi-FI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8283B22-BD50-480F-97B4-BBD1D7E9523C}"/>
              </a:ext>
            </a:extLst>
          </p:cNvPr>
          <p:cNvSpPr txBox="1"/>
          <p:nvPr/>
        </p:nvSpPr>
        <p:spPr>
          <a:xfrm>
            <a:off x="1049572" y="416369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https://energiakaland.hu/energiavilag/energiaforras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8940C50-84B0-4732-AA17-FC0913D216BB}"/>
              </a:ext>
            </a:extLst>
          </p:cNvPr>
          <p:cNvSpPr txBox="1"/>
          <p:nvPr/>
        </p:nvSpPr>
        <p:spPr>
          <a:xfrm>
            <a:off x="913738" y="3794358"/>
            <a:ext cx="6094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https://www.vattenfall.fi/</a:t>
            </a:r>
          </a:p>
        </p:txBody>
      </p:sp>
    </p:spTree>
    <p:extLst>
      <p:ext uri="{BB962C8B-B14F-4D97-AF65-F5344CB8AC3E}">
        <p14:creationId xmlns:p14="http://schemas.microsoft.com/office/powerpoint/2010/main" val="69103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4A540A-AB52-4C19-AED2-1233119C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56" y="21293"/>
            <a:ext cx="4506403" cy="1303867"/>
          </a:xfrm>
        </p:spPr>
        <p:txBody>
          <a:bodyPr/>
          <a:lstStyle/>
          <a:p>
            <a:r>
              <a:rPr lang="fi-FI" dirty="0"/>
              <a:t>Energialaskuja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C846E83-71E0-4837-A690-BAD083AC3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78166" y="1152498"/>
            <a:ext cx="3456432" cy="626534"/>
          </a:xfrm>
        </p:spPr>
        <p:txBody>
          <a:bodyPr/>
          <a:lstStyle/>
          <a:p>
            <a:r>
              <a:rPr lang="fi-FI" u="sng" dirty="0"/>
              <a:t>Asemaenergia E</a:t>
            </a:r>
            <a:r>
              <a:rPr lang="fi-FI" sz="1000" u="sng" dirty="0"/>
              <a:t>pot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in paikkamerkki 5">
                <a:extLst>
                  <a:ext uri="{FF2B5EF4-FFF2-40B4-BE49-F238E27FC236}">
                    <a16:creationId xmlns:a16="http://schemas.microsoft.com/office/drawing/2014/main" id="{48E90823-AE88-4F7A-A9A3-54026D0544F9}"/>
                  </a:ext>
                </a:extLst>
              </p:cNvPr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4278166" y="2046925"/>
                <a:ext cx="3774152" cy="4549817"/>
              </a:xfrm>
            </p:spPr>
            <p:txBody>
              <a:bodyPr/>
              <a:lstStyle/>
              <a:p>
                <a:r>
                  <a:rPr lang="fi-FI" dirty="0"/>
                  <a:t>Korkeudella h olevan m-massaisen kappaleen  energia lasketaan</a:t>
                </a:r>
              </a:p>
              <a:p>
                <a:r>
                  <a:rPr lang="fi-FI" sz="18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𝑝𝑜𝑡</m:t>
                        </m:r>
                      </m:sub>
                    </m:sSub>
                  </m:oMath>
                </a14:m>
                <a:r>
                  <a:rPr lang="fi-FI" sz="1800" dirty="0"/>
                  <a:t>= mgh   </a:t>
                </a:r>
              </a:p>
              <a:p>
                <a:r>
                  <a:rPr lang="fi-FI" dirty="0"/>
                  <a:t>                         (g = putoamiskiihtyvyys )</a:t>
                </a:r>
              </a:p>
              <a:p>
                <a:endParaRPr lang="fi-FI" dirty="0"/>
              </a:p>
              <a:p>
                <a:r>
                  <a:rPr lang="fi-FI" dirty="0"/>
                  <a:t>ESIMERKKI:</a:t>
                </a:r>
              </a:p>
              <a:p>
                <a:r>
                  <a:rPr lang="fi-FI" dirty="0"/>
                  <a:t> Patoaltaasta juoksutetaan vettä 30 m:n korkeudelta noin 97 300 l/s. Laske asema-eli potentiaalienergian suuruus per sekunti.</a:t>
                </a:r>
              </a:p>
              <a:p>
                <a:r>
                  <a:rPr lang="fi-FI" dirty="0"/>
                  <a:t>RATKAISU:</a:t>
                </a:r>
              </a:p>
              <a:p>
                <a:r>
                  <a:rPr lang="fi-FI" dirty="0"/>
                  <a:t>m = 97 300 kg   h= 30 m     g= 9,81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i-FI" dirty="0"/>
              </a:p>
              <a:p>
                <a:r>
                  <a:rPr lang="fi-F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i="1">
                            <a:latin typeface="Cambria Math" panose="02040503050406030204" pitchFamily="18" charset="0"/>
                          </a:rPr>
                          <m:t>𝑝𝑜𝑡</m:t>
                        </m:r>
                      </m:sub>
                    </m:sSub>
                  </m:oMath>
                </a14:m>
                <a:r>
                  <a:rPr lang="fi-FI" dirty="0"/>
                  <a:t>= mgh   </a:t>
                </a:r>
              </a:p>
              <a:p>
                <a:r>
                  <a:rPr lang="fi-FI" dirty="0"/>
                  <a:t>        = 97 000 kg ∙ 30 m ∙ 9,81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i-FI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i-FI" dirty="0"/>
              </a:p>
              <a:p>
                <a:r>
                  <a:rPr lang="fi-FI" dirty="0"/>
                  <a:t>        = 28,6354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i-FI" dirty="0"/>
                  <a:t> J ≈ </a:t>
                </a:r>
                <a:r>
                  <a:rPr lang="fi-FI" u="sng" dirty="0"/>
                  <a:t>29 MJ</a:t>
                </a:r>
              </a:p>
              <a:p>
                <a:endParaRPr lang="fi-FI" dirty="0"/>
              </a:p>
              <a:p>
                <a:endParaRPr lang="fi-FI" dirty="0"/>
              </a:p>
            </p:txBody>
          </p:sp>
        </mc:Choice>
        <mc:Fallback>
          <p:sp>
            <p:nvSpPr>
              <p:cNvPr id="6" name="Tekstin paikkamerkki 5">
                <a:extLst>
                  <a:ext uri="{FF2B5EF4-FFF2-40B4-BE49-F238E27FC236}">
                    <a16:creationId xmlns:a16="http://schemas.microsoft.com/office/drawing/2014/main" id="{48E90823-AE88-4F7A-A9A3-54026D054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4278166" y="2046925"/>
                <a:ext cx="3774152" cy="4549817"/>
              </a:xfrm>
              <a:blipFill>
                <a:blip r:embed="rId2"/>
                <a:stretch>
                  <a:fillRect l="-485" t="-80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EB8B129-373E-405C-B408-930B95BB3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938" y="1158779"/>
            <a:ext cx="3456432" cy="626534"/>
          </a:xfrm>
        </p:spPr>
        <p:txBody>
          <a:bodyPr/>
          <a:lstStyle/>
          <a:p>
            <a:r>
              <a:rPr lang="fi-FI" u="sng" dirty="0"/>
              <a:t>Liike-energia E</a:t>
            </a:r>
            <a:r>
              <a:rPr lang="fi-FI" sz="1000" u="sng" dirty="0"/>
              <a:t>kin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in paikkamerkki 7">
                <a:extLst>
                  <a:ext uri="{FF2B5EF4-FFF2-40B4-BE49-F238E27FC236}">
                    <a16:creationId xmlns:a16="http://schemas.microsoft.com/office/drawing/2014/main" id="{5C1675ED-36AF-4C8C-9197-6F16CC5702BB}"/>
                  </a:ext>
                </a:extLst>
              </p:cNvPr>
              <p:cNvSpPr>
                <a:spLocks noGrp="1"/>
              </p:cNvSpPr>
              <p:nvPr>
                <p:ph type="body" sz="half" idx="17"/>
              </p:nvPr>
            </p:nvSpPr>
            <p:spPr>
              <a:xfrm>
                <a:off x="357312" y="2046926"/>
                <a:ext cx="3566057" cy="4624461"/>
              </a:xfrm>
            </p:spPr>
            <p:txBody>
              <a:bodyPr/>
              <a:lstStyle/>
              <a:p>
                <a:r>
                  <a:rPr lang="fi-FI" dirty="0"/>
                  <a:t>Liikkuvan kappaleen energia lasketaan kaavasta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fi-FI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i-FI" sz="1800" dirty="0"/>
                  <a:t>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i-FI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1800" dirty="0"/>
                  <a:t>  </a:t>
                </a:r>
              </a:p>
              <a:p>
                <a:r>
                  <a:rPr lang="fi-FI" dirty="0"/>
                  <a:t>( m= massa, v= nopeus)</a:t>
                </a:r>
              </a:p>
              <a:p>
                <a:endParaRPr lang="fi-FI" dirty="0"/>
              </a:p>
              <a:p>
                <a:r>
                  <a:rPr lang="fi-FI" dirty="0"/>
                  <a:t>ESIMERKKI: </a:t>
                </a:r>
              </a:p>
              <a:p>
                <a:r>
                  <a:rPr lang="fi-FI" dirty="0"/>
                  <a:t>Kun tuulen nopeus on 10 m/s, se puhaltaa tuulivoimalan roottoriin 166 tonnia ilmaa sekunnissa. Laske syntyvä liike-energia.</a:t>
                </a:r>
              </a:p>
              <a:p>
                <a:r>
                  <a:rPr lang="fi-FI" dirty="0"/>
                  <a:t>RATKAISU:</a:t>
                </a:r>
              </a:p>
              <a:p>
                <a:r>
                  <a:rPr lang="fi-FI" dirty="0"/>
                  <a:t>V = 10 m/s  m= 166 000 kg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fi-FI" dirty="0"/>
                  <a:t> = 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fi-FI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i-FI" dirty="0"/>
                  <a:t>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i-FI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dirty="0"/>
                  <a:t> </a:t>
                </a:r>
              </a:p>
              <a:p>
                <a:r>
                  <a:rPr lang="fi-FI" dirty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i-FI" dirty="0"/>
                  <a:t> ∙ 166 000kg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i-FI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i-FI" dirty="0"/>
              </a:p>
              <a:p>
                <a:r>
                  <a:rPr lang="fi-FI" dirty="0"/>
                  <a:t>         = 8,3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i-FI" dirty="0"/>
                  <a:t> J = </a:t>
                </a:r>
                <a:r>
                  <a:rPr lang="fi-FI" u="sng" dirty="0"/>
                  <a:t>8,3 MJ</a:t>
                </a:r>
              </a:p>
            </p:txBody>
          </p:sp>
        </mc:Choice>
        <mc:Fallback>
          <p:sp>
            <p:nvSpPr>
              <p:cNvPr id="8" name="Tekstin paikkamerkki 7">
                <a:extLst>
                  <a:ext uri="{FF2B5EF4-FFF2-40B4-BE49-F238E27FC236}">
                    <a16:creationId xmlns:a16="http://schemas.microsoft.com/office/drawing/2014/main" id="{5C1675ED-36AF-4C8C-9197-6F16CC5702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7"/>
              </p:nvPr>
            </p:nvSpPr>
            <p:spPr>
              <a:xfrm>
                <a:off x="357312" y="2046926"/>
                <a:ext cx="3566057" cy="4624461"/>
              </a:xfrm>
              <a:blipFill>
                <a:blip r:embed="rId3"/>
                <a:stretch>
                  <a:fillRect l="-513" t="-792" r="-170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D5CD4CA-2814-4177-8947-25CDEA697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2660" y="1566374"/>
            <a:ext cx="3456432" cy="1260801"/>
          </a:xfrm>
        </p:spPr>
        <p:txBody>
          <a:bodyPr/>
          <a:lstStyle/>
          <a:p>
            <a:r>
              <a:rPr lang="fi-FI" dirty="0"/>
              <a:t>Liike-energia + asemaenergia </a:t>
            </a:r>
          </a:p>
          <a:p>
            <a:r>
              <a:rPr lang="fi-FI" dirty="0"/>
              <a:t>= mekaaninen energia</a:t>
            </a:r>
          </a:p>
        </p:txBody>
      </p:sp>
      <p:pic>
        <p:nvPicPr>
          <p:cNvPr id="14" name="Kuva 13" descr="Surffaaja kuva siluetti Ratsastus aalto">
            <a:extLst>
              <a:ext uri="{FF2B5EF4-FFF2-40B4-BE49-F238E27FC236}">
                <a16:creationId xmlns:a16="http://schemas.microsoft.com/office/drawing/2014/main" id="{04448C59-5DDD-4CA5-82F3-2657B3D81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28" y="3429001"/>
            <a:ext cx="3311160" cy="25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n paikkamerkki 4">
                <a:extLst>
                  <a:ext uri="{FF2B5EF4-FFF2-40B4-BE49-F238E27FC236}">
                    <a16:creationId xmlns:a16="http://schemas.microsoft.com/office/drawing/2014/main" id="{311AE0D0-463C-4AF8-99EE-9668D8DA1E6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i-FI" dirty="0"/>
                  <a:t>Vesivoimalaitoksen tuottoteho</a:t>
                </a:r>
              </a:p>
              <a:p>
                <a:r>
                  <a:rPr lang="fi-FI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𝑡𝑢𝑜𝑡𝑡𝑜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i-FI" dirty="0"/>
                  <a:t>=</a:t>
                </a:r>
                <a:r>
                  <a:rPr lang="el-GR" dirty="0"/>
                  <a:t>ηρ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fi-FI" dirty="0"/>
                  <a:t> gh</a:t>
                </a:r>
              </a:p>
            </p:txBody>
          </p:sp>
        </mc:Choice>
        <mc:Fallback>
          <p:sp>
            <p:nvSpPr>
              <p:cNvPr id="5" name="Tekstin paikkamerkki 4">
                <a:extLst>
                  <a:ext uri="{FF2B5EF4-FFF2-40B4-BE49-F238E27FC236}">
                    <a16:creationId xmlns:a16="http://schemas.microsoft.com/office/drawing/2014/main" id="{311AE0D0-463C-4AF8-99EE-9668D8DA1E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2"/>
                <a:stretch>
                  <a:fillRect l="-1313" t="-16296" b="-592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isällön paikkamerkki 5">
                <a:extLst>
                  <a:ext uri="{FF2B5EF4-FFF2-40B4-BE49-F238E27FC236}">
                    <a16:creationId xmlns:a16="http://schemas.microsoft.com/office/drawing/2014/main" id="{5DBBFB66-1755-4985-A315-92D4D968534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400800" y="3771981"/>
                <a:ext cx="5334000" cy="3086019"/>
              </a:xfrm>
            </p:spPr>
            <p:txBody>
              <a:bodyPr/>
              <a:lstStyle/>
              <a:p>
                <a:r>
                  <a:rPr lang="fi-FI" dirty="0"/>
                  <a:t>     Tuulivoimalaitoksen tuottoteho</a:t>
                </a:r>
              </a:p>
              <a:p>
                <a:pPr marL="0" indent="0">
                  <a:buNone/>
                </a:pPr>
                <a:r>
                  <a:rPr lang="fi-FI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𝑡𝑢𝑜𝑡𝑡𝑜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i-FI" dirty="0"/>
                  <a:t>=</a:t>
                </a:r>
                <a:r>
                  <a:rPr lang="el-GR" dirty="0"/>
                  <a:t>η∙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i-FI" dirty="0"/>
                  <a:t> </a:t>
                </a:r>
                <a:r>
                  <a:rPr lang="el-GR" dirty="0"/>
                  <a:t>ρ∏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i-FI" dirty="0"/>
              </a:p>
            </p:txBody>
          </p:sp>
        </mc:Choice>
        <mc:Fallback>
          <p:sp>
            <p:nvSpPr>
              <p:cNvPr id="6" name="Sisällön paikkamerkki 5">
                <a:extLst>
                  <a:ext uri="{FF2B5EF4-FFF2-40B4-BE49-F238E27FC236}">
                    <a16:creationId xmlns:a16="http://schemas.microsoft.com/office/drawing/2014/main" id="{5DBBFB66-1755-4985-A315-92D4D9685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400800" y="3771981"/>
                <a:ext cx="5334000" cy="3086019"/>
              </a:xfrm>
              <a:blipFill>
                <a:blip r:embed="rId3"/>
                <a:stretch>
                  <a:fillRect l="-1257" t="-256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A8283AC0-0E74-4AE2-BA6B-D2CD31EB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02" y="906106"/>
            <a:ext cx="5080000" cy="823913"/>
          </a:xfrm>
        </p:spPr>
        <p:txBody>
          <a:bodyPr>
            <a:normAutofit fontScale="77500" lnSpcReduction="20000"/>
          </a:bodyPr>
          <a:lstStyle/>
          <a:p>
            <a:r>
              <a:rPr lang="fi-FI" u="sng" dirty="0"/>
              <a:t>Polttoaineen lämpöarvo 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in paikkamerkki 3">
                <a:extLst>
                  <a:ext uri="{FF2B5EF4-FFF2-40B4-BE49-F238E27FC236}">
                    <a16:creationId xmlns:a16="http://schemas.microsoft.com/office/drawing/2014/main" id="{FB169CF5-4200-4670-A2C0-A1ABEC4FD3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20014" y="2067454"/>
                <a:ext cx="5311775" cy="3086100"/>
              </a:xfrm>
            </p:spPr>
            <p:txBody>
              <a:bodyPr>
                <a:normAutofit/>
              </a:bodyPr>
              <a:lstStyle/>
              <a:p>
                <a:r>
                  <a:rPr lang="fi-FI" sz="2800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fi-FI" sz="2800" dirty="0"/>
                  <a:t>  , </a:t>
                </a:r>
                <a:r>
                  <a:rPr lang="fi-FI" sz="1200" dirty="0"/>
                  <a:t>Q= energia, m = massa</a:t>
                </a:r>
              </a:p>
              <a:p>
                <a:endParaRPr lang="fi-FI" sz="1200" dirty="0"/>
              </a:p>
              <a:p>
                <a:r>
                  <a:rPr lang="fi-FI" sz="1200" dirty="0"/>
                  <a:t>ESIMERKKI:</a:t>
                </a:r>
              </a:p>
              <a:p>
                <a:r>
                  <a:rPr lang="fi-FI" sz="1200" dirty="0"/>
                  <a:t> Kun korillinen puita (12kg) poltetaan, vapautuu 220 MJ energiaa.  Mikä on puun  lämpöarvo?</a:t>
                </a:r>
              </a:p>
              <a:p>
                <a:r>
                  <a:rPr lang="fi-FI" sz="1200" dirty="0"/>
                  <a:t>RATKAISU:</a:t>
                </a:r>
              </a:p>
              <a:p>
                <a:r>
                  <a:rPr lang="fi-FI" sz="1200" dirty="0"/>
                  <a:t>m = 12 kg  , Q = 220 MJ ja H = ?</a:t>
                </a:r>
              </a:p>
              <a:p>
                <a:r>
                  <a:rPr lang="fi-FI" sz="1200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fi-FI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fi-FI" sz="16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1600" b="0" i="1" dirty="0" smtClean="0">
                            <a:latin typeface="Cambria Math" panose="02040503050406030204" pitchFamily="18" charset="0"/>
                          </a:rPr>
                          <m:t>220 </m:t>
                        </m:r>
                        <m:r>
                          <a:rPr lang="fi-FI" sz="1600" b="0" i="1" dirty="0" smtClean="0">
                            <a:latin typeface="Cambria Math" panose="02040503050406030204" pitchFamily="18" charset="0"/>
                          </a:rPr>
                          <m:t>𝑀𝐽</m:t>
                        </m:r>
                      </m:num>
                      <m:den>
                        <m:r>
                          <a:rPr lang="fi-FI" sz="1600" b="0" i="1" dirty="0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fi-FI" sz="1600" b="0" i="1" dirty="0" smtClean="0"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fi-FI" sz="1600" dirty="0"/>
                  <a:t> =</a:t>
                </a:r>
                <a:r>
                  <a:rPr lang="fi-FI" sz="1200" dirty="0"/>
                  <a:t>18.333MJ/kg ~ </a:t>
                </a:r>
                <a:r>
                  <a:rPr lang="fi-FI" sz="1200" u="sng" dirty="0"/>
                  <a:t>18 MJ/kg</a:t>
                </a:r>
              </a:p>
            </p:txBody>
          </p:sp>
        </mc:Choice>
        <mc:Fallback>
          <p:sp>
            <p:nvSpPr>
              <p:cNvPr id="8" name="Tekstin paikkamerkki 3">
                <a:extLst>
                  <a:ext uri="{FF2B5EF4-FFF2-40B4-BE49-F238E27FC236}">
                    <a16:creationId xmlns:a16="http://schemas.microsoft.com/office/drawing/2014/main" id="{FB169CF5-4200-4670-A2C0-A1ABEC4FD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0014" y="2067454"/>
                <a:ext cx="5311775" cy="3086100"/>
              </a:xfrm>
              <a:blipFill>
                <a:blip r:embed="rId4"/>
                <a:stretch>
                  <a:fillRect l="-2067" t="-791" r="-45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0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8056E05B-0DF8-4838-8F1F-F5A29018EB7B}"/>
              </a:ext>
            </a:extLst>
          </p:cNvPr>
          <p:cNvSpPr txBox="1"/>
          <p:nvPr/>
        </p:nvSpPr>
        <p:spPr>
          <a:xfrm>
            <a:off x="2434874" y="2276668"/>
            <a:ext cx="7125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s. 35     tehtävät 3-17 ja 3-18</a:t>
            </a:r>
          </a:p>
          <a:p>
            <a:endParaRPr lang="fi-FI" sz="2400" dirty="0">
              <a:latin typeface="Comic Sans MS" panose="030F0702030302020204" pitchFamily="66" charset="0"/>
            </a:endParaRPr>
          </a:p>
          <a:p>
            <a:r>
              <a:rPr lang="fi-FI" sz="2400" dirty="0">
                <a:latin typeface="Comic Sans MS" panose="030F0702030302020204" pitchFamily="66" charset="0"/>
              </a:rPr>
              <a:t>s. 48-49  tehtävät 4-6 ja 4-12  sekä 4-14</a:t>
            </a:r>
          </a:p>
          <a:p>
            <a:endParaRPr lang="fi-FI" sz="2400" dirty="0">
              <a:latin typeface="Comic Sans MS" panose="030F0702030302020204" pitchFamily="66" charset="0"/>
            </a:endParaRPr>
          </a:p>
          <a:p>
            <a:r>
              <a:rPr lang="fi-FI" sz="2400" dirty="0">
                <a:latin typeface="Comic Sans MS" panose="030F0702030302020204" pitchFamily="66" charset="0"/>
              </a:rPr>
              <a:t>s. 58-59 tehtävät 5-8 ja 5-10 sekä 5-14 </a:t>
            </a:r>
          </a:p>
        </p:txBody>
      </p:sp>
    </p:spTree>
    <p:extLst>
      <p:ext uri="{BB962C8B-B14F-4D97-AF65-F5344CB8AC3E}">
        <p14:creationId xmlns:p14="http://schemas.microsoft.com/office/powerpoint/2010/main" val="1626848612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223</TotalTime>
  <Words>446</Words>
  <Application>Microsoft Office PowerPoint</Application>
  <PresentationFormat>Laajakuva</PresentationFormat>
  <Paragraphs>107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Century Gothic</vt:lpstr>
      <vt:lpstr>Comic Sans MS</vt:lpstr>
      <vt:lpstr>Tiivistymisjuova</vt:lpstr>
      <vt:lpstr>MITEN ENERGIAA TUOTETAAN</vt:lpstr>
      <vt:lpstr>Periaate </vt:lpstr>
      <vt:lpstr>PowerPoint-esitys</vt:lpstr>
      <vt:lpstr>Uusiutuvia energiantuotantomuotoja</vt:lpstr>
      <vt:lpstr>PowerPoint-esitys</vt:lpstr>
      <vt:lpstr>Lähteet</vt:lpstr>
      <vt:lpstr>Energialaskuja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Marita Hirvonen</dc:creator>
  <cp:lastModifiedBy>Marita Hirvonen</cp:lastModifiedBy>
  <cp:revision>6</cp:revision>
  <dcterms:created xsi:type="dcterms:W3CDTF">2021-12-12T09:36:41Z</dcterms:created>
  <dcterms:modified xsi:type="dcterms:W3CDTF">2021-12-13T17:54:56Z</dcterms:modified>
</cp:coreProperties>
</file>