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32"/>
  </p:notesMasterIdLst>
  <p:handoutMasterIdLst>
    <p:handoutMasterId r:id="rId33"/>
  </p:handoutMasterIdLst>
  <p:sldIdLst>
    <p:sldId id="276" r:id="rId2"/>
    <p:sldId id="560" r:id="rId3"/>
    <p:sldId id="584" r:id="rId4"/>
    <p:sldId id="590" r:id="rId5"/>
    <p:sldId id="600" r:id="rId6"/>
    <p:sldId id="594" r:id="rId7"/>
    <p:sldId id="595" r:id="rId8"/>
    <p:sldId id="597" r:id="rId9"/>
    <p:sldId id="619" r:id="rId10"/>
    <p:sldId id="598" r:id="rId11"/>
    <p:sldId id="601" r:id="rId12"/>
    <p:sldId id="579" r:id="rId13"/>
    <p:sldId id="604" r:id="rId14"/>
    <p:sldId id="630" r:id="rId15"/>
    <p:sldId id="607" r:id="rId16"/>
    <p:sldId id="608" r:id="rId17"/>
    <p:sldId id="637" r:id="rId18"/>
    <p:sldId id="628" r:id="rId19"/>
    <p:sldId id="631" r:id="rId20"/>
    <p:sldId id="605" r:id="rId21"/>
    <p:sldId id="620" r:id="rId22"/>
    <p:sldId id="606" r:id="rId23"/>
    <p:sldId id="641" r:id="rId24"/>
    <p:sldId id="636" r:id="rId25"/>
    <p:sldId id="640" r:id="rId26"/>
    <p:sldId id="642" r:id="rId27"/>
    <p:sldId id="612" r:id="rId28"/>
    <p:sldId id="614" r:id="rId29"/>
    <p:sldId id="615" r:id="rId30"/>
    <p:sldId id="639" r:id="rId31"/>
  </p:sldIdLst>
  <p:sldSz cx="9144000" cy="6858000" type="screen4x3"/>
  <p:notesSz cx="6985000" cy="9271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FD91"/>
    <a:srgbClr val="1CFC51"/>
    <a:srgbClr val="F97373"/>
    <a:srgbClr val="3333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3" autoAdjust="0"/>
    <p:restoredTop sz="94660"/>
  </p:normalViewPr>
  <p:slideViewPr>
    <p:cSldViewPr>
      <p:cViewPr>
        <p:scale>
          <a:sx n="75" d="100"/>
          <a:sy n="75" d="100"/>
        </p:scale>
        <p:origin x="-1336" y="-3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cherouv\Downloads\review%20comunities%202%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a:effectLst/>
              </a:rPr>
              <a:t>Social data in community</a:t>
            </a:r>
            <a:endParaRPr lang="el-GR">
              <a:effectLst/>
            </a:endParaRPr>
          </a:p>
        </c:rich>
      </c:tx>
      <c:layout/>
      <c:overlay val="0"/>
    </c:title>
    <c:autoTitleDeleted val="0"/>
    <c:plotArea>
      <c:layout/>
      <c:barChart>
        <c:barDir val="col"/>
        <c:grouping val="clustered"/>
        <c:varyColors val="0"/>
        <c:ser>
          <c:idx val="0"/>
          <c:order val="0"/>
          <c:tx>
            <c:strRef>
              <c:f>'[review comunities 2 (1).xlsx]Change agents'!$S$2</c:f>
              <c:strCache>
                <c:ptCount val="1"/>
                <c:pt idx="0">
                  <c:v>social tags</c:v>
                </c:pt>
              </c:strCache>
            </c:strRef>
          </c:tx>
          <c:invertIfNegative val="0"/>
          <c:cat>
            <c:strRef>
              <c:f>'[review comunities 2 (1).xlsx]Change agents'!$A$3:$A$380</c:f>
              <c:strCache>
                <c:ptCount val="378"/>
                <c:pt idx="0">
                  <c:v>25.11.2013</c:v>
                </c:pt>
                <c:pt idx="1">
                  <c:v>26.11.2013</c:v>
                </c:pt>
                <c:pt idx="2">
                  <c:v>27.11.2013</c:v>
                </c:pt>
                <c:pt idx="3">
                  <c:v>28.11.2013</c:v>
                </c:pt>
                <c:pt idx="4">
                  <c:v>29.11.2013</c:v>
                </c:pt>
                <c:pt idx="5">
                  <c:v>30.11.2013</c:v>
                </c:pt>
                <c:pt idx="6">
                  <c:v>01.12.2013</c:v>
                </c:pt>
                <c:pt idx="7">
                  <c:v>02.12.2013</c:v>
                </c:pt>
                <c:pt idx="8">
                  <c:v>03.12.2013</c:v>
                </c:pt>
                <c:pt idx="9">
                  <c:v>04.12.2013</c:v>
                </c:pt>
                <c:pt idx="10">
                  <c:v>05.12.2013</c:v>
                </c:pt>
                <c:pt idx="11">
                  <c:v>06.12.2013</c:v>
                </c:pt>
                <c:pt idx="12">
                  <c:v>07.12.2013</c:v>
                </c:pt>
                <c:pt idx="13">
                  <c:v>08.12.2013</c:v>
                </c:pt>
                <c:pt idx="14">
                  <c:v>09.12.2013</c:v>
                </c:pt>
                <c:pt idx="15">
                  <c:v>10.12.2013</c:v>
                </c:pt>
                <c:pt idx="16">
                  <c:v>11.12.2013</c:v>
                </c:pt>
                <c:pt idx="17">
                  <c:v>12.12.2013</c:v>
                </c:pt>
                <c:pt idx="18">
                  <c:v>13.12.2013</c:v>
                </c:pt>
                <c:pt idx="19">
                  <c:v>14.12.2013</c:v>
                </c:pt>
                <c:pt idx="20">
                  <c:v>15.12.2013</c:v>
                </c:pt>
                <c:pt idx="21">
                  <c:v>16.12.2013</c:v>
                </c:pt>
                <c:pt idx="22">
                  <c:v>17.12.2013</c:v>
                </c:pt>
                <c:pt idx="23">
                  <c:v>18.12.2013</c:v>
                </c:pt>
                <c:pt idx="24">
                  <c:v>19.12.2013</c:v>
                </c:pt>
                <c:pt idx="25">
                  <c:v>20.12.2013</c:v>
                </c:pt>
                <c:pt idx="26">
                  <c:v>21.12.2013</c:v>
                </c:pt>
                <c:pt idx="27">
                  <c:v>22.12.2013</c:v>
                </c:pt>
                <c:pt idx="28">
                  <c:v>23.12.2013</c:v>
                </c:pt>
                <c:pt idx="29">
                  <c:v>24.12.2013</c:v>
                </c:pt>
                <c:pt idx="30">
                  <c:v>25.12.2013</c:v>
                </c:pt>
                <c:pt idx="31">
                  <c:v>26.12.2013</c:v>
                </c:pt>
                <c:pt idx="32">
                  <c:v>27.12.2013</c:v>
                </c:pt>
                <c:pt idx="33">
                  <c:v>28.12.2013</c:v>
                </c:pt>
                <c:pt idx="34">
                  <c:v>29.12.2013</c:v>
                </c:pt>
                <c:pt idx="35">
                  <c:v>30.12.2013</c:v>
                </c:pt>
                <c:pt idx="36">
                  <c:v>31.12.2013</c:v>
                </c:pt>
                <c:pt idx="37">
                  <c:v>01.01.2014</c:v>
                </c:pt>
                <c:pt idx="38">
                  <c:v>02.01.2014</c:v>
                </c:pt>
                <c:pt idx="39">
                  <c:v>03.01.2014</c:v>
                </c:pt>
                <c:pt idx="40">
                  <c:v>04.01.2014</c:v>
                </c:pt>
                <c:pt idx="41">
                  <c:v>05.01.2014</c:v>
                </c:pt>
                <c:pt idx="42">
                  <c:v>06.01.2014</c:v>
                </c:pt>
                <c:pt idx="43">
                  <c:v>07.01.2014</c:v>
                </c:pt>
                <c:pt idx="44">
                  <c:v>08.01.2014</c:v>
                </c:pt>
                <c:pt idx="45">
                  <c:v>09.01.2014</c:v>
                </c:pt>
                <c:pt idx="46">
                  <c:v>10.01.2014</c:v>
                </c:pt>
                <c:pt idx="47">
                  <c:v>11.01.2014</c:v>
                </c:pt>
                <c:pt idx="48">
                  <c:v>12.01.2014</c:v>
                </c:pt>
                <c:pt idx="49">
                  <c:v>13.01.2014</c:v>
                </c:pt>
                <c:pt idx="50">
                  <c:v>14.01.2014</c:v>
                </c:pt>
                <c:pt idx="51">
                  <c:v>15.01.2014</c:v>
                </c:pt>
                <c:pt idx="52">
                  <c:v>16.01.2014</c:v>
                </c:pt>
                <c:pt idx="53">
                  <c:v>17.01.2014</c:v>
                </c:pt>
                <c:pt idx="54">
                  <c:v>18.01.2014</c:v>
                </c:pt>
                <c:pt idx="55">
                  <c:v>19.01.2014</c:v>
                </c:pt>
                <c:pt idx="56">
                  <c:v>20.01.2014</c:v>
                </c:pt>
                <c:pt idx="57">
                  <c:v>21.01.2014</c:v>
                </c:pt>
                <c:pt idx="58">
                  <c:v>22.01.2014</c:v>
                </c:pt>
                <c:pt idx="59">
                  <c:v>23.01.2014</c:v>
                </c:pt>
                <c:pt idx="60">
                  <c:v>24.01.2014</c:v>
                </c:pt>
                <c:pt idx="61">
                  <c:v>25.01.2014</c:v>
                </c:pt>
                <c:pt idx="62">
                  <c:v>26.01.2014</c:v>
                </c:pt>
                <c:pt idx="63">
                  <c:v>27.01.2014</c:v>
                </c:pt>
                <c:pt idx="64">
                  <c:v>28.01.2014</c:v>
                </c:pt>
                <c:pt idx="65">
                  <c:v>29.01.2014</c:v>
                </c:pt>
                <c:pt idx="66">
                  <c:v>30.01.2014</c:v>
                </c:pt>
                <c:pt idx="67">
                  <c:v>31.01.2014</c:v>
                </c:pt>
                <c:pt idx="68">
                  <c:v>01.02.2014</c:v>
                </c:pt>
                <c:pt idx="69">
                  <c:v>02.02.2014</c:v>
                </c:pt>
                <c:pt idx="70">
                  <c:v>03.02.2014</c:v>
                </c:pt>
                <c:pt idx="71">
                  <c:v>04.02.2014</c:v>
                </c:pt>
                <c:pt idx="72">
                  <c:v>05.02.2014</c:v>
                </c:pt>
                <c:pt idx="73">
                  <c:v>06.02.2014</c:v>
                </c:pt>
                <c:pt idx="74">
                  <c:v>07.02.2014</c:v>
                </c:pt>
                <c:pt idx="75">
                  <c:v>08.02.2014</c:v>
                </c:pt>
                <c:pt idx="76">
                  <c:v>09.02.2014</c:v>
                </c:pt>
                <c:pt idx="77">
                  <c:v>10.02.2014</c:v>
                </c:pt>
                <c:pt idx="78">
                  <c:v>11.02.2014</c:v>
                </c:pt>
                <c:pt idx="79">
                  <c:v>12.02.2014</c:v>
                </c:pt>
                <c:pt idx="80">
                  <c:v>13.02.2014</c:v>
                </c:pt>
                <c:pt idx="81">
                  <c:v>14.02.2014</c:v>
                </c:pt>
                <c:pt idx="82">
                  <c:v>15.02.2014</c:v>
                </c:pt>
                <c:pt idx="83">
                  <c:v>16.02.2014</c:v>
                </c:pt>
                <c:pt idx="84">
                  <c:v>17.02.2014</c:v>
                </c:pt>
                <c:pt idx="85">
                  <c:v>18.02.2014</c:v>
                </c:pt>
                <c:pt idx="86">
                  <c:v>19.02.2014</c:v>
                </c:pt>
                <c:pt idx="87">
                  <c:v>20.02.2014</c:v>
                </c:pt>
                <c:pt idx="88">
                  <c:v>21.02.2014</c:v>
                </c:pt>
                <c:pt idx="89">
                  <c:v>22.02.2014</c:v>
                </c:pt>
                <c:pt idx="90">
                  <c:v>23.02.2014</c:v>
                </c:pt>
                <c:pt idx="91">
                  <c:v>24.02.2014</c:v>
                </c:pt>
                <c:pt idx="92">
                  <c:v>25.02.2014</c:v>
                </c:pt>
                <c:pt idx="93">
                  <c:v>26.02.2014</c:v>
                </c:pt>
                <c:pt idx="94">
                  <c:v>27.02.2014</c:v>
                </c:pt>
                <c:pt idx="95">
                  <c:v>28.02.2014</c:v>
                </c:pt>
                <c:pt idx="96">
                  <c:v>01.03.2014</c:v>
                </c:pt>
                <c:pt idx="97">
                  <c:v>02.03.2014</c:v>
                </c:pt>
                <c:pt idx="98">
                  <c:v>03.03.2014</c:v>
                </c:pt>
                <c:pt idx="99">
                  <c:v>04.03.2014</c:v>
                </c:pt>
                <c:pt idx="100">
                  <c:v>05.03.2014</c:v>
                </c:pt>
                <c:pt idx="101">
                  <c:v>06.03.2014</c:v>
                </c:pt>
                <c:pt idx="102">
                  <c:v>07.03.2014</c:v>
                </c:pt>
                <c:pt idx="103">
                  <c:v>08.03.2014</c:v>
                </c:pt>
                <c:pt idx="104">
                  <c:v>09.03.2014</c:v>
                </c:pt>
                <c:pt idx="105">
                  <c:v>10.03.2014</c:v>
                </c:pt>
                <c:pt idx="106">
                  <c:v>11.03.2014</c:v>
                </c:pt>
                <c:pt idx="107">
                  <c:v>12.03.2014</c:v>
                </c:pt>
                <c:pt idx="108">
                  <c:v>13.03.2014</c:v>
                </c:pt>
                <c:pt idx="109">
                  <c:v>14.03.2014</c:v>
                </c:pt>
                <c:pt idx="110">
                  <c:v>15.03.2014</c:v>
                </c:pt>
                <c:pt idx="111">
                  <c:v>16.03.2014</c:v>
                </c:pt>
                <c:pt idx="112">
                  <c:v>17.03.2014</c:v>
                </c:pt>
                <c:pt idx="113">
                  <c:v>18.03.2014</c:v>
                </c:pt>
                <c:pt idx="114">
                  <c:v>19.03.2014</c:v>
                </c:pt>
                <c:pt idx="115">
                  <c:v>20.03.2014</c:v>
                </c:pt>
                <c:pt idx="116">
                  <c:v>21.03.2014</c:v>
                </c:pt>
                <c:pt idx="117">
                  <c:v>22.03.2014</c:v>
                </c:pt>
                <c:pt idx="118">
                  <c:v>23.03.2014</c:v>
                </c:pt>
                <c:pt idx="119">
                  <c:v>24.03.2014</c:v>
                </c:pt>
                <c:pt idx="120">
                  <c:v>25.03.2014</c:v>
                </c:pt>
                <c:pt idx="121">
                  <c:v>26.03.2014</c:v>
                </c:pt>
                <c:pt idx="122">
                  <c:v>27.03.2014</c:v>
                </c:pt>
                <c:pt idx="123">
                  <c:v>28.03.2014</c:v>
                </c:pt>
                <c:pt idx="124">
                  <c:v>29.03.2014</c:v>
                </c:pt>
                <c:pt idx="125">
                  <c:v>31.03.2014</c:v>
                </c:pt>
                <c:pt idx="126">
                  <c:v>01.04.2014</c:v>
                </c:pt>
                <c:pt idx="127">
                  <c:v>02.04.2014</c:v>
                </c:pt>
                <c:pt idx="128">
                  <c:v>03.04.2014</c:v>
                </c:pt>
                <c:pt idx="129">
                  <c:v>04.04.2014</c:v>
                </c:pt>
                <c:pt idx="130">
                  <c:v>05.04.2014</c:v>
                </c:pt>
                <c:pt idx="131">
                  <c:v>06.04.2014</c:v>
                </c:pt>
                <c:pt idx="132">
                  <c:v>07.04.2014</c:v>
                </c:pt>
                <c:pt idx="133">
                  <c:v>08.04.2014</c:v>
                </c:pt>
                <c:pt idx="134">
                  <c:v>09.04.2014</c:v>
                </c:pt>
                <c:pt idx="135">
                  <c:v>10.04.2014</c:v>
                </c:pt>
                <c:pt idx="136">
                  <c:v>11.04.2014</c:v>
                </c:pt>
                <c:pt idx="137">
                  <c:v>12.04.2014</c:v>
                </c:pt>
                <c:pt idx="138">
                  <c:v>13.04.2014</c:v>
                </c:pt>
                <c:pt idx="139">
                  <c:v>14.04.2014</c:v>
                </c:pt>
                <c:pt idx="140">
                  <c:v>15.04.2014</c:v>
                </c:pt>
                <c:pt idx="141">
                  <c:v>16.04.2014</c:v>
                </c:pt>
                <c:pt idx="142">
                  <c:v>17.04.2014</c:v>
                </c:pt>
                <c:pt idx="143">
                  <c:v>18.04.2014</c:v>
                </c:pt>
                <c:pt idx="144">
                  <c:v>19.04.2014</c:v>
                </c:pt>
                <c:pt idx="145">
                  <c:v>20.04.2014</c:v>
                </c:pt>
                <c:pt idx="146">
                  <c:v>21.04.2014</c:v>
                </c:pt>
                <c:pt idx="147">
                  <c:v>22.04.2014</c:v>
                </c:pt>
                <c:pt idx="148">
                  <c:v>23.04.2014</c:v>
                </c:pt>
                <c:pt idx="149">
                  <c:v>24.04.2014</c:v>
                </c:pt>
                <c:pt idx="150">
                  <c:v>25.04.2014</c:v>
                </c:pt>
                <c:pt idx="151">
                  <c:v>26.04.2014</c:v>
                </c:pt>
                <c:pt idx="152">
                  <c:v>27.04.2014</c:v>
                </c:pt>
                <c:pt idx="153">
                  <c:v>28.04.2014</c:v>
                </c:pt>
                <c:pt idx="154">
                  <c:v>29.04.2014</c:v>
                </c:pt>
                <c:pt idx="155">
                  <c:v>30.04.2014</c:v>
                </c:pt>
                <c:pt idx="156">
                  <c:v>01.05.2014</c:v>
                </c:pt>
                <c:pt idx="157">
                  <c:v>02.05.2014</c:v>
                </c:pt>
                <c:pt idx="158">
                  <c:v>03.05.2014</c:v>
                </c:pt>
                <c:pt idx="159">
                  <c:v>04.05.2014</c:v>
                </c:pt>
                <c:pt idx="160">
                  <c:v>05.05.2014</c:v>
                </c:pt>
                <c:pt idx="161">
                  <c:v>06.05.2014</c:v>
                </c:pt>
                <c:pt idx="162">
                  <c:v>07.05.2014</c:v>
                </c:pt>
                <c:pt idx="163">
                  <c:v>08.05.2014</c:v>
                </c:pt>
                <c:pt idx="164">
                  <c:v>09.05.2014</c:v>
                </c:pt>
                <c:pt idx="165">
                  <c:v>10.05.2014</c:v>
                </c:pt>
                <c:pt idx="166">
                  <c:v>11.05.2014</c:v>
                </c:pt>
                <c:pt idx="167">
                  <c:v>12.05.2014</c:v>
                </c:pt>
                <c:pt idx="168">
                  <c:v>13.05.2014</c:v>
                </c:pt>
                <c:pt idx="169">
                  <c:v>14.05.2014</c:v>
                </c:pt>
                <c:pt idx="170">
                  <c:v>15.05.2014</c:v>
                </c:pt>
                <c:pt idx="171">
                  <c:v>16.05.2014</c:v>
                </c:pt>
                <c:pt idx="172">
                  <c:v>17.05.2014</c:v>
                </c:pt>
                <c:pt idx="173">
                  <c:v>18.05.2014</c:v>
                </c:pt>
                <c:pt idx="174">
                  <c:v>19.05.2014</c:v>
                </c:pt>
                <c:pt idx="175">
                  <c:v>20.05.2014</c:v>
                </c:pt>
                <c:pt idx="176">
                  <c:v>21.05.2014</c:v>
                </c:pt>
                <c:pt idx="177">
                  <c:v>22.05.2014</c:v>
                </c:pt>
                <c:pt idx="178">
                  <c:v>23.05.2014</c:v>
                </c:pt>
                <c:pt idx="179">
                  <c:v>24.05.2014</c:v>
                </c:pt>
                <c:pt idx="180">
                  <c:v>25.05.2014</c:v>
                </c:pt>
                <c:pt idx="181">
                  <c:v>26.05.2014</c:v>
                </c:pt>
                <c:pt idx="182">
                  <c:v>27.05.2014</c:v>
                </c:pt>
                <c:pt idx="183">
                  <c:v>28.05.2014</c:v>
                </c:pt>
                <c:pt idx="184">
                  <c:v>29.05.2014</c:v>
                </c:pt>
                <c:pt idx="185">
                  <c:v>30.05.2014</c:v>
                </c:pt>
                <c:pt idx="186">
                  <c:v>31.05.2014</c:v>
                </c:pt>
                <c:pt idx="187">
                  <c:v>01.06.2014</c:v>
                </c:pt>
                <c:pt idx="188">
                  <c:v>02.06.2014</c:v>
                </c:pt>
                <c:pt idx="189">
                  <c:v>03.06.2014</c:v>
                </c:pt>
                <c:pt idx="190">
                  <c:v>04.06.2014</c:v>
                </c:pt>
                <c:pt idx="191">
                  <c:v>05.06.2014</c:v>
                </c:pt>
                <c:pt idx="192">
                  <c:v>06.06.2014</c:v>
                </c:pt>
                <c:pt idx="193">
                  <c:v>07.06.2014</c:v>
                </c:pt>
                <c:pt idx="194">
                  <c:v>09.06.2014</c:v>
                </c:pt>
                <c:pt idx="195">
                  <c:v>10.06.2014</c:v>
                </c:pt>
                <c:pt idx="196">
                  <c:v>11.06.2014</c:v>
                </c:pt>
                <c:pt idx="197">
                  <c:v>12.06.2014</c:v>
                </c:pt>
                <c:pt idx="198">
                  <c:v>13.06.2014</c:v>
                </c:pt>
                <c:pt idx="199">
                  <c:v>14.06.2014</c:v>
                </c:pt>
                <c:pt idx="200">
                  <c:v>15.06.2014</c:v>
                </c:pt>
                <c:pt idx="201">
                  <c:v>16.06.2014</c:v>
                </c:pt>
                <c:pt idx="202">
                  <c:v>17.06.2014</c:v>
                </c:pt>
                <c:pt idx="203">
                  <c:v>18.06.2014</c:v>
                </c:pt>
                <c:pt idx="204">
                  <c:v>19.06.2014</c:v>
                </c:pt>
                <c:pt idx="205">
                  <c:v>20.06.2014</c:v>
                </c:pt>
                <c:pt idx="206">
                  <c:v>21.06.2014</c:v>
                </c:pt>
                <c:pt idx="207">
                  <c:v>22.06.2014</c:v>
                </c:pt>
                <c:pt idx="208">
                  <c:v>23.06.2014</c:v>
                </c:pt>
                <c:pt idx="209">
                  <c:v>24.06.2014</c:v>
                </c:pt>
                <c:pt idx="210">
                  <c:v>25.06.2014</c:v>
                </c:pt>
                <c:pt idx="211">
                  <c:v>26.06.2014</c:v>
                </c:pt>
                <c:pt idx="212">
                  <c:v>27.06.2014</c:v>
                </c:pt>
                <c:pt idx="213">
                  <c:v>28.06.2014</c:v>
                </c:pt>
                <c:pt idx="214">
                  <c:v>29.06.2014</c:v>
                </c:pt>
                <c:pt idx="215">
                  <c:v>30.06.2014</c:v>
                </c:pt>
                <c:pt idx="216">
                  <c:v>01.07.2014</c:v>
                </c:pt>
                <c:pt idx="217">
                  <c:v>02.07.2014</c:v>
                </c:pt>
                <c:pt idx="218">
                  <c:v>03.07.2014</c:v>
                </c:pt>
                <c:pt idx="219">
                  <c:v>04.07.2014</c:v>
                </c:pt>
                <c:pt idx="220">
                  <c:v>05.07.2014</c:v>
                </c:pt>
                <c:pt idx="221">
                  <c:v>06.07.2014</c:v>
                </c:pt>
                <c:pt idx="222">
                  <c:v>07.07.2014</c:v>
                </c:pt>
                <c:pt idx="223">
                  <c:v>08.07.2014</c:v>
                </c:pt>
                <c:pt idx="224">
                  <c:v>09.07.2014</c:v>
                </c:pt>
                <c:pt idx="225">
                  <c:v>10.07.2014</c:v>
                </c:pt>
                <c:pt idx="226">
                  <c:v>11.07.2014</c:v>
                </c:pt>
                <c:pt idx="227">
                  <c:v>12.07.2014</c:v>
                </c:pt>
                <c:pt idx="228">
                  <c:v>13.07.2014</c:v>
                </c:pt>
                <c:pt idx="229">
                  <c:v>14.07.2014</c:v>
                </c:pt>
                <c:pt idx="230">
                  <c:v>15.07.2014</c:v>
                </c:pt>
                <c:pt idx="231">
                  <c:v>16.07.2014</c:v>
                </c:pt>
                <c:pt idx="232">
                  <c:v>17.07.2014</c:v>
                </c:pt>
                <c:pt idx="233">
                  <c:v>18.07.2014</c:v>
                </c:pt>
                <c:pt idx="234">
                  <c:v>19.07.2014</c:v>
                </c:pt>
                <c:pt idx="235">
                  <c:v>20.07.2014</c:v>
                </c:pt>
                <c:pt idx="236">
                  <c:v>21.07.2014</c:v>
                </c:pt>
                <c:pt idx="237">
                  <c:v>22.07.2014</c:v>
                </c:pt>
                <c:pt idx="238">
                  <c:v>23.07.2014</c:v>
                </c:pt>
                <c:pt idx="239">
                  <c:v>24.07.2014</c:v>
                </c:pt>
                <c:pt idx="240">
                  <c:v>25.07.2014</c:v>
                </c:pt>
                <c:pt idx="241">
                  <c:v>26.07.2014</c:v>
                </c:pt>
                <c:pt idx="242">
                  <c:v>27.07.2014</c:v>
                </c:pt>
                <c:pt idx="243">
                  <c:v>28.07.2014</c:v>
                </c:pt>
                <c:pt idx="244">
                  <c:v>29.07.2014</c:v>
                </c:pt>
                <c:pt idx="245">
                  <c:v>30.07.2014</c:v>
                </c:pt>
                <c:pt idx="246">
                  <c:v>31.07.2014</c:v>
                </c:pt>
                <c:pt idx="247">
                  <c:v>01.08.2014</c:v>
                </c:pt>
                <c:pt idx="248">
                  <c:v>02.08.2014</c:v>
                </c:pt>
                <c:pt idx="249">
                  <c:v>03.08.2014</c:v>
                </c:pt>
                <c:pt idx="250">
                  <c:v>04.08.2014</c:v>
                </c:pt>
                <c:pt idx="251">
                  <c:v>05.08.2014</c:v>
                </c:pt>
                <c:pt idx="252">
                  <c:v>06.08.2014</c:v>
                </c:pt>
                <c:pt idx="253">
                  <c:v>07.08.2014</c:v>
                </c:pt>
                <c:pt idx="254">
                  <c:v>08.08.2014</c:v>
                </c:pt>
                <c:pt idx="255">
                  <c:v>09.08.2014</c:v>
                </c:pt>
                <c:pt idx="256">
                  <c:v>10.08.2014</c:v>
                </c:pt>
                <c:pt idx="257">
                  <c:v>11.08.2014</c:v>
                </c:pt>
                <c:pt idx="258">
                  <c:v>12.08.2014</c:v>
                </c:pt>
                <c:pt idx="259">
                  <c:v>13.08.2014</c:v>
                </c:pt>
                <c:pt idx="260">
                  <c:v>14.08.2014</c:v>
                </c:pt>
                <c:pt idx="261">
                  <c:v>15.08.2014</c:v>
                </c:pt>
                <c:pt idx="262">
                  <c:v>16.08.2014</c:v>
                </c:pt>
                <c:pt idx="263">
                  <c:v>17.08.2014</c:v>
                </c:pt>
                <c:pt idx="264">
                  <c:v>18.08.2014</c:v>
                </c:pt>
                <c:pt idx="265">
                  <c:v>19.08.2014</c:v>
                </c:pt>
                <c:pt idx="266">
                  <c:v>20.08.2014</c:v>
                </c:pt>
                <c:pt idx="267">
                  <c:v>21.08.2014</c:v>
                </c:pt>
                <c:pt idx="268">
                  <c:v>22.08.2014</c:v>
                </c:pt>
                <c:pt idx="269">
                  <c:v>23.08.2014</c:v>
                </c:pt>
                <c:pt idx="270">
                  <c:v>24.08.2014</c:v>
                </c:pt>
                <c:pt idx="271">
                  <c:v>25.08.2014</c:v>
                </c:pt>
                <c:pt idx="272">
                  <c:v>26.08.2014</c:v>
                </c:pt>
                <c:pt idx="273">
                  <c:v>27.08.2014</c:v>
                </c:pt>
                <c:pt idx="274">
                  <c:v>28.08.2014</c:v>
                </c:pt>
                <c:pt idx="275">
                  <c:v>29.08.2014</c:v>
                </c:pt>
                <c:pt idx="276">
                  <c:v>30.08.2014</c:v>
                </c:pt>
                <c:pt idx="277">
                  <c:v>31.08.2014</c:v>
                </c:pt>
                <c:pt idx="278">
                  <c:v>01.09.2014</c:v>
                </c:pt>
                <c:pt idx="279">
                  <c:v>02.09.2014</c:v>
                </c:pt>
                <c:pt idx="280">
                  <c:v>03.09.2014</c:v>
                </c:pt>
                <c:pt idx="281">
                  <c:v>04.09.2014</c:v>
                </c:pt>
                <c:pt idx="282">
                  <c:v>05.09.2014</c:v>
                </c:pt>
                <c:pt idx="283">
                  <c:v>06.09.2014</c:v>
                </c:pt>
                <c:pt idx="284">
                  <c:v>07.09.2014</c:v>
                </c:pt>
                <c:pt idx="285">
                  <c:v>08.09.2014</c:v>
                </c:pt>
                <c:pt idx="286">
                  <c:v>09.09.2014</c:v>
                </c:pt>
                <c:pt idx="287">
                  <c:v>10.09.2014</c:v>
                </c:pt>
                <c:pt idx="288">
                  <c:v>11.09.2014</c:v>
                </c:pt>
                <c:pt idx="289">
                  <c:v>12.09.2014</c:v>
                </c:pt>
                <c:pt idx="290">
                  <c:v>13.09.2014</c:v>
                </c:pt>
                <c:pt idx="291">
                  <c:v>14.09.2014</c:v>
                </c:pt>
                <c:pt idx="292">
                  <c:v>15.09.2014</c:v>
                </c:pt>
                <c:pt idx="293">
                  <c:v>16.09.2014</c:v>
                </c:pt>
                <c:pt idx="294">
                  <c:v>17.09.2014</c:v>
                </c:pt>
                <c:pt idx="295">
                  <c:v>18.09.2014</c:v>
                </c:pt>
                <c:pt idx="296">
                  <c:v>19.09.2014</c:v>
                </c:pt>
                <c:pt idx="297">
                  <c:v>20.09.2014</c:v>
                </c:pt>
                <c:pt idx="298">
                  <c:v>21.09.2014</c:v>
                </c:pt>
                <c:pt idx="299">
                  <c:v>22.09.2014</c:v>
                </c:pt>
                <c:pt idx="300">
                  <c:v>23.09.2014</c:v>
                </c:pt>
                <c:pt idx="301">
                  <c:v>24.09.2014</c:v>
                </c:pt>
                <c:pt idx="302">
                  <c:v>25.09.2014</c:v>
                </c:pt>
                <c:pt idx="303">
                  <c:v>26.09.2014</c:v>
                </c:pt>
                <c:pt idx="304">
                  <c:v>27.09.2014</c:v>
                </c:pt>
                <c:pt idx="305">
                  <c:v>28.09.2014</c:v>
                </c:pt>
                <c:pt idx="306">
                  <c:v>29.09.2014</c:v>
                </c:pt>
                <c:pt idx="307">
                  <c:v>30.09.2014</c:v>
                </c:pt>
                <c:pt idx="308">
                  <c:v>01.10.2014</c:v>
                </c:pt>
                <c:pt idx="309">
                  <c:v>02.10.2014</c:v>
                </c:pt>
                <c:pt idx="310">
                  <c:v>03.10.2014</c:v>
                </c:pt>
                <c:pt idx="311">
                  <c:v>04.10.2014</c:v>
                </c:pt>
                <c:pt idx="312">
                  <c:v>05.10.2014</c:v>
                </c:pt>
                <c:pt idx="313">
                  <c:v>06.10.2014</c:v>
                </c:pt>
                <c:pt idx="314">
                  <c:v>07.10.2014</c:v>
                </c:pt>
                <c:pt idx="315">
                  <c:v>08.10.2014</c:v>
                </c:pt>
                <c:pt idx="316">
                  <c:v>09.10.2014</c:v>
                </c:pt>
                <c:pt idx="317">
                  <c:v>10.10.2014</c:v>
                </c:pt>
                <c:pt idx="318">
                  <c:v>11.10.2014</c:v>
                </c:pt>
                <c:pt idx="319">
                  <c:v>12.10.2014</c:v>
                </c:pt>
                <c:pt idx="320">
                  <c:v>13.10.2014</c:v>
                </c:pt>
                <c:pt idx="321">
                  <c:v>14.10.2014</c:v>
                </c:pt>
                <c:pt idx="322">
                  <c:v>15.10.2014</c:v>
                </c:pt>
                <c:pt idx="323">
                  <c:v>16.10.2014</c:v>
                </c:pt>
                <c:pt idx="324">
                  <c:v>17.10.2014</c:v>
                </c:pt>
                <c:pt idx="325">
                  <c:v>18.10.2014</c:v>
                </c:pt>
                <c:pt idx="326">
                  <c:v>19.10.2014</c:v>
                </c:pt>
                <c:pt idx="327">
                  <c:v>20.10.2014</c:v>
                </c:pt>
                <c:pt idx="328">
                  <c:v>21.10.2014</c:v>
                </c:pt>
                <c:pt idx="329">
                  <c:v>22.10.2014</c:v>
                </c:pt>
                <c:pt idx="330">
                  <c:v>23.10.2014</c:v>
                </c:pt>
                <c:pt idx="331">
                  <c:v>24.10.2014</c:v>
                </c:pt>
                <c:pt idx="332">
                  <c:v>25.10.2014</c:v>
                </c:pt>
                <c:pt idx="333">
                  <c:v>26.10.2014</c:v>
                </c:pt>
                <c:pt idx="334">
                  <c:v>27.10.2014</c:v>
                </c:pt>
                <c:pt idx="335">
                  <c:v>28.10.2014</c:v>
                </c:pt>
                <c:pt idx="336">
                  <c:v>29.10.2014</c:v>
                </c:pt>
                <c:pt idx="337">
                  <c:v>30.10.2014</c:v>
                </c:pt>
                <c:pt idx="338">
                  <c:v>31.10.2014</c:v>
                </c:pt>
                <c:pt idx="339">
                  <c:v>01.11.2014</c:v>
                </c:pt>
                <c:pt idx="340">
                  <c:v>02.11.2014</c:v>
                </c:pt>
                <c:pt idx="341">
                  <c:v>03.11.2014</c:v>
                </c:pt>
                <c:pt idx="342">
                  <c:v>04.11.2014</c:v>
                </c:pt>
                <c:pt idx="343">
                  <c:v>05.11.2014</c:v>
                </c:pt>
                <c:pt idx="344">
                  <c:v>06.11.2014</c:v>
                </c:pt>
                <c:pt idx="345">
                  <c:v>07.11.2014</c:v>
                </c:pt>
                <c:pt idx="346">
                  <c:v>08.11.2014</c:v>
                </c:pt>
                <c:pt idx="347">
                  <c:v>09.11.2014</c:v>
                </c:pt>
                <c:pt idx="348">
                  <c:v>10.11.2014</c:v>
                </c:pt>
                <c:pt idx="349">
                  <c:v>11.11.2014</c:v>
                </c:pt>
                <c:pt idx="350">
                  <c:v>12.11.2014</c:v>
                </c:pt>
                <c:pt idx="351">
                  <c:v>13.11.2014</c:v>
                </c:pt>
                <c:pt idx="352">
                  <c:v>14.11.2014</c:v>
                </c:pt>
                <c:pt idx="353">
                  <c:v>15.11.2014</c:v>
                </c:pt>
                <c:pt idx="354">
                  <c:v>16.11.2014</c:v>
                </c:pt>
                <c:pt idx="355">
                  <c:v>17.11.2014</c:v>
                </c:pt>
                <c:pt idx="356">
                  <c:v>18.11.2014</c:v>
                </c:pt>
                <c:pt idx="357">
                  <c:v>19.11.2014</c:v>
                </c:pt>
                <c:pt idx="358">
                  <c:v>20.11.2014</c:v>
                </c:pt>
                <c:pt idx="359">
                  <c:v>21.11.2014</c:v>
                </c:pt>
                <c:pt idx="360">
                  <c:v>22.11.2014</c:v>
                </c:pt>
                <c:pt idx="361">
                  <c:v>23.11.2014</c:v>
                </c:pt>
                <c:pt idx="362">
                  <c:v>24.11.2014</c:v>
                </c:pt>
                <c:pt idx="363">
                  <c:v>25.11.2014</c:v>
                </c:pt>
                <c:pt idx="364">
                  <c:v>26.11.2014</c:v>
                </c:pt>
                <c:pt idx="365">
                  <c:v>27.11.2014</c:v>
                </c:pt>
                <c:pt idx="366">
                  <c:v>28.11.2014</c:v>
                </c:pt>
                <c:pt idx="367">
                  <c:v>29.11.2014</c:v>
                </c:pt>
                <c:pt idx="368">
                  <c:v>30.11.2014</c:v>
                </c:pt>
                <c:pt idx="369">
                  <c:v>01.12.2014</c:v>
                </c:pt>
                <c:pt idx="370">
                  <c:v>02.12.2014</c:v>
                </c:pt>
                <c:pt idx="371">
                  <c:v>03.12.2014</c:v>
                </c:pt>
                <c:pt idx="372">
                  <c:v>04.12.2014</c:v>
                </c:pt>
                <c:pt idx="373">
                  <c:v>05.12.2014</c:v>
                </c:pt>
                <c:pt idx="374">
                  <c:v>06.12.2014</c:v>
                </c:pt>
                <c:pt idx="375">
                  <c:v>07.12.2014</c:v>
                </c:pt>
                <c:pt idx="376">
                  <c:v>08.12.2014</c:v>
                </c:pt>
                <c:pt idx="377">
                  <c:v>09.12.2014</c:v>
                </c:pt>
              </c:strCache>
            </c:strRef>
          </c:cat>
          <c:val>
            <c:numRef>
              <c:f>'[review comunities 2 (1).xlsx]Change agents'!$S$3:$S$380</c:f>
              <c:numCache>
                <c:formatCode>General</c:formatCode>
                <c:ptCount val="378"/>
                <c:pt idx="0">
                  <c:v>1.0</c:v>
                </c:pt>
                <c:pt idx="1">
                  <c:v>1.0</c:v>
                </c:pt>
                <c:pt idx="2">
                  <c:v>1.0</c:v>
                </c:pt>
                <c:pt idx="3">
                  <c:v>1.0</c:v>
                </c:pt>
                <c:pt idx="4">
                  <c:v>1.0</c:v>
                </c:pt>
                <c:pt idx="5">
                  <c:v>1.0</c:v>
                </c:pt>
                <c:pt idx="6">
                  <c:v>1.0</c:v>
                </c:pt>
                <c:pt idx="7">
                  <c:v>1.0</c:v>
                </c:pt>
                <c:pt idx="8">
                  <c:v>1.0</c:v>
                </c:pt>
                <c:pt idx="9">
                  <c:v>2.0</c:v>
                </c:pt>
                <c:pt idx="10">
                  <c:v>2.0</c:v>
                </c:pt>
                <c:pt idx="11">
                  <c:v>3.0</c:v>
                </c:pt>
                <c:pt idx="12">
                  <c:v>3.0</c:v>
                </c:pt>
                <c:pt idx="13">
                  <c:v>3.0</c:v>
                </c:pt>
                <c:pt idx="14">
                  <c:v>3.0</c:v>
                </c:pt>
                <c:pt idx="15">
                  <c:v>3.0</c:v>
                </c:pt>
                <c:pt idx="16">
                  <c:v>3.0</c:v>
                </c:pt>
                <c:pt idx="17">
                  <c:v>3.0</c:v>
                </c:pt>
                <c:pt idx="18">
                  <c:v>3.0</c:v>
                </c:pt>
                <c:pt idx="19">
                  <c:v>3.0</c:v>
                </c:pt>
                <c:pt idx="20">
                  <c:v>3.0</c:v>
                </c:pt>
                <c:pt idx="21">
                  <c:v>4.0</c:v>
                </c:pt>
                <c:pt idx="22">
                  <c:v>4.0</c:v>
                </c:pt>
                <c:pt idx="23">
                  <c:v>4.0</c:v>
                </c:pt>
                <c:pt idx="24">
                  <c:v>4.0</c:v>
                </c:pt>
                <c:pt idx="25">
                  <c:v>4.0</c:v>
                </c:pt>
                <c:pt idx="26">
                  <c:v>4.0</c:v>
                </c:pt>
                <c:pt idx="27">
                  <c:v>4.0</c:v>
                </c:pt>
                <c:pt idx="28">
                  <c:v>4.0</c:v>
                </c:pt>
                <c:pt idx="29">
                  <c:v>4.0</c:v>
                </c:pt>
                <c:pt idx="30">
                  <c:v>4.0</c:v>
                </c:pt>
                <c:pt idx="31">
                  <c:v>4.0</c:v>
                </c:pt>
                <c:pt idx="32">
                  <c:v>4.0</c:v>
                </c:pt>
                <c:pt idx="33">
                  <c:v>4.0</c:v>
                </c:pt>
                <c:pt idx="34">
                  <c:v>4.0</c:v>
                </c:pt>
                <c:pt idx="35">
                  <c:v>4.0</c:v>
                </c:pt>
                <c:pt idx="36">
                  <c:v>4.0</c:v>
                </c:pt>
                <c:pt idx="37">
                  <c:v>4.0</c:v>
                </c:pt>
                <c:pt idx="38">
                  <c:v>4.0</c:v>
                </c:pt>
                <c:pt idx="39">
                  <c:v>4.0</c:v>
                </c:pt>
                <c:pt idx="40">
                  <c:v>4.0</c:v>
                </c:pt>
                <c:pt idx="41">
                  <c:v>4.0</c:v>
                </c:pt>
                <c:pt idx="42">
                  <c:v>4.0</c:v>
                </c:pt>
                <c:pt idx="43">
                  <c:v>4.0</c:v>
                </c:pt>
                <c:pt idx="44">
                  <c:v>4.0</c:v>
                </c:pt>
                <c:pt idx="45">
                  <c:v>4.0</c:v>
                </c:pt>
                <c:pt idx="46">
                  <c:v>4.0</c:v>
                </c:pt>
                <c:pt idx="47">
                  <c:v>4.0</c:v>
                </c:pt>
                <c:pt idx="48">
                  <c:v>4.0</c:v>
                </c:pt>
                <c:pt idx="49">
                  <c:v>4.0</c:v>
                </c:pt>
                <c:pt idx="50">
                  <c:v>4.0</c:v>
                </c:pt>
                <c:pt idx="51">
                  <c:v>5.0</c:v>
                </c:pt>
                <c:pt idx="52">
                  <c:v>5.0</c:v>
                </c:pt>
                <c:pt idx="53">
                  <c:v>5.0</c:v>
                </c:pt>
                <c:pt idx="54">
                  <c:v>5.0</c:v>
                </c:pt>
                <c:pt idx="55">
                  <c:v>5.0</c:v>
                </c:pt>
                <c:pt idx="56">
                  <c:v>5.0</c:v>
                </c:pt>
                <c:pt idx="57">
                  <c:v>5.0</c:v>
                </c:pt>
                <c:pt idx="58">
                  <c:v>5.0</c:v>
                </c:pt>
                <c:pt idx="59">
                  <c:v>7.0</c:v>
                </c:pt>
                <c:pt idx="60">
                  <c:v>8.0</c:v>
                </c:pt>
                <c:pt idx="61">
                  <c:v>8.0</c:v>
                </c:pt>
                <c:pt idx="62">
                  <c:v>8.0</c:v>
                </c:pt>
                <c:pt idx="63">
                  <c:v>8.0</c:v>
                </c:pt>
                <c:pt idx="64">
                  <c:v>8.0</c:v>
                </c:pt>
                <c:pt idx="65">
                  <c:v>8.0</c:v>
                </c:pt>
                <c:pt idx="66">
                  <c:v>8.0</c:v>
                </c:pt>
                <c:pt idx="67">
                  <c:v>8.0</c:v>
                </c:pt>
                <c:pt idx="68">
                  <c:v>8.0</c:v>
                </c:pt>
                <c:pt idx="69">
                  <c:v>8.0</c:v>
                </c:pt>
                <c:pt idx="70">
                  <c:v>8.0</c:v>
                </c:pt>
                <c:pt idx="71">
                  <c:v>8.0</c:v>
                </c:pt>
                <c:pt idx="72">
                  <c:v>8.0</c:v>
                </c:pt>
                <c:pt idx="73">
                  <c:v>8.0</c:v>
                </c:pt>
                <c:pt idx="74">
                  <c:v>8.0</c:v>
                </c:pt>
                <c:pt idx="75">
                  <c:v>8.0</c:v>
                </c:pt>
                <c:pt idx="76">
                  <c:v>8.0</c:v>
                </c:pt>
                <c:pt idx="77">
                  <c:v>8.0</c:v>
                </c:pt>
                <c:pt idx="78">
                  <c:v>8.0</c:v>
                </c:pt>
                <c:pt idx="79">
                  <c:v>8.0</c:v>
                </c:pt>
                <c:pt idx="80">
                  <c:v>8.0</c:v>
                </c:pt>
                <c:pt idx="81">
                  <c:v>8.0</c:v>
                </c:pt>
                <c:pt idx="82">
                  <c:v>8.0</c:v>
                </c:pt>
                <c:pt idx="83">
                  <c:v>8.0</c:v>
                </c:pt>
                <c:pt idx="84">
                  <c:v>8.0</c:v>
                </c:pt>
                <c:pt idx="85">
                  <c:v>8.0</c:v>
                </c:pt>
                <c:pt idx="86">
                  <c:v>8.0</c:v>
                </c:pt>
                <c:pt idx="87">
                  <c:v>8.0</c:v>
                </c:pt>
                <c:pt idx="88">
                  <c:v>8.0</c:v>
                </c:pt>
                <c:pt idx="89">
                  <c:v>9.0</c:v>
                </c:pt>
                <c:pt idx="90">
                  <c:v>9.0</c:v>
                </c:pt>
                <c:pt idx="91">
                  <c:v>9.0</c:v>
                </c:pt>
                <c:pt idx="92">
                  <c:v>9.0</c:v>
                </c:pt>
                <c:pt idx="93">
                  <c:v>9.0</c:v>
                </c:pt>
                <c:pt idx="94">
                  <c:v>9.0</c:v>
                </c:pt>
                <c:pt idx="95">
                  <c:v>9.0</c:v>
                </c:pt>
                <c:pt idx="96">
                  <c:v>9.0</c:v>
                </c:pt>
                <c:pt idx="97">
                  <c:v>17.0</c:v>
                </c:pt>
                <c:pt idx="98">
                  <c:v>23.0</c:v>
                </c:pt>
                <c:pt idx="99">
                  <c:v>27.0</c:v>
                </c:pt>
                <c:pt idx="100">
                  <c:v>29.0</c:v>
                </c:pt>
                <c:pt idx="101">
                  <c:v>33.0</c:v>
                </c:pt>
                <c:pt idx="102">
                  <c:v>38.0</c:v>
                </c:pt>
                <c:pt idx="103">
                  <c:v>43.0</c:v>
                </c:pt>
                <c:pt idx="104">
                  <c:v>47.0</c:v>
                </c:pt>
                <c:pt idx="105">
                  <c:v>53.0</c:v>
                </c:pt>
                <c:pt idx="106">
                  <c:v>54.0</c:v>
                </c:pt>
                <c:pt idx="107">
                  <c:v>71.0</c:v>
                </c:pt>
                <c:pt idx="108">
                  <c:v>72.0</c:v>
                </c:pt>
                <c:pt idx="109">
                  <c:v>77.0</c:v>
                </c:pt>
                <c:pt idx="110">
                  <c:v>80.0</c:v>
                </c:pt>
                <c:pt idx="111">
                  <c:v>85.0</c:v>
                </c:pt>
                <c:pt idx="112">
                  <c:v>92.0</c:v>
                </c:pt>
                <c:pt idx="113">
                  <c:v>97.0</c:v>
                </c:pt>
                <c:pt idx="114">
                  <c:v>100.0</c:v>
                </c:pt>
                <c:pt idx="115">
                  <c:v>101.0</c:v>
                </c:pt>
                <c:pt idx="116">
                  <c:v>103.0</c:v>
                </c:pt>
                <c:pt idx="117">
                  <c:v>106.0</c:v>
                </c:pt>
                <c:pt idx="118">
                  <c:v>111.0</c:v>
                </c:pt>
                <c:pt idx="119">
                  <c:v>115.0</c:v>
                </c:pt>
                <c:pt idx="120">
                  <c:v>118.0</c:v>
                </c:pt>
                <c:pt idx="121">
                  <c:v>137.0</c:v>
                </c:pt>
                <c:pt idx="122">
                  <c:v>137.0</c:v>
                </c:pt>
                <c:pt idx="123">
                  <c:v>138.0</c:v>
                </c:pt>
                <c:pt idx="124">
                  <c:v>140.0</c:v>
                </c:pt>
                <c:pt idx="125">
                  <c:v>143.0</c:v>
                </c:pt>
                <c:pt idx="126">
                  <c:v>144.0</c:v>
                </c:pt>
                <c:pt idx="127">
                  <c:v>146.0</c:v>
                </c:pt>
                <c:pt idx="128">
                  <c:v>151.0</c:v>
                </c:pt>
                <c:pt idx="129">
                  <c:v>151.0</c:v>
                </c:pt>
                <c:pt idx="130">
                  <c:v>152.0</c:v>
                </c:pt>
                <c:pt idx="131">
                  <c:v>153.0</c:v>
                </c:pt>
                <c:pt idx="132">
                  <c:v>153.0</c:v>
                </c:pt>
                <c:pt idx="133">
                  <c:v>153.0</c:v>
                </c:pt>
                <c:pt idx="134">
                  <c:v>154.0</c:v>
                </c:pt>
                <c:pt idx="135">
                  <c:v>156.0</c:v>
                </c:pt>
                <c:pt idx="136">
                  <c:v>158.0</c:v>
                </c:pt>
                <c:pt idx="137">
                  <c:v>159.0</c:v>
                </c:pt>
                <c:pt idx="138">
                  <c:v>160.0</c:v>
                </c:pt>
                <c:pt idx="139">
                  <c:v>160.0</c:v>
                </c:pt>
                <c:pt idx="140">
                  <c:v>162.0</c:v>
                </c:pt>
                <c:pt idx="141">
                  <c:v>167.0</c:v>
                </c:pt>
                <c:pt idx="142">
                  <c:v>170.0</c:v>
                </c:pt>
                <c:pt idx="143">
                  <c:v>171.0</c:v>
                </c:pt>
                <c:pt idx="144">
                  <c:v>172.0</c:v>
                </c:pt>
                <c:pt idx="145">
                  <c:v>174.0</c:v>
                </c:pt>
                <c:pt idx="146">
                  <c:v>175.0</c:v>
                </c:pt>
                <c:pt idx="147">
                  <c:v>180.0</c:v>
                </c:pt>
                <c:pt idx="148">
                  <c:v>191.0</c:v>
                </c:pt>
                <c:pt idx="149">
                  <c:v>197.0</c:v>
                </c:pt>
                <c:pt idx="150">
                  <c:v>215.0</c:v>
                </c:pt>
                <c:pt idx="151">
                  <c:v>231.0</c:v>
                </c:pt>
                <c:pt idx="152">
                  <c:v>233.0</c:v>
                </c:pt>
                <c:pt idx="153">
                  <c:v>234.0</c:v>
                </c:pt>
                <c:pt idx="154">
                  <c:v>236.0</c:v>
                </c:pt>
                <c:pt idx="155">
                  <c:v>237.0</c:v>
                </c:pt>
                <c:pt idx="156">
                  <c:v>241.0</c:v>
                </c:pt>
                <c:pt idx="157">
                  <c:v>244.0</c:v>
                </c:pt>
                <c:pt idx="158">
                  <c:v>244.0</c:v>
                </c:pt>
                <c:pt idx="159">
                  <c:v>244.0</c:v>
                </c:pt>
                <c:pt idx="160">
                  <c:v>244.0</c:v>
                </c:pt>
                <c:pt idx="161">
                  <c:v>244.0</c:v>
                </c:pt>
                <c:pt idx="162">
                  <c:v>244.0</c:v>
                </c:pt>
                <c:pt idx="163">
                  <c:v>245.0</c:v>
                </c:pt>
                <c:pt idx="164">
                  <c:v>245.0</c:v>
                </c:pt>
                <c:pt idx="165">
                  <c:v>245.0</c:v>
                </c:pt>
                <c:pt idx="166">
                  <c:v>245.0</c:v>
                </c:pt>
                <c:pt idx="167">
                  <c:v>245.0</c:v>
                </c:pt>
                <c:pt idx="168">
                  <c:v>245.0</c:v>
                </c:pt>
                <c:pt idx="169">
                  <c:v>245.0</c:v>
                </c:pt>
                <c:pt idx="170">
                  <c:v>245.0</c:v>
                </c:pt>
                <c:pt idx="171">
                  <c:v>245.0</c:v>
                </c:pt>
                <c:pt idx="172">
                  <c:v>245.0</c:v>
                </c:pt>
                <c:pt idx="173">
                  <c:v>245.0</c:v>
                </c:pt>
                <c:pt idx="174">
                  <c:v>245.0</c:v>
                </c:pt>
                <c:pt idx="175">
                  <c:v>245.0</c:v>
                </c:pt>
                <c:pt idx="176">
                  <c:v>245.0</c:v>
                </c:pt>
                <c:pt idx="177">
                  <c:v>245.0</c:v>
                </c:pt>
                <c:pt idx="178">
                  <c:v>245.0</c:v>
                </c:pt>
                <c:pt idx="179">
                  <c:v>245.0</c:v>
                </c:pt>
                <c:pt idx="180">
                  <c:v>245.0</c:v>
                </c:pt>
                <c:pt idx="181">
                  <c:v>245.0</c:v>
                </c:pt>
                <c:pt idx="182">
                  <c:v>245.0</c:v>
                </c:pt>
                <c:pt idx="183">
                  <c:v>245.0</c:v>
                </c:pt>
                <c:pt idx="184">
                  <c:v>245.0</c:v>
                </c:pt>
                <c:pt idx="185">
                  <c:v>245.0</c:v>
                </c:pt>
                <c:pt idx="186">
                  <c:v>245.0</c:v>
                </c:pt>
                <c:pt idx="187">
                  <c:v>245.0</c:v>
                </c:pt>
                <c:pt idx="188">
                  <c:v>245.0</c:v>
                </c:pt>
                <c:pt idx="189">
                  <c:v>245.0</c:v>
                </c:pt>
                <c:pt idx="190">
                  <c:v>245.0</c:v>
                </c:pt>
                <c:pt idx="191">
                  <c:v>245.0</c:v>
                </c:pt>
                <c:pt idx="192">
                  <c:v>245.0</c:v>
                </c:pt>
                <c:pt idx="193">
                  <c:v>245.0</c:v>
                </c:pt>
                <c:pt idx="194">
                  <c:v>246.0</c:v>
                </c:pt>
                <c:pt idx="195">
                  <c:v>245.0</c:v>
                </c:pt>
                <c:pt idx="196">
                  <c:v>245.0</c:v>
                </c:pt>
                <c:pt idx="197">
                  <c:v>245.0</c:v>
                </c:pt>
                <c:pt idx="198">
                  <c:v>245.0</c:v>
                </c:pt>
                <c:pt idx="199">
                  <c:v>245.0</c:v>
                </c:pt>
                <c:pt idx="200">
                  <c:v>245.0</c:v>
                </c:pt>
                <c:pt idx="201">
                  <c:v>245.0</c:v>
                </c:pt>
                <c:pt idx="202">
                  <c:v>245.0</c:v>
                </c:pt>
                <c:pt idx="203">
                  <c:v>245.0</c:v>
                </c:pt>
                <c:pt idx="204">
                  <c:v>245.0</c:v>
                </c:pt>
                <c:pt idx="205">
                  <c:v>245.0</c:v>
                </c:pt>
                <c:pt idx="206">
                  <c:v>245.0</c:v>
                </c:pt>
                <c:pt idx="207">
                  <c:v>245.0</c:v>
                </c:pt>
                <c:pt idx="208">
                  <c:v>245.0</c:v>
                </c:pt>
                <c:pt idx="209">
                  <c:v>245.0</c:v>
                </c:pt>
                <c:pt idx="210">
                  <c:v>245.0</c:v>
                </c:pt>
                <c:pt idx="211">
                  <c:v>245.0</c:v>
                </c:pt>
                <c:pt idx="212">
                  <c:v>245.0</c:v>
                </c:pt>
                <c:pt idx="213">
                  <c:v>248.0</c:v>
                </c:pt>
                <c:pt idx="214">
                  <c:v>248.0</c:v>
                </c:pt>
                <c:pt idx="215">
                  <c:v>248.0</c:v>
                </c:pt>
                <c:pt idx="216">
                  <c:v>248.0</c:v>
                </c:pt>
                <c:pt idx="217">
                  <c:v>249.0</c:v>
                </c:pt>
                <c:pt idx="218">
                  <c:v>249.0</c:v>
                </c:pt>
                <c:pt idx="219">
                  <c:v>249.0</c:v>
                </c:pt>
                <c:pt idx="220">
                  <c:v>249.0</c:v>
                </c:pt>
                <c:pt idx="221">
                  <c:v>249.0</c:v>
                </c:pt>
                <c:pt idx="222">
                  <c:v>249.0</c:v>
                </c:pt>
                <c:pt idx="223">
                  <c:v>249.0</c:v>
                </c:pt>
                <c:pt idx="224">
                  <c:v>249.0</c:v>
                </c:pt>
                <c:pt idx="225">
                  <c:v>249.0</c:v>
                </c:pt>
                <c:pt idx="226">
                  <c:v>249.0</c:v>
                </c:pt>
                <c:pt idx="227">
                  <c:v>249.0</c:v>
                </c:pt>
                <c:pt idx="228">
                  <c:v>249.0</c:v>
                </c:pt>
                <c:pt idx="229">
                  <c:v>249.0</c:v>
                </c:pt>
                <c:pt idx="230">
                  <c:v>249.0</c:v>
                </c:pt>
                <c:pt idx="231">
                  <c:v>249.0</c:v>
                </c:pt>
                <c:pt idx="232">
                  <c:v>249.0</c:v>
                </c:pt>
                <c:pt idx="233">
                  <c:v>249.0</c:v>
                </c:pt>
                <c:pt idx="234">
                  <c:v>249.0</c:v>
                </c:pt>
                <c:pt idx="235">
                  <c:v>249.0</c:v>
                </c:pt>
                <c:pt idx="236">
                  <c:v>249.0</c:v>
                </c:pt>
                <c:pt idx="237">
                  <c:v>249.0</c:v>
                </c:pt>
                <c:pt idx="238">
                  <c:v>250.0</c:v>
                </c:pt>
                <c:pt idx="239">
                  <c:v>249.0</c:v>
                </c:pt>
                <c:pt idx="240">
                  <c:v>249.0</c:v>
                </c:pt>
                <c:pt idx="241">
                  <c:v>249.0</c:v>
                </c:pt>
                <c:pt idx="242">
                  <c:v>249.0</c:v>
                </c:pt>
                <c:pt idx="243">
                  <c:v>249.0</c:v>
                </c:pt>
                <c:pt idx="244">
                  <c:v>249.0</c:v>
                </c:pt>
                <c:pt idx="245">
                  <c:v>249.0</c:v>
                </c:pt>
                <c:pt idx="246">
                  <c:v>249.0</c:v>
                </c:pt>
                <c:pt idx="247">
                  <c:v>249.0</c:v>
                </c:pt>
                <c:pt idx="248">
                  <c:v>249.0</c:v>
                </c:pt>
                <c:pt idx="249">
                  <c:v>249.0</c:v>
                </c:pt>
                <c:pt idx="250">
                  <c:v>249.0</c:v>
                </c:pt>
                <c:pt idx="251">
                  <c:v>249.0</c:v>
                </c:pt>
                <c:pt idx="252">
                  <c:v>249.0</c:v>
                </c:pt>
                <c:pt idx="253">
                  <c:v>249.0</c:v>
                </c:pt>
                <c:pt idx="254">
                  <c:v>249.0</c:v>
                </c:pt>
                <c:pt idx="255">
                  <c:v>249.0</c:v>
                </c:pt>
                <c:pt idx="256">
                  <c:v>249.0</c:v>
                </c:pt>
                <c:pt idx="257">
                  <c:v>249.0</c:v>
                </c:pt>
                <c:pt idx="258">
                  <c:v>249.0</c:v>
                </c:pt>
                <c:pt idx="259">
                  <c:v>249.0</c:v>
                </c:pt>
                <c:pt idx="260">
                  <c:v>249.0</c:v>
                </c:pt>
                <c:pt idx="261">
                  <c:v>249.0</c:v>
                </c:pt>
                <c:pt idx="262">
                  <c:v>249.0</c:v>
                </c:pt>
                <c:pt idx="263">
                  <c:v>249.0</c:v>
                </c:pt>
                <c:pt idx="264">
                  <c:v>249.0</c:v>
                </c:pt>
                <c:pt idx="265">
                  <c:v>249.0</c:v>
                </c:pt>
                <c:pt idx="266">
                  <c:v>249.0</c:v>
                </c:pt>
                <c:pt idx="267">
                  <c:v>249.0</c:v>
                </c:pt>
                <c:pt idx="268">
                  <c:v>249.0</c:v>
                </c:pt>
                <c:pt idx="269">
                  <c:v>249.0</c:v>
                </c:pt>
                <c:pt idx="270">
                  <c:v>249.0</c:v>
                </c:pt>
                <c:pt idx="271">
                  <c:v>249.0</c:v>
                </c:pt>
                <c:pt idx="272">
                  <c:v>249.0</c:v>
                </c:pt>
                <c:pt idx="273">
                  <c:v>249.0</c:v>
                </c:pt>
                <c:pt idx="274">
                  <c:v>249.0</c:v>
                </c:pt>
                <c:pt idx="275">
                  <c:v>249.0</c:v>
                </c:pt>
                <c:pt idx="276">
                  <c:v>249.0</c:v>
                </c:pt>
                <c:pt idx="277">
                  <c:v>249.0</c:v>
                </c:pt>
                <c:pt idx="278">
                  <c:v>249.0</c:v>
                </c:pt>
                <c:pt idx="279">
                  <c:v>249.0</c:v>
                </c:pt>
                <c:pt idx="280">
                  <c:v>249.0</c:v>
                </c:pt>
                <c:pt idx="281">
                  <c:v>249.0</c:v>
                </c:pt>
                <c:pt idx="282">
                  <c:v>257.0</c:v>
                </c:pt>
                <c:pt idx="283">
                  <c:v>257.0</c:v>
                </c:pt>
                <c:pt idx="284">
                  <c:v>256.0</c:v>
                </c:pt>
                <c:pt idx="285">
                  <c:v>256.0</c:v>
                </c:pt>
                <c:pt idx="286">
                  <c:v>259.0</c:v>
                </c:pt>
                <c:pt idx="287">
                  <c:v>259.0</c:v>
                </c:pt>
                <c:pt idx="288">
                  <c:v>259.0</c:v>
                </c:pt>
                <c:pt idx="289">
                  <c:v>259.0</c:v>
                </c:pt>
                <c:pt idx="290">
                  <c:v>259.0</c:v>
                </c:pt>
                <c:pt idx="291">
                  <c:v>259.0</c:v>
                </c:pt>
                <c:pt idx="292">
                  <c:v>261.0</c:v>
                </c:pt>
                <c:pt idx="293">
                  <c:v>262.0</c:v>
                </c:pt>
                <c:pt idx="294">
                  <c:v>262.0</c:v>
                </c:pt>
                <c:pt idx="295">
                  <c:v>263.0</c:v>
                </c:pt>
                <c:pt idx="296">
                  <c:v>264.0</c:v>
                </c:pt>
                <c:pt idx="297">
                  <c:v>265.0</c:v>
                </c:pt>
                <c:pt idx="298">
                  <c:v>266.0</c:v>
                </c:pt>
                <c:pt idx="299">
                  <c:v>267.0</c:v>
                </c:pt>
                <c:pt idx="300">
                  <c:v>268.0</c:v>
                </c:pt>
                <c:pt idx="301">
                  <c:v>269.0</c:v>
                </c:pt>
                <c:pt idx="302">
                  <c:v>271.0</c:v>
                </c:pt>
                <c:pt idx="303">
                  <c:v>272.0</c:v>
                </c:pt>
                <c:pt idx="304">
                  <c:v>273.0</c:v>
                </c:pt>
                <c:pt idx="305">
                  <c:v>274.0</c:v>
                </c:pt>
                <c:pt idx="306">
                  <c:v>275.0</c:v>
                </c:pt>
                <c:pt idx="307">
                  <c:v>276.0</c:v>
                </c:pt>
                <c:pt idx="308">
                  <c:v>277.0</c:v>
                </c:pt>
                <c:pt idx="309">
                  <c:v>278.0</c:v>
                </c:pt>
                <c:pt idx="310">
                  <c:v>279.0</c:v>
                </c:pt>
                <c:pt idx="311">
                  <c:v>280.0</c:v>
                </c:pt>
                <c:pt idx="312">
                  <c:v>283.0</c:v>
                </c:pt>
                <c:pt idx="313">
                  <c:v>285.0</c:v>
                </c:pt>
                <c:pt idx="314">
                  <c:v>286.0</c:v>
                </c:pt>
                <c:pt idx="315">
                  <c:v>287.0</c:v>
                </c:pt>
                <c:pt idx="316">
                  <c:v>288.0</c:v>
                </c:pt>
                <c:pt idx="317">
                  <c:v>290.0</c:v>
                </c:pt>
                <c:pt idx="318">
                  <c:v>295.0</c:v>
                </c:pt>
                <c:pt idx="319">
                  <c:v>296.0</c:v>
                </c:pt>
                <c:pt idx="320">
                  <c:v>297.0</c:v>
                </c:pt>
                <c:pt idx="321">
                  <c:v>298.0</c:v>
                </c:pt>
                <c:pt idx="322">
                  <c:v>299.0</c:v>
                </c:pt>
                <c:pt idx="323">
                  <c:v>300.0</c:v>
                </c:pt>
                <c:pt idx="324">
                  <c:v>301.0</c:v>
                </c:pt>
                <c:pt idx="325">
                  <c:v>302.0</c:v>
                </c:pt>
                <c:pt idx="326">
                  <c:v>303.0</c:v>
                </c:pt>
                <c:pt idx="327">
                  <c:v>304.0</c:v>
                </c:pt>
                <c:pt idx="328">
                  <c:v>305.0</c:v>
                </c:pt>
                <c:pt idx="329">
                  <c:v>306.0</c:v>
                </c:pt>
                <c:pt idx="330">
                  <c:v>307.0</c:v>
                </c:pt>
                <c:pt idx="331">
                  <c:v>308.0</c:v>
                </c:pt>
                <c:pt idx="332">
                  <c:v>309.0</c:v>
                </c:pt>
                <c:pt idx="333">
                  <c:v>310.0</c:v>
                </c:pt>
                <c:pt idx="334">
                  <c:v>311.0</c:v>
                </c:pt>
                <c:pt idx="335">
                  <c:v>313.0</c:v>
                </c:pt>
                <c:pt idx="336">
                  <c:v>315.0</c:v>
                </c:pt>
                <c:pt idx="337">
                  <c:v>316.0</c:v>
                </c:pt>
                <c:pt idx="338">
                  <c:v>317.0</c:v>
                </c:pt>
                <c:pt idx="339">
                  <c:v>318.0</c:v>
                </c:pt>
                <c:pt idx="340">
                  <c:v>320.0</c:v>
                </c:pt>
                <c:pt idx="341">
                  <c:v>320.0</c:v>
                </c:pt>
                <c:pt idx="342">
                  <c:v>321.0</c:v>
                </c:pt>
                <c:pt idx="343">
                  <c:v>322.0</c:v>
                </c:pt>
                <c:pt idx="344">
                  <c:v>323.0</c:v>
                </c:pt>
                <c:pt idx="345">
                  <c:v>324.0</c:v>
                </c:pt>
                <c:pt idx="346">
                  <c:v>325.0</c:v>
                </c:pt>
                <c:pt idx="347">
                  <c:v>326.0</c:v>
                </c:pt>
                <c:pt idx="348">
                  <c:v>327.0</c:v>
                </c:pt>
                <c:pt idx="349">
                  <c:v>328.0</c:v>
                </c:pt>
                <c:pt idx="350">
                  <c:v>329.0</c:v>
                </c:pt>
                <c:pt idx="351">
                  <c:v>330.0</c:v>
                </c:pt>
                <c:pt idx="352">
                  <c:v>331.0</c:v>
                </c:pt>
                <c:pt idx="353">
                  <c:v>332.0</c:v>
                </c:pt>
                <c:pt idx="354">
                  <c:v>333.0</c:v>
                </c:pt>
                <c:pt idx="355">
                  <c:v>334.0</c:v>
                </c:pt>
                <c:pt idx="356">
                  <c:v>335.0</c:v>
                </c:pt>
                <c:pt idx="357">
                  <c:v>336.0</c:v>
                </c:pt>
                <c:pt idx="358">
                  <c:v>337.0</c:v>
                </c:pt>
                <c:pt idx="359">
                  <c:v>337.0</c:v>
                </c:pt>
                <c:pt idx="360">
                  <c:v>338.0</c:v>
                </c:pt>
                <c:pt idx="361">
                  <c:v>339.0</c:v>
                </c:pt>
                <c:pt idx="362">
                  <c:v>340.0</c:v>
                </c:pt>
                <c:pt idx="363">
                  <c:v>341.0</c:v>
                </c:pt>
                <c:pt idx="364">
                  <c:v>342.0</c:v>
                </c:pt>
                <c:pt idx="365">
                  <c:v>343.0</c:v>
                </c:pt>
                <c:pt idx="366">
                  <c:v>344.0</c:v>
                </c:pt>
                <c:pt idx="367">
                  <c:v>345.0</c:v>
                </c:pt>
                <c:pt idx="368">
                  <c:v>346.0</c:v>
                </c:pt>
                <c:pt idx="369">
                  <c:v>347.0</c:v>
                </c:pt>
                <c:pt idx="370">
                  <c:v>348.0</c:v>
                </c:pt>
                <c:pt idx="371">
                  <c:v>349.0</c:v>
                </c:pt>
                <c:pt idx="372">
                  <c:v>350.0</c:v>
                </c:pt>
                <c:pt idx="373">
                  <c:v>351.0</c:v>
                </c:pt>
                <c:pt idx="374">
                  <c:v>352.0</c:v>
                </c:pt>
                <c:pt idx="375">
                  <c:v>353.0</c:v>
                </c:pt>
                <c:pt idx="376">
                  <c:v>354.0</c:v>
                </c:pt>
                <c:pt idx="377">
                  <c:v>355.0</c:v>
                </c:pt>
              </c:numCache>
            </c:numRef>
          </c:val>
        </c:ser>
        <c:dLbls>
          <c:showLegendKey val="0"/>
          <c:showVal val="0"/>
          <c:showCatName val="0"/>
          <c:showSerName val="0"/>
          <c:showPercent val="0"/>
          <c:showBubbleSize val="0"/>
        </c:dLbls>
        <c:gapWidth val="150"/>
        <c:axId val="-2144446744"/>
        <c:axId val="-2144443752"/>
      </c:barChart>
      <c:catAx>
        <c:axId val="-2144446744"/>
        <c:scaling>
          <c:orientation val="minMax"/>
        </c:scaling>
        <c:delete val="0"/>
        <c:axPos val="b"/>
        <c:majorTickMark val="out"/>
        <c:minorTickMark val="none"/>
        <c:tickLblPos val="nextTo"/>
        <c:crossAx val="-2144443752"/>
        <c:crosses val="autoZero"/>
        <c:auto val="1"/>
        <c:lblAlgn val="ctr"/>
        <c:lblOffset val="100"/>
        <c:noMultiLvlLbl val="0"/>
      </c:catAx>
      <c:valAx>
        <c:axId val="-2144443752"/>
        <c:scaling>
          <c:orientation val="minMax"/>
        </c:scaling>
        <c:delete val="0"/>
        <c:axPos val="l"/>
        <c:majorGridlines/>
        <c:numFmt formatCode="General" sourceLinked="1"/>
        <c:majorTickMark val="out"/>
        <c:minorTickMark val="none"/>
        <c:tickLblPos val="nextTo"/>
        <c:crossAx val="-2144446744"/>
        <c:crosses val="autoZero"/>
        <c:crossBetween val="between"/>
      </c:valAx>
    </c:plotArea>
    <c:plotVisOnly val="1"/>
    <c:dispBlanksAs val="gap"/>
    <c:showDLblsOverMax val="0"/>
  </c:chart>
  <c:spPr>
    <a:solidFill>
      <a:schemeClr val="bg1"/>
    </a:solidFill>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6050" y="0"/>
            <a:ext cx="3027363" cy="463550"/>
          </a:xfrm>
          <a:prstGeom prst="rect">
            <a:avLst/>
          </a:prstGeom>
        </p:spPr>
        <p:txBody>
          <a:bodyPr vert="horz" lIns="91440" tIns="45720" rIns="91440" bIns="45720" rtlCol="0"/>
          <a:lstStyle>
            <a:lvl1pPr algn="r">
              <a:defRPr sz="1200"/>
            </a:lvl1pPr>
          </a:lstStyle>
          <a:p>
            <a:fld id="{1C072F9F-DFE2-4F48-B45E-202151D935B7}" type="datetimeFigureOut">
              <a:rPr lang="en-US" smtClean="0"/>
              <a:pPr/>
              <a:t>08/10/15</a:t>
            </a:fld>
            <a:endParaRPr lang="en-US"/>
          </a:p>
        </p:txBody>
      </p:sp>
      <p:sp>
        <p:nvSpPr>
          <p:cNvPr id="4" name="Footer Placeholder 3"/>
          <p:cNvSpPr>
            <a:spLocks noGrp="1"/>
          </p:cNvSpPr>
          <p:nvPr>
            <p:ph type="ftr" sz="quarter" idx="2"/>
          </p:nvPr>
        </p:nvSpPr>
        <p:spPr>
          <a:xfrm>
            <a:off x="0" y="8805863"/>
            <a:ext cx="3027363"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6050" y="8805863"/>
            <a:ext cx="3027363" cy="463550"/>
          </a:xfrm>
          <a:prstGeom prst="rect">
            <a:avLst/>
          </a:prstGeom>
        </p:spPr>
        <p:txBody>
          <a:bodyPr vert="horz" lIns="91440" tIns="45720" rIns="91440" bIns="45720" rtlCol="0" anchor="b"/>
          <a:lstStyle>
            <a:lvl1pPr algn="r">
              <a:defRPr sz="1200"/>
            </a:lvl1pPr>
          </a:lstStyle>
          <a:p>
            <a:fld id="{F5C8AF51-BDF0-4166-8391-9F95D62F9747}" type="slidenum">
              <a:rPr lang="en-US" smtClean="0"/>
              <a:pPr/>
              <a:t>‹#›</a:t>
            </a:fld>
            <a:endParaRPr lang="en-US"/>
          </a:p>
        </p:txBody>
      </p:sp>
    </p:spTree>
    <p:extLst>
      <p:ext uri="{BB962C8B-B14F-4D97-AF65-F5344CB8AC3E}">
        <p14:creationId xmlns:p14="http://schemas.microsoft.com/office/powerpoint/2010/main" val="19784799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defTabSz="928688">
              <a:defRPr sz="1200"/>
            </a:lvl1pPr>
          </a:lstStyle>
          <a:p>
            <a:pPr>
              <a:defRPr/>
            </a:pPr>
            <a:endParaRPr lang="en-US"/>
          </a:p>
        </p:txBody>
      </p:sp>
      <p:sp>
        <p:nvSpPr>
          <p:cNvPr id="8195" name="Rectangle 3"/>
          <p:cNvSpPr>
            <a:spLocks noGrp="1" noChangeArrowheads="1"/>
          </p:cNvSpPr>
          <p:nvPr>
            <p:ph type="dt" idx="1"/>
          </p:nvPr>
        </p:nvSpPr>
        <p:spPr bwMode="auto">
          <a:xfrm>
            <a:off x="395605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98500" y="4403725"/>
            <a:ext cx="5588000"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05863"/>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defTabSz="928688">
              <a:defRPr sz="1200"/>
            </a:lvl1pPr>
          </a:lstStyle>
          <a:p>
            <a:pPr>
              <a:defRPr/>
            </a:pPr>
            <a:endParaRPr lang="en-US"/>
          </a:p>
        </p:txBody>
      </p:sp>
      <p:sp>
        <p:nvSpPr>
          <p:cNvPr id="8199" name="Rectangle 7"/>
          <p:cNvSpPr>
            <a:spLocks noGrp="1" noChangeArrowheads="1"/>
          </p:cNvSpPr>
          <p:nvPr>
            <p:ph type="sldNum" sz="quarter" idx="5"/>
          </p:nvPr>
        </p:nvSpPr>
        <p:spPr bwMode="auto">
          <a:xfrm>
            <a:off x="3956050" y="8805863"/>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a:defRPr sz="1200"/>
            </a:lvl1pPr>
          </a:lstStyle>
          <a:p>
            <a:pPr>
              <a:defRPr/>
            </a:pPr>
            <a:fld id="{704D5025-63A4-4A8F-9533-624958D65E77}" type="slidenum">
              <a:rPr lang="en-US"/>
              <a:pPr>
                <a:defRPr/>
              </a:pPr>
              <a:t>‹#›</a:t>
            </a:fld>
            <a:endParaRPr lang="en-US"/>
          </a:p>
        </p:txBody>
      </p:sp>
    </p:spTree>
    <p:extLst>
      <p:ext uri="{BB962C8B-B14F-4D97-AF65-F5344CB8AC3E}">
        <p14:creationId xmlns:p14="http://schemas.microsoft.com/office/powerpoint/2010/main" val="19379029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 Id="rId3" Type="http://schemas.openxmlformats.org/officeDocument/2006/relationships/hyperlink" Target="mailto:iPads@BG/BRG%20Schwechat"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Rot="1" noChangeAspect="1" noChangeArrowheads="1" noTextEdit="1"/>
          </p:cNvSpPr>
          <p:nvPr>
            <p:ph type="sldImg"/>
          </p:nvPr>
        </p:nvSpPr>
        <p:spPr>
          <a:xfrm>
            <a:off x="1174750" y="695325"/>
            <a:ext cx="4637088" cy="3478213"/>
          </a:xfrm>
          <a:ln/>
        </p:spPr>
      </p:sp>
      <p:sp>
        <p:nvSpPr>
          <p:cNvPr id="299011" name="Rectangle 3"/>
          <p:cNvSpPr>
            <a:spLocks noGrp="1" noChangeArrowheads="1"/>
          </p:cNvSpPr>
          <p:nvPr>
            <p:ph type="body" idx="1"/>
          </p:nvPr>
        </p:nvSpPr>
        <p:spPr>
          <a:xfrm>
            <a:off x="698500" y="4405335"/>
            <a:ext cx="5588000" cy="4170340"/>
          </a:xfrm>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7"/>
          <p:cNvSpPr txBox="1">
            <a:spLocks noGrp="1" noChangeArrowheads="1"/>
          </p:cNvSpPr>
          <p:nvPr/>
        </p:nvSpPr>
        <p:spPr bwMode="auto">
          <a:xfrm>
            <a:off x="3956397" y="8806515"/>
            <a:ext cx="3027042" cy="463047"/>
          </a:xfrm>
          <a:prstGeom prst="rect">
            <a:avLst/>
          </a:prstGeom>
          <a:noFill/>
          <a:ln w="9525">
            <a:noFill/>
            <a:miter lim="800000"/>
            <a:headEnd/>
            <a:tailEnd/>
          </a:ln>
        </p:spPr>
        <p:txBody>
          <a:bodyPr lIns="92887" tIns="46444" rIns="92887" bIns="46444" anchor="b"/>
          <a:lstStyle/>
          <a:p>
            <a:pPr algn="r" defTabSz="928985"/>
            <a:fld id="{F590CE26-59C0-40B1-A60F-5C3132CCA3A4}" type="slidenum">
              <a:rPr lang="en-US" sz="1200"/>
              <a:pPr algn="r" defTabSz="928985"/>
              <a:t>5</a:t>
            </a:fld>
            <a:endParaRPr lang="en-US" sz="1200" dirty="0"/>
          </a:p>
        </p:txBody>
      </p:sp>
      <p:sp>
        <p:nvSpPr>
          <p:cNvPr id="454659" name="Rectangle 2"/>
          <p:cNvSpPr>
            <a:spLocks noGrp="1" noRot="1" noChangeAspect="1" noChangeArrowheads="1" noTextEdit="1"/>
          </p:cNvSpPr>
          <p:nvPr>
            <p:ph type="sldImg"/>
          </p:nvPr>
        </p:nvSpPr>
        <p:spPr>
          <a:xfrm>
            <a:off x="976214" y="696008"/>
            <a:ext cx="5032574" cy="3475727"/>
          </a:xfrm>
          <a:ln/>
        </p:spPr>
      </p:sp>
      <p:sp>
        <p:nvSpPr>
          <p:cNvPr id="454660" name="Rectangle 3"/>
          <p:cNvSpPr>
            <a:spLocks noGrp="1" noChangeArrowheads="1"/>
          </p:cNvSpPr>
          <p:nvPr>
            <p:ph type="body" idx="1"/>
          </p:nvPr>
        </p:nvSpPr>
        <p:spPr>
          <a:xfrm>
            <a:off x="698188" y="4403257"/>
            <a:ext cx="5588625" cy="4171735"/>
          </a:xfrm>
        </p:spPr>
        <p:txBody>
          <a:bodyPr lIns="92887" tIns="46444" rIns="92887" bIns="46444"/>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NÄYTÄ</a:t>
            </a:r>
            <a:r>
              <a:rPr lang="en-US" baseline="0" dirty="0" smtClean="0"/>
              <a:t> ENNEMMIN LIVENÄ</a:t>
            </a:r>
            <a:endParaRPr lang="en-US" dirty="0"/>
          </a:p>
        </p:txBody>
      </p:sp>
      <p:sp>
        <p:nvSpPr>
          <p:cNvPr id="4" name="Slide Number Placeholder 3"/>
          <p:cNvSpPr>
            <a:spLocks noGrp="1"/>
          </p:cNvSpPr>
          <p:nvPr>
            <p:ph type="sldNum" sz="quarter" idx="10"/>
          </p:nvPr>
        </p:nvSpPr>
        <p:spPr/>
        <p:txBody>
          <a:bodyPr/>
          <a:lstStyle/>
          <a:p>
            <a:pPr>
              <a:defRPr/>
            </a:pPr>
            <a:fld id="{704D5025-63A4-4A8F-9533-624958D65E77}" type="slidenum">
              <a:rPr lang="en-US" smtClean="0"/>
              <a:pPr>
                <a:defRPr/>
              </a:pPr>
              <a:t>12</a:t>
            </a:fld>
            <a:endParaRPr lang="en-US"/>
          </a:p>
        </p:txBody>
      </p:sp>
    </p:spTree>
    <p:extLst>
      <p:ext uri="{BB962C8B-B14F-4D97-AF65-F5344CB8AC3E}">
        <p14:creationId xmlns:p14="http://schemas.microsoft.com/office/powerpoint/2010/main" val="1833892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latin typeface="Arial" pitchFamily="34" charset="0"/>
                <a:cs typeface="+mn-cs"/>
                <a:hlinkClick r:id="rId3"/>
              </a:rPr>
              <a:t>Numbers 20.06.2014 end </a:t>
            </a:r>
            <a:r>
              <a:rPr lang="de-DE" dirty="0" err="1">
                <a:latin typeface="Arial" pitchFamily="34" charset="0"/>
                <a:cs typeface="+mn-cs"/>
                <a:hlinkClick r:id="rId3"/>
              </a:rPr>
              <a:t>of</a:t>
            </a:r>
            <a:r>
              <a:rPr lang="de-DE" dirty="0">
                <a:latin typeface="Arial" pitchFamily="34" charset="0"/>
                <a:cs typeface="+mn-cs"/>
                <a:hlinkClick r:id="rId3"/>
              </a:rPr>
              <a:t> </a:t>
            </a:r>
            <a:r>
              <a:rPr lang="de-DE" dirty="0" err="1">
                <a:latin typeface="Arial" pitchFamily="34" charset="0"/>
                <a:cs typeface="+mn-cs"/>
                <a:hlinkClick r:id="rId3"/>
              </a:rPr>
              <a:t>pilots</a:t>
            </a:r>
            <a:endParaRPr lang="de-DE" dirty="0">
              <a:latin typeface="Arial" pitchFamily="34" charset="0"/>
              <a:cs typeface="+mn-cs"/>
              <a:hlinkClick r:id="rId3"/>
            </a:endParaRPr>
          </a:p>
          <a:p>
            <a:r>
              <a:rPr lang="de-DE" dirty="0" err="1">
                <a:latin typeface="Arial" pitchFamily="34" charset="0"/>
                <a:cs typeface="+mn-cs"/>
                <a:hlinkClick r:id="rId3"/>
              </a:rPr>
              <a:t>Teacher</a:t>
            </a:r>
            <a:r>
              <a:rPr lang="de-DE" dirty="0">
                <a:latin typeface="Arial" pitchFamily="34" charset="0"/>
                <a:cs typeface="+mn-cs"/>
                <a:hlinkClick r:id="rId3"/>
              </a:rPr>
              <a:t> </a:t>
            </a:r>
            <a:r>
              <a:rPr lang="de-DE" dirty="0" err="1">
                <a:latin typeface="Arial" pitchFamily="34" charset="0"/>
                <a:cs typeface="+mn-cs"/>
                <a:hlinkClick r:id="rId3"/>
              </a:rPr>
              <a:t>communities</a:t>
            </a:r>
            <a:r>
              <a:rPr lang="de-DE" dirty="0">
                <a:latin typeface="Arial" pitchFamily="34" charset="0"/>
                <a:cs typeface="+mn-cs"/>
                <a:hlinkClick r:id=""/>
              </a:rPr>
              <a:t> 337 </a:t>
            </a:r>
          </a:p>
          <a:p>
            <a:r>
              <a:rPr lang="de-DE" dirty="0">
                <a:latin typeface="Arial" pitchFamily="34" charset="0"/>
                <a:cs typeface="+mn-cs"/>
                <a:hlinkClick r:id=""/>
              </a:rPr>
              <a:t>Resources 679,434</a:t>
            </a:r>
          </a:p>
          <a:p>
            <a:r>
              <a:rPr lang="de-DE" dirty="0">
                <a:latin typeface="Arial" pitchFamily="34" charset="0"/>
                <a:cs typeface="+mn-cs"/>
                <a:hlinkClick r:id=""/>
              </a:rPr>
              <a:t>Users 3041</a:t>
            </a:r>
          </a:p>
          <a:p>
            <a:r>
              <a:rPr lang="de-DE" dirty="0">
                <a:latin typeface="Arial" pitchFamily="34" charset="0"/>
                <a:cs typeface="+mn-cs"/>
                <a:hlinkClick r:id=""/>
              </a:rPr>
              <a:t>Schools 918</a:t>
            </a:r>
          </a:p>
          <a:p>
            <a:r>
              <a:rPr lang="de-DE" dirty="0" err="1">
                <a:latin typeface="Arial" pitchFamily="34" charset="0"/>
                <a:cs typeface="+mn-cs"/>
                <a:hlinkClick r:id="rId3"/>
              </a:rPr>
              <a:t>Students</a:t>
            </a:r>
            <a:r>
              <a:rPr lang="de-DE" dirty="0">
                <a:latin typeface="Arial" pitchFamily="34" charset="0"/>
                <a:cs typeface="+mn-cs"/>
                <a:hlinkClick r:id=""/>
              </a:rPr>
              <a:t> 31202</a:t>
            </a:r>
          </a:p>
          <a:p>
            <a:endParaRPr lang="de-DE" dirty="0">
              <a:latin typeface="Arial" pitchFamily="34" charset="0"/>
              <a:cs typeface="+mn-cs"/>
              <a:hlinkClick r:id=""/>
            </a:endParaRPr>
          </a:p>
          <a:p>
            <a:r>
              <a:rPr lang="de-DE" u="sng" dirty="0" err="1">
                <a:latin typeface="Arial" pitchFamily="34" charset="0"/>
                <a:cs typeface="+mn-cs"/>
                <a:hlinkClick r:id="rId3"/>
              </a:rPr>
              <a:t>Three</a:t>
            </a:r>
            <a:r>
              <a:rPr lang="de-DE" u="sng" dirty="0">
                <a:latin typeface="Arial" pitchFamily="34" charset="0"/>
                <a:cs typeface="+mn-cs"/>
                <a:hlinkClick r:id="rId3"/>
              </a:rPr>
              <a:t> </a:t>
            </a:r>
            <a:r>
              <a:rPr lang="de-DE" u="sng" dirty="0" err="1">
                <a:latin typeface="Arial" pitchFamily="34" charset="0"/>
                <a:cs typeface="+mn-cs"/>
                <a:hlinkClick r:id="rId3"/>
              </a:rPr>
              <a:t>popular</a:t>
            </a:r>
            <a:r>
              <a:rPr lang="de-DE" u="sng" dirty="0">
                <a:latin typeface="Arial" pitchFamily="34" charset="0"/>
                <a:cs typeface="+mn-cs"/>
                <a:hlinkClick r:id="rId3"/>
              </a:rPr>
              <a:t> </a:t>
            </a:r>
            <a:r>
              <a:rPr lang="de-DE" u="sng" dirty="0" err="1">
                <a:latin typeface="Arial" pitchFamily="34" charset="0"/>
                <a:cs typeface="+mn-cs"/>
                <a:hlinkClick r:id="rId3"/>
              </a:rPr>
              <a:t>communities</a:t>
            </a:r>
            <a:r>
              <a:rPr lang="de-DE" u="sng" dirty="0">
                <a:latin typeface="Arial" pitchFamily="34" charset="0"/>
                <a:cs typeface="+mn-cs"/>
                <a:hlinkClick r:id="rId3"/>
              </a:rPr>
              <a:t> 210 -462</a:t>
            </a:r>
            <a:endParaRPr lang="de-DE" u="sng" dirty="0">
              <a:latin typeface="Arial" pitchFamily="34" charset="0"/>
              <a:cs typeface="+mn-cs"/>
              <a:hlinkClick r:id=""/>
            </a:endParaRPr>
          </a:p>
          <a:p>
            <a:endParaRPr lang="de-DE" u="sng" dirty="0">
              <a:latin typeface="Arial" pitchFamily="34" charset="0"/>
              <a:cs typeface="+mn-cs"/>
              <a:hlinkClick r:id=""/>
            </a:endParaRPr>
          </a:p>
          <a:p>
            <a:r>
              <a:rPr lang="de-DE" u="sng" dirty="0" err="1">
                <a:latin typeface="Arial" pitchFamily="34" charset="0"/>
                <a:cs typeface="+mn-cs"/>
                <a:hlinkClick r:id="rId3"/>
              </a:rPr>
              <a:t>iPads@BG</a:t>
            </a:r>
            <a:r>
              <a:rPr lang="de-DE" u="sng" dirty="0">
                <a:latin typeface="Arial" pitchFamily="34" charset="0"/>
                <a:cs typeface="+mn-cs"/>
                <a:hlinkClick r:id="rId3"/>
              </a:rPr>
              <a:t>/BRG Schwechat</a:t>
            </a:r>
            <a:r>
              <a:rPr lang="de-DE" dirty="0" smtClean="0"/>
              <a:t> </a:t>
            </a:r>
            <a:r>
              <a:rPr lang="de-DE" dirty="0" err="1" smtClean="0"/>
              <a:t>can</a:t>
            </a:r>
            <a:r>
              <a:rPr lang="de-DE" dirty="0" smtClean="0"/>
              <a:t> </a:t>
            </a:r>
            <a:r>
              <a:rPr lang="de-DE" dirty="0" err="1" smtClean="0"/>
              <a:t>be</a:t>
            </a:r>
            <a:r>
              <a:rPr lang="de-DE" dirty="0" smtClean="0"/>
              <a:t> </a:t>
            </a:r>
            <a:r>
              <a:rPr lang="de-DE" dirty="0" err="1" smtClean="0"/>
              <a:t>found</a:t>
            </a:r>
            <a:r>
              <a:rPr lang="de-DE" dirty="0" smtClean="0"/>
              <a:t> </a:t>
            </a:r>
            <a:r>
              <a:rPr lang="de-DE" dirty="0" err="1" smtClean="0"/>
              <a:t>here</a:t>
            </a:r>
            <a:r>
              <a:rPr lang="de-DE" baseline="0" dirty="0" smtClean="0"/>
              <a:t> </a:t>
            </a:r>
            <a:r>
              <a:rPr lang="de-DE" dirty="0">
                <a:latin typeface="Arial" pitchFamily="34" charset="0"/>
                <a:cs typeface="+mn-cs"/>
              </a:rPr>
              <a:t>http://portal.opendiscoveryspace.eu/community/ipadsbgbrg-schwechat-70817</a:t>
            </a:r>
            <a:r>
              <a:rPr lang="de-DE" dirty="0" smtClean="0"/>
              <a:t> </a:t>
            </a:r>
          </a:p>
          <a:p>
            <a:r>
              <a:rPr lang="de-DE" dirty="0" err="1">
                <a:latin typeface="Arial" pitchFamily="34" charset="0"/>
                <a:cs typeface="+mn-cs"/>
              </a:rPr>
              <a:t>It</a:t>
            </a:r>
            <a:r>
              <a:rPr lang="de-DE" dirty="0">
                <a:latin typeface="Arial" pitchFamily="34" charset="0"/>
                <a:cs typeface="+mn-cs"/>
              </a:rPr>
              <a:t> </a:t>
            </a:r>
            <a:r>
              <a:rPr lang="de-DE" dirty="0" err="1">
                <a:latin typeface="Arial" pitchFamily="34" charset="0"/>
                <a:cs typeface="+mn-cs"/>
              </a:rPr>
              <a:t>comprises</a:t>
            </a:r>
            <a:r>
              <a:rPr lang="de-DE" dirty="0">
                <a:latin typeface="Arial" pitchFamily="34" charset="0"/>
                <a:cs typeface="+mn-cs"/>
              </a:rPr>
              <a:t> 35 </a:t>
            </a:r>
            <a:r>
              <a:rPr lang="de-DE" dirty="0" err="1">
                <a:latin typeface="Arial" pitchFamily="34" charset="0"/>
                <a:cs typeface="+mn-cs"/>
              </a:rPr>
              <a:t>members</a:t>
            </a:r>
            <a:r>
              <a:rPr lang="de-DE" dirty="0" smtClean="0"/>
              <a:t> </a:t>
            </a:r>
            <a:r>
              <a:rPr lang="de-DE" dirty="0">
                <a:latin typeface="Arial" pitchFamily="34" charset="0"/>
                <a:cs typeface="+mn-cs"/>
              </a:rPr>
              <a:t>4discussions</a:t>
            </a:r>
            <a:r>
              <a:rPr lang="de-DE" dirty="0" smtClean="0"/>
              <a:t> </a:t>
            </a:r>
            <a:r>
              <a:rPr lang="de-DE" dirty="0">
                <a:latin typeface="Arial" pitchFamily="34" charset="0"/>
                <a:cs typeface="+mn-cs"/>
              </a:rPr>
              <a:t>5 </a:t>
            </a:r>
            <a:r>
              <a:rPr lang="de-DE" dirty="0" err="1">
                <a:latin typeface="Arial" pitchFamily="34" charset="0"/>
                <a:cs typeface="+mn-cs"/>
              </a:rPr>
              <a:t>events</a:t>
            </a:r>
            <a:r>
              <a:rPr lang="de-DE" dirty="0" smtClean="0"/>
              <a:t> </a:t>
            </a:r>
            <a:r>
              <a:rPr lang="de-DE" dirty="0">
                <a:latin typeface="Arial" pitchFamily="34" charset="0"/>
                <a:cs typeface="+mn-cs"/>
              </a:rPr>
              <a:t>14activities </a:t>
            </a:r>
            <a:r>
              <a:rPr lang="de-DE" dirty="0" smtClean="0"/>
              <a:t> </a:t>
            </a:r>
            <a:r>
              <a:rPr lang="de-DE" dirty="0" err="1" smtClean="0"/>
              <a:t>and</a:t>
            </a:r>
            <a:r>
              <a:rPr lang="de-DE" dirty="0" smtClean="0"/>
              <a:t> </a:t>
            </a:r>
            <a:r>
              <a:rPr lang="de-DE" dirty="0">
                <a:latin typeface="Arial" pitchFamily="34" charset="0"/>
                <a:cs typeface="+mn-cs"/>
              </a:rPr>
              <a:t>24 </a:t>
            </a:r>
            <a:r>
              <a:rPr lang="de-DE" dirty="0" err="1">
                <a:latin typeface="Arial" pitchFamily="34" charset="0"/>
                <a:cs typeface="+mn-cs"/>
              </a:rPr>
              <a:t>blog</a:t>
            </a:r>
            <a:r>
              <a:rPr lang="de-DE" dirty="0">
                <a:latin typeface="Arial" pitchFamily="34" charset="0"/>
                <a:cs typeface="+mn-cs"/>
              </a:rPr>
              <a:t> </a:t>
            </a:r>
            <a:r>
              <a:rPr lang="de-DE" dirty="0" err="1">
                <a:latin typeface="Arial" pitchFamily="34" charset="0"/>
                <a:cs typeface="+mn-cs"/>
              </a:rPr>
              <a:t>entries</a:t>
            </a:r>
            <a:r>
              <a:rPr lang="de-DE" dirty="0">
                <a:latin typeface="Arial" pitchFamily="34" charset="0"/>
                <a:cs typeface="+mn-cs"/>
              </a:rPr>
              <a:t>.</a:t>
            </a:r>
          </a:p>
          <a:p>
            <a:endParaRPr lang="de-DE" dirty="0">
              <a:latin typeface="Arial" pitchFamily="34" charset="0"/>
              <a:cs typeface="+mn-cs"/>
            </a:endParaRPr>
          </a:p>
          <a:p>
            <a:r>
              <a:rPr lang="de-DE" dirty="0">
                <a:latin typeface="Arial" pitchFamily="34" charset="0"/>
                <a:cs typeface="+mn-cs"/>
              </a:rPr>
              <a:t>The Eratosthenes Experiment </a:t>
            </a:r>
            <a:r>
              <a:rPr lang="de-DE" dirty="0" err="1">
                <a:latin typeface="Arial" pitchFamily="34" charset="0"/>
                <a:cs typeface="+mn-cs"/>
              </a:rPr>
              <a:t>community</a:t>
            </a:r>
            <a:r>
              <a:rPr lang="de-DE" dirty="0">
                <a:latin typeface="Arial" pitchFamily="34" charset="0"/>
                <a:cs typeface="+mn-cs"/>
              </a:rPr>
              <a:t> </a:t>
            </a:r>
            <a:r>
              <a:rPr lang="de-DE" dirty="0" err="1">
                <a:latin typeface="Arial" pitchFamily="34" charset="0"/>
                <a:cs typeface="+mn-cs"/>
              </a:rPr>
              <a:t>can</a:t>
            </a:r>
            <a:r>
              <a:rPr lang="de-DE" dirty="0">
                <a:latin typeface="Arial" pitchFamily="34" charset="0"/>
                <a:cs typeface="+mn-cs"/>
              </a:rPr>
              <a:t> </a:t>
            </a:r>
            <a:r>
              <a:rPr lang="de-DE" dirty="0" err="1">
                <a:latin typeface="Arial" pitchFamily="34" charset="0"/>
                <a:cs typeface="+mn-cs"/>
              </a:rPr>
              <a:t>be</a:t>
            </a:r>
            <a:r>
              <a:rPr lang="de-DE" dirty="0">
                <a:latin typeface="Arial" pitchFamily="34" charset="0"/>
                <a:cs typeface="+mn-cs"/>
              </a:rPr>
              <a:t> </a:t>
            </a:r>
            <a:r>
              <a:rPr lang="de-DE" dirty="0" err="1">
                <a:latin typeface="Arial" pitchFamily="34" charset="0"/>
                <a:cs typeface="+mn-cs"/>
              </a:rPr>
              <a:t>found</a:t>
            </a:r>
            <a:r>
              <a:rPr lang="de-DE" dirty="0">
                <a:latin typeface="Arial" pitchFamily="34" charset="0"/>
                <a:cs typeface="+mn-cs"/>
              </a:rPr>
              <a:t> </a:t>
            </a:r>
            <a:r>
              <a:rPr lang="de-DE" dirty="0" err="1">
                <a:latin typeface="Arial" pitchFamily="34" charset="0"/>
                <a:cs typeface="+mn-cs"/>
              </a:rPr>
              <a:t>here</a:t>
            </a:r>
            <a:r>
              <a:rPr lang="de-DE" dirty="0">
                <a:latin typeface="Arial" pitchFamily="34" charset="0"/>
                <a:cs typeface="+mn-cs"/>
              </a:rPr>
              <a:t> </a:t>
            </a:r>
            <a:r>
              <a:rPr lang="de-DE" dirty="0" smtClean="0"/>
              <a:t> </a:t>
            </a:r>
            <a:r>
              <a:rPr lang="de-DE" dirty="0">
                <a:latin typeface="Arial" pitchFamily="34" charset="0"/>
                <a:cs typeface="+mn-cs"/>
              </a:rPr>
              <a:t>http://portal.opendiscoveryspace.eu/community/eratosthenes-experiment-667944</a:t>
            </a:r>
            <a:endParaRPr lang="de-DE" dirty="0" smtClean="0"/>
          </a:p>
          <a:p>
            <a:r>
              <a:rPr lang="de-DE" dirty="0" err="1" smtClean="0"/>
              <a:t>It</a:t>
            </a:r>
            <a:r>
              <a:rPr lang="de-DE" dirty="0" smtClean="0"/>
              <a:t> </a:t>
            </a:r>
            <a:r>
              <a:rPr lang="de-DE" dirty="0" err="1" smtClean="0"/>
              <a:t>comprises</a:t>
            </a:r>
            <a:r>
              <a:rPr lang="de-DE" dirty="0" smtClean="0"/>
              <a:t> </a:t>
            </a:r>
            <a:r>
              <a:rPr lang="de-DE" dirty="0">
                <a:latin typeface="Arial" pitchFamily="34" charset="0"/>
                <a:cs typeface="+mn-cs"/>
              </a:rPr>
              <a:t>57</a:t>
            </a:r>
            <a:r>
              <a:rPr lang="de-DE" dirty="0" smtClean="0"/>
              <a:t>  </a:t>
            </a:r>
            <a:r>
              <a:rPr lang="de-DE" dirty="0" err="1" smtClean="0"/>
              <a:t>members</a:t>
            </a:r>
            <a:r>
              <a:rPr lang="de-DE" baseline="0" dirty="0" smtClean="0"/>
              <a:t> </a:t>
            </a:r>
            <a:r>
              <a:rPr lang="de-DE" baseline="0" dirty="0" err="1" smtClean="0"/>
              <a:t>which</a:t>
            </a:r>
            <a:r>
              <a:rPr lang="de-DE" baseline="0" dirty="0" smtClean="0"/>
              <a:t> </a:t>
            </a:r>
            <a:r>
              <a:rPr lang="de-DE" baseline="0" dirty="0" err="1" smtClean="0"/>
              <a:t>mostly</a:t>
            </a:r>
            <a:r>
              <a:rPr lang="de-DE" baseline="0" dirty="0" smtClean="0"/>
              <a:t> </a:t>
            </a:r>
            <a:r>
              <a:rPr lang="de-DE" baseline="0" dirty="0" err="1" smtClean="0"/>
              <a:t>engaged</a:t>
            </a:r>
            <a:r>
              <a:rPr lang="de-DE" baseline="0" dirty="0" smtClean="0"/>
              <a:t> in </a:t>
            </a:r>
            <a:r>
              <a:rPr lang="de-DE" baseline="0" dirty="0" err="1" smtClean="0"/>
              <a:t>the</a:t>
            </a:r>
            <a:r>
              <a:rPr lang="de-DE" baseline="0" dirty="0" smtClean="0"/>
              <a:t> </a:t>
            </a:r>
            <a:r>
              <a:rPr lang="de-DE" baseline="0" dirty="0" err="1" smtClean="0"/>
              <a:t>sub</a:t>
            </a:r>
            <a:r>
              <a:rPr lang="de-DE" baseline="0" dirty="0" smtClean="0"/>
              <a:t> </a:t>
            </a:r>
            <a:r>
              <a:rPr lang="de-DE" baseline="0" dirty="0" err="1" smtClean="0"/>
              <a:t>group</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photo-contest</a:t>
            </a:r>
            <a:r>
              <a:rPr lang="de-DE" baseline="0" dirty="0" smtClean="0"/>
              <a:t>; 84 </a:t>
            </a:r>
            <a:r>
              <a:rPr lang="de-DE" baseline="0" dirty="0" err="1" smtClean="0"/>
              <a:t>comments</a:t>
            </a:r>
            <a:r>
              <a:rPr lang="de-DE" baseline="0" dirty="0" smtClean="0"/>
              <a:t> </a:t>
            </a:r>
            <a:r>
              <a:rPr lang="de-DE" baseline="0" dirty="0" err="1" smtClean="0"/>
              <a:t>were</a:t>
            </a:r>
            <a:r>
              <a:rPr lang="de-DE" baseline="0" dirty="0" smtClean="0"/>
              <a:t> </a:t>
            </a:r>
            <a:r>
              <a:rPr lang="de-DE" baseline="0" dirty="0" err="1" smtClean="0"/>
              <a:t>posted</a:t>
            </a:r>
            <a:r>
              <a:rPr lang="de-DE" baseline="0" dirty="0" smtClean="0"/>
              <a:t>.</a:t>
            </a:r>
            <a:endParaRPr lang="de-DE" dirty="0" smtClean="0"/>
          </a:p>
          <a:p>
            <a:r>
              <a:rPr lang="en-US" dirty="0" smtClean="0"/>
              <a:t>More “in depth data”</a:t>
            </a:r>
            <a:r>
              <a:rPr lang="en-US" baseline="0" dirty="0" smtClean="0"/>
              <a:t> on the two communities can be found in D5.4. But please don’t hesitate to contact me if you need further details.</a:t>
            </a:r>
            <a:endParaRPr lang="en-US" dirty="0"/>
          </a:p>
        </p:txBody>
      </p:sp>
      <p:sp>
        <p:nvSpPr>
          <p:cNvPr id="4" name="Slide Number Placeholder 3"/>
          <p:cNvSpPr>
            <a:spLocks noGrp="1"/>
          </p:cNvSpPr>
          <p:nvPr>
            <p:ph type="sldNum" sz="quarter" idx="10"/>
          </p:nvPr>
        </p:nvSpPr>
        <p:spPr/>
        <p:txBody>
          <a:bodyPr/>
          <a:lstStyle/>
          <a:p>
            <a:fld id="{ADF9F410-6233-4AE2-8BD5-097DF26B61B4}" type="slidenum">
              <a:rPr lang="en-US" smtClean="0"/>
              <a:pPr/>
              <a:t>18</a:t>
            </a:fld>
            <a:endParaRPr lang="en-US" dirty="0"/>
          </a:p>
        </p:txBody>
      </p:sp>
    </p:spTree>
    <p:extLst>
      <p:ext uri="{BB962C8B-B14F-4D97-AF65-F5344CB8AC3E}">
        <p14:creationId xmlns:p14="http://schemas.microsoft.com/office/powerpoint/2010/main" val="582138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voisi</a:t>
            </a:r>
            <a:r>
              <a:rPr lang="en-US" dirty="0" smtClean="0"/>
              <a:t> </a:t>
            </a:r>
            <a:r>
              <a:rPr lang="en-US" dirty="0" err="1" smtClean="0"/>
              <a:t>alleviivata</a:t>
            </a:r>
            <a:r>
              <a:rPr lang="en-US" dirty="0" smtClean="0"/>
              <a:t> </a:t>
            </a:r>
            <a:r>
              <a:rPr lang="en-US" dirty="0" err="1" smtClean="0"/>
              <a:t>kyselyä</a:t>
            </a:r>
            <a:r>
              <a:rPr lang="en-US" dirty="0" smtClean="0"/>
              <a:t> </a:t>
            </a:r>
            <a:r>
              <a:rPr lang="en-US" dirty="0" err="1" smtClean="0"/>
              <a:t>tässä</a:t>
            </a:r>
            <a:r>
              <a:rPr lang="en-US" dirty="0" smtClean="0"/>
              <a:t> </a:t>
            </a:r>
            <a:r>
              <a:rPr lang="en-US" dirty="0" err="1" smtClean="0"/>
              <a:t>vaiheessa</a:t>
            </a:r>
            <a:endParaRPr lang="en-US" dirty="0"/>
          </a:p>
        </p:txBody>
      </p:sp>
      <p:sp>
        <p:nvSpPr>
          <p:cNvPr id="4" name="Slide Number Placeholder 3"/>
          <p:cNvSpPr>
            <a:spLocks noGrp="1"/>
          </p:cNvSpPr>
          <p:nvPr>
            <p:ph type="sldNum" sz="quarter" idx="10"/>
          </p:nvPr>
        </p:nvSpPr>
        <p:spPr/>
        <p:txBody>
          <a:bodyPr/>
          <a:lstStyle/>
          <a:p>
            <a:pPr>
              <a:defRPr/>
            </a:pPr>
            <a:fld id="{704D5025-63A4-4A8F-9533-624958D65E77}" type="slidenum">
              <a:rPr lang="en-US" smtClean="0"/>
              <a:pPr>
                <a:defRPr/>
              </a:pPr>
              <a:t>20</a:t>
            </a:fld>
            <a:endParaRPr lang="en-US"/>
          </a:p>
        </p:txBody>
      </p:sp>
    </p:spTree>
    <p:extLst>
      <p:ext uri="{BB962C8B-B14F-4D97-AF65-F5344CB8AC3E}">
        <p14:creationId xmlns:p14="http://schemas.microsoft.com/office/powerpoint/2010/main" val="1908649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2.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4" descr="Yläkulma"/>
          <p:cNvPicPr>
            <a:picLocks noChangeAspect="1" noChangeArrowheads="1"/>
          </p:cNvPicPr>
          <p:nvPr userDrawn="1"/>
        </p:nvPicPr>
        <p:blipFill>
          <a:blip r:embed="rId2" cstate="print"/>
          <a:srcRect/>
          <a:stretch>
            <a:fillRect/>
          </a:stretch>
        </p:blipFill>
        <p:spPr bwMode="auto">
          <a:xfrm>
            <a:off x="0" y="-1588"/>
            <a:ext cx="9148763" cy="6862763"/>
          </a:xfrm>
          <a:prstGeom prst="rect">
            <a:avLst/>
          </a:prstGeom>
          <a:noFill/>
          <a:ln w="9525">
            <a:noFill/>
            <a:miter lim="800000"/>
            <a:headEnd/>
            <a:tailEnd/>
          </a:ln>
        </p:spPr>
      </p:pic>
      <p:pic>
        <p:nvPicPr>
          <p:cNvPr id="5" name="Picture 17" descr="jyu-logo cmyk_kaksikielinen"/>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334250" y="5397500"/>
            <a:ext cx="1741488" cy="1154113"/>
          </a:xfrm>
          <a:prstGeom prst="rect">
            <a:avLst/>
          </a:prstGeom>
          <a:noFill/>
          <a:ln w="9525">
            <a:noFill/>
            <a:miter lim="800000"/>
            <a:headEnd/>
            <a:tailEnd/>
          </a:ln>
        </p:spPr>
      </p:pic>
      <p:sp>
        <p:nvSpPr>
          <p:cNvPr id="6" name="Rectangle 23"/>
          <p:cNvSpPr>
            <a:spLocks noChangeArrowheads="1"/>
          </p:cNvSpPr>
          <p:nvPr userDrawn="1"/>
        </p:nvSpPr>
        <p:spPr bwMode="auto">
          <a:xfrm>
            <a:off x="0" y="0"/>
            <a:ext cx="9144000" cy="6858000"/>
          </a:xfrm>
          <a:prstGeom prst="rect">
            <a:avLst/>
          </a:prstGeom>
          <a:noFill/>
          <a:ln w="9525" algn="ctr">
            <a:solidFill>
              <a:schemeClr val="tx1"/>
            </a:solidFill>
            <a:miter lim="800000"/>
            <a:headEnd/>
            <a:tailEnd/>
          </a:ln>
          <a:effectLst/>
        </p:spPr>
        <p:txBody>
          <a:bodyPr anchor="ctr">
            <a:spAutoFit/>
          </a:bodyPr>
          <a:lstStyle/>
          <a:p>
            <a:pPr>
              <a:defRPr/>
            </a:pPr>
            <a:endParaRPr lang="en-US"/>
          </a:p>
        </p:txBody>
      </p:sp>
      <p:sp>
        <p:nvSpPr>
          <p:cNvPr id="3092" name="Rectangle 20"/>
          <p:cNvSpPr>
            <a:spLocks noGrp="1" noChangeArrowheads="1"/>
          </p:cNvSpPr>
          <p:nvPr>
            <p:ph type="ctrTitle"/>
          </p:nvPr>
        </p:nvSpPr>
        <p:spPr>
          <a:xfrm>
            <a:off x="1547813" y="2130425"/>
            <a:ext cx="6911975" cy="1470025"/>
          </a:xfrm>
        </p:spPr>
        <p:txBody>
          <a:bodyPr/>
          <a:lstStyle>
            <a:lvl1pPr>
              <a:defRPr sz="4400"/>
            </a:lvl1pPr>
          </a:lstStyle>
          <a:p>
            <a:r>
              <a:rPr lang="en-US"/>
              <a:t>Click to edit Master title style</a:t>
            </a:r>
          </a:p>
        </p:txBody>
      </p:sp>
      <p:sp>
        <p:nvSpPr>
          <p:cNvPr id="3093" name="Rectangle 21"/>
          <p:cNvSpPr>
            <a:spLocks noGrp="1" noChangeArrowheads="1"/>
          </p:cNvSpPr>
          <p:nvPr>
            <p:ph type="subTitle" idx="1"/>
          </p:nvPr>
        </p:nvSpPr>
        <p:spPr>
          <a:xfrm>
            <a:off x="1547813" y="4149725"/>
            <a:ext cx="6985000" cy="1008063"/>
          </a:xfrm>
        </p:spPr>
        <p:txBody>
          <a:bodyPr/>
          <a:lstStyle>
            <a:lvl1pPr marL="0" indent="0" algn="ctr">
              <a:buFont typeface="Wingdings" pitchFamily="2" charset="2"/>
              <a:buNone/>
              <a:defRPr/>
            </a:lvl1pPr>
          </a:lstStyle>
          <a:p>
            <a:r>
              <a:rPr lang="en-US"/>
              <a:t>Click to edit Master subtitle style</a:t>
            </a:r>
          </a:p>
        </p:txBody>
      </p:sp>
      <p:sp>
        <p:nvSpPr>
          <p:cNvPr id="7" name="Rectangle 12"/>
          <p:cNvSpPr>
            <a:spLocks noGrp="1" noChangeArrowheads="1"/>
          </p:cNvSpPr>
          <p:nvPr>
            <p:ph type="dt" sz="half" idx="10"/>
          </p:nvPr>
        </p:nvSpPr>
        <p:spPr>
          <a:xfrm>
            <a:off x="493713" y="6192838"/>
            <a:ext cx="2133600" cy="331787"/>
          </a:xfrm>
        </p:spPr>
        <p:txBody>
          <a:bodyPr/>
          <a:lstStyle>
            <a:lvl1pPr>
              <a:defRPr/>
            </a:lvl1pPr>
          </a:lstStyle>
          <a:p>
            <a:pPr>
              <a:defRPr/>
            </a:pPr>
            <a:fld id="{A4819926-C5D2-4DEA-A3D0-EBE1995F66C1}" type="datetime1">
              <a:rPr lang="en-GB"/>
              <a:pPr>
                <a:defRPr/>
              </a:pPr>
              <a:t>08/10/15</a:t>
            </a:fld>
            <a:endParaRPr lang="en-US"/>
          </a:p>
        </p:txBody>
      </p:sp>
      <p:sp>
        <p:nvSpPr>
          <p:cNvPr id="8" name="Rectangle 13"/>
          <p:cNvSpPr>
            <a:spLocks noGrp="1" noChangeArrowheads="1"/>
          </p:cNvSpPr>
          <p:nvPr>
            <p:ph type="ftr" sz="quarter" idx="11"/>
          </p:nvPr>
        </p:nvSpPr>
        <p:spPr>
          <a:xfrm>
            <a:off x="2916238" y="6192838"/>
            <a:ext cx="2895600" cy="331787"/>
          </a:xfrm>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lvl1pPr>
          </a:lstStyle>
          <a:p>
            <a:pPr>
              <a:defRPr/>
            </a:pPr>
            <a:fld id="{6F8700A8-6614-488D-9C6B-5BCBCE1F738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fld id="{CD32FBE7-4509-4760-80C3-A8D48C3610E8}" type="datetime1">
              <a:rPr lang="en-GB"/>
              <a:pPr>
                <a:defRPr/>
              </a:pPr>
              <a:t>08/10/15</a:t>
            </a:fld>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837523CC-B87F-46F3-8F2B-86E390DDF09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4975" y="269875"/>
            <a:ext cx="1963738"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0588" y="269875"/>
            <a:ext cx="5741987" cy="5535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fld id="{C9EA4A20-DF76-4FCB-BC2E-3075A9DADAD8}" type="datetime1">
              <a:rPr lang="en-GB"/>
              <a:pPr>
                <a:defRPr/>
              </a:pPr>
              <a:t>08/10/15</a:t>
            </a:fld>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0E7D9DD4-6717-4D17-B607-E025DBBF8D9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7" name="Rechteck 6"/>
          <p:cNvSpPr/>
          <p:nvPr userDrawn="1"/>
        </p:nvSpPr>
        <p:spPr>
          <a:xfrm>
            <a:off x="0" y="908720"/>
            <a:ext cx="9134475" cy="5415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8034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2"/>
          <p:cNvSpPr>
            <a:spLocks noGrp="1" noChangeArrowheads="1"/>
          </p:cNvSpPr>
          <p:nvPr>
            <p:ph type="dt" sz="half" idx="10"/>
          </p:nvPr>
        </p:nvSpPr>
        <p:spPr>
          <a:ln/>
        </p:spPr>
        <p:txBody>
          <a:bodyPr/>
          <a:lstStyle>
            <a:lvl1pPr>
              <a:defRPr/>
            </a:lvl1pPr>
          </a:lstStyle>
          <a:p>
            <a:pPr>
              <a:defRPr/>
            </a:pPr>
            <a:fld id="{14380E01-F779-479E-9106-18AF1D146C73}" type="datetime1">
              <a:rPr lang="en-GB"/>
              <a:pPr>
                <a:defRPr/>
              </a:pPr>
              <a:t>08/10/15</a:t>
            </a:fld>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E82E07F5-CFB7-472E-88E4-410BB43593F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fld id="{172C58B7-4E97-46E3-8467-31B94B7943F1}" type="datetime1">
              <a:rPr lang="en-GB"/>
              <a:pPr>
                <a:defRPr/>
              </a:pPr>
              <a:t>08/10/15</a:t>
            </a:fld>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CB753AA3-DC54-41CA-8ECB-DB9658E37DE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0588" y="1643063"/>
            <a:ext cx="3852862" cy="4162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95850" y="1643063"/>
            <a:ext cx="3852863" cy="4162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fld id="{28B532DE-6441-4B22-AF08-55D8CAB1D332}" type="datetime1">
              <a:rPr lang="en-GB"/>
              <a:pPr>
                <a:defRPr/>
              </a:pPr>
              <a:t>08/10/15</a:t>
            </a:fld>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B12F41D6-B8A8-4A03-9A21-01CA8719DBA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fld id="{7D3A74E3-F462-4DF1-A15E-4A4CA56A3F51}" type="datetime1">
              <a:rPr lang="en-GB"/>
              <a:pPr>
                <a:defRPr/>
              </a:pPr>
              <a:t>08/10/15</a:t>
            </a:fld>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8965D80C-EB06-4B17-B4B5-0CDBF1D2D30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fld id="{5A79A8F6-B3A6-4287-8D19-3EAB8D3CD63B}" type="datetime1">
              <a:rPr lang="en-GB"/>
              <a:pPr>
                <a:defRPr/>
              </a:pPr>
              <a:t>08/10/15</a:t>
            </a:fld>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E195C565-1788-4262-860A-2133CCE9D5C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fld id="{C3D3BF1D-FDD2-434A-ADFE-A45BE32209B8}" type="datetime1">
              <a:rPr lang="en-GB"/>
              <a:pPr>
                <a:defRPr/>
              </a:pPr>
              <a:t>08/10/15</a:t>
            </a:fld>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a:lvl1pPr>
          </a:lstStyle>
          <a:p>
            <a:pPr>
              <a:defRPr/>
            </a:pPr>
            <a:fld id="{6B6EFEA4-EA4A-45B8-A0F7-336A2385B19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fld id="{7A7FDE5A-4C08-42DC-92CD-7A73228B8275}" type="datetime1">
              <a:rPr lang="en-GB"/>
              <a:pPr>
                <a:defRPr/>
              </a:pPr>
              <a:t>08/10/15</a:t>
            </a:fld>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96EF3ED1-2934-4CA7-97D6-3BD92735640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fld id="{8AD36641-DC3A-47CA-9663-B20315ABBC55}" type="datetime1">
              <a:rPr lang="en-GB"/>
              <a:pPr>
                <a:defRPr/>
              </a:pPr>
              <a:t>08/10/15</a:t>
            </a:fld>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058C772E-1E98-4971-9869-9AA37B67FDF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wmf"/><Relationship Id="rId16"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9" descr="Pystypalkki"/>
          <p:cNvPicPr>
            <a:picLocks noChangeAspect="1" noChangeArrowheads="1"/>
          </p:cNvPicPr>
          <p:nvPr userDrawn="1"/>
        </p:nvPicPr>
        <p:blipFill>
          <a:blip r:embed="rId14" cstate="print"/>
          <a:srcRect/>
          <a:stretch>
            <a:fillRect/>
          </a:stretch>
        </p:blipFill>
        <p:spPr bwMode="auto">
          <a:xfrm>
            <a:off x="0" y="-1588"/>
            <a:ext cx="9148763" cy="6862763"/>
          </a:xfrm>
          <a:prstGeom prst="rect">
            <a:avLst/>
          </a:prstGeom>
          <a:noFill/>
          <a:ln w="9525">
            <a:noFill/>
            <a:miter lim="800000"/>
            <a:headEnd/>
            <a:tailEnd/>
          </a:ln>
        </p:spPr>
      </p:pic>
      <p:sp>
        <p:nvSpPr>
          <p:cNvPr id="1036" name="Rectangle 12"/>
          <p:cNvSpPr>
            <a:spLocks noGrp="1" noChangeArrowheads="1"/>
          </p:cNvSpPr>
          <p:nvPr>
            <p:ph type="dt" sz="half" idx="2"/>
          </p:nvPr>
        </p:nvSpPr>
        <p:spPr bwMode="auto">
          <a:xfrm>
            <a:off x="493713" y="6237288"/>
            <a:ext cx="2133600" cy="3317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fld id="{E809080A-710A-4696-B03B-A719B9AE27DD}" type="datetime1">
              <a:rPr lang="en-GB"/>
              <a:pPr>
                <a:defRPr/>
              </a:pPr>
              <a:t>08/10/15</a:t>
            </a:fld>
            <a:endParaRPr lang="en-US"/>
          </a:p>
        </p:txBody>
      </p:sp>
      <p:sp>
        <p:nvSpPr>
          <p:cNvPr id="1037" name="Rectangle 13"/>
          <p:cNvSpPr>
            <a:spLocks noGrp="1" noChangeArrowheads="1"/>
          </p:cNvSpPr>
          <p:nvPr>
            <p:ph type="ftr" sz="quarter" idx="3"/>
          </p:nvPr>
        </p:nvSpPr>
        <p:spPr bwMode="auto">
          <a:xfrm>
            <a:off x="2916238" y="6237288"/>
            <a:ext cx="2895600" cy="3317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38" name="Rectangle 14"/>
          <p:cNvSpPr>
            <a:spLocks noGrp="1" noChangeArrowheads="1"/>
          </p:cNvSpPr>
          <p:nvPr>
            <p:ph type="sldNum" sz="quarter" idx="4"/>
          </p:nvPr>
        </p:nvSpPr>
        <p:spPr bwMode="auto">
          <a:xfrm>
            <a:off x="8702675" y="44450"/>
            <a:ext cx="406400" cy="360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53A7DF85-48AA-4EA8-984C-1DC3DE1B8067}" type="slidenum">
              <a:rPr lang="en-US"/>
              <a:pPr>
                <a:defRPr/>
              </a:pPr>
              <a:t>‹#›</a:t>
            </a:fld>
            <a:endParaRPr lang="en-US"/>
          </a:p>
        </p:txBody>
      </p:sp>
      <p:pic>
        <p:nvPicPr>
          <p:cNvPr id="1030" name="Picture 15" descr="jyu-logo cmyk_kaksikielinen"/>
          <p:cNvPicPr>
            <a:picLocks noChangeAspect="1" noChangeArrowheads="1"/>
          </p:cNvPicPr>
          <p:nvPr userDrawn="1"/>
        </p:nvPicPr>
        <p:blipFill>
          <a:blip r:embed="rId15" cstate="print">
            <a:extLst>
              <a:ext uri="{28A0092B-C50C-407E-A947-70E740481C1C}">
                <a14:useLocalDpi xmlns:a14="http://schemas.microsoft.com/office/drawing/2010/main"/>
              </a:ext>
            </a:extLst>
          </a:blip>
          <a:srcRect/>
          <a:stretch>
            <a:fillRect/>
          </a:stretch>
        </p:blipFill>
        <p:spPr bwMode="auto">
          <a:xfrm>
            <a:off x="7334250" y="5397500"/>
            <a:ext cx="1741488" cy="1154113"/>
          </a:xfrm>
          <a:prstGeom prst="rect">
            <a:avLst/>
          </a:prstGeom>
          <a:noFill/>
          <a:ln w="9525">
            <a:noFill/>
            <a:miter lim="800000"/>
            <a:headEnd/>
            <a:tailEnd/>
          </a:ln>
        </p:spPr>
      </p:pic>
      <p:sp>
        <p:nvSpPr>
          <p:cNvPr id="1031" name="Rectangle 11"/>
          <p:cNvSpPr>
            <a:spLocks noGrp="1" noChangeArrowheads="1"/>
          </p:cNvSpPr>
          <p:nvPr>
            <p:ph type="title"/>
          </p:nvPr>
        </p:nvSpPr>
        <p:spPr bwMode="auto">
          <a:xfrm>
            <a:off x="890588" y="269875"/>
            <a:ext cx="78581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smtClean="0"/>
              <a:t>Muokkaa perustyyl. napsautt.</a:t>
            </a:r>
            <a:endParaRPr lang="en-US" smtClean="0"/>
          </a:p>
        </p:txBody>
      </p:sp>
      <p:sp>
        <p:nvSpPr>
          <p:cNvPr id="1032" name="Rectangle 16"/>
          <p:cNvSpPr>
            <a:spLocks noGrp="1" noChangeArrowheads="1"/>
          </p:cNvSpPr>
          <p:nvPr>
            <p:ph type="body" idx="1"/>
          </p:nvPr>
        </p:nvSpPr>
        <p:spPr bwMode="auto">
          <a:xfrm>
            <a:off x="890588" y="1643063"/>
            <a:ext cx="7858125" cy="4162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0"/>
            <a:endParaRPr lang="en-US" smtClean="0"/>
          </a:p>
        </p:txBody>
      </p:sp>
      <p:sp>
        <p:nvSpPr>
          <p:cNvPr id="1044" name="Rectangle 20"/>
          <p:cNvSpPr>
            <a:spLocks noChangeArrowheads="1"/>
          </p:cNvSpPr>
          <p:nvPr userDrawn="1"/>
        </p:nvSpPr>
        <p:spPr bwMode="auto">
          <a:xfrm>
            <a:off x="0" y="0"/>
            <a:ext cx="9144000" cy="6858000"/>
          </a:xfrm>
          <a:prstGeom prst="rect">
            <a:avLst/>
          </a:prstGeom>
          <a:noFill/>
          <a:ln w="9525" algn="ctr">
            <a:solidFill>
              <a:schemeClr val="tx1"/>
            </a:solidFill>
            <a:miter lim="800000"/>
            <a:headEnd/>
            <a:tailEnd/>
          </a:ln>
          <a:effectLst/>
        </p:spPr>
        <p:txBody>
          <a:bodyPr anchor="ctr">
            <a:spAutoFit/>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75"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6" r:id="rId12"/>
  </p:sldLayoutIdLst>
  <p:txStyles>
    <p:title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1"/>
          </a:solidFill>
          <a:latin typeface="Helvetica" pitchFamily="34" charset="0"/>
          <a:cs typeface="Arial" pitchFamily="34" charset="0"/>
        </a:defRPr>
      </a:lvl2pPr>
      <a:lvl3pPr algn="ctr" rtl="0" eaLnBrk="0" fontAlgn="base" hangingPunct="0">
        <a:spcBef>
          <a:spcPct val="0"/>
        </a:spcBef>
        <a:spcAft>
          <a:spcPct val="0"/>
        </a:spcAft>
        <a:defRPr sz="4000">
          <a:solidFill>
            <a:schemeClr val="tx1"/>
          </a:solidFill>
          <a:latin typeface="Helvetica" pitchFamily="34" charset="0"/>
          <a:cs typeface="Arial" pitchFamily="34" charset="0"/>
        </a:defRPr>
      </a:lvl3pPr>
      <a:lvl4pPr algn="ctr" rtl="0" eaLnBrk="0" fontAlgn="base" hangingPunct="0">
        <a:spcBef>
          <a:spcPct val="0"/>
        </a:spcBef>
        <a:spcAft>
          <a:spcPct val="0"/>
        </a:spcAft>
        <a:defRPr sz="4000">
          <a:solidFill>
            <a:schemeClr val="tx1"/>
          </a:solidFill>
          <a:latin typeface="Helvetica" pitchFamily="34" charset="0"/>
          <a:cs typeface="Arial" pitchFamily="34" charset="0"/>
        </a:defRPr>
      </a:lvl4pPr>
      <a:lvl5pPr algn="ctr" rtl="0" eaLnBrk="0" fontAlgn="base" hangingPunct="0">
        <a:spcBef>
          <a:spcPct val="0"/>
        </a:spcBef>
        <a:spcAft>
          <a:spcPct val="0"/>
        </a:spcAft>
        <a:defRPr sz="4000">
          <a:solidFill>
            <a:schemeClr val="tx1"/>
          </a:solidFill>
          <a:latin typeface="Helvetica" pitchFamily="34" charset="0"/>
          <a:cs typeface="Arial" pitchFamily="34" charset="0"/>
        </a:defRPr>
      </a:lvl5pPr>
      <a:lvl6pPr marL="457200" algn="ctr" rtl="0" fontAlgn="base">
        <a:spcBef>
          <a:spcPct val="0"/>
        </a:spcBef>
        <a:spcAft>
          <a:spcPct val="0"/>
        </a:spcAft>
        <a:defRPr sz="4000">
          <a:solidFill>
            <a:schemeClr val="tx1"/>
          </a:solidFill>
          <a:latin typeface="Helvetica" pitchFamily="34" charset="0"/>
          <a:cs typeface="Arial" pitchFamily="34" charset="0"/>
        </a:defRPr>
      </a:lvl6pPr>
      <a:lvl7pPr marL="914400" algn="ctr" rtl="0" fontAlgn="base">
        <a:spcBef>
          <a:spcPct val="0"/>
        </a:spcBef>
        <a:spcAft>
          <a:spcPct val="0"/>
        </a:spcAft>
        <a:defRPr sz="4000">
          <a:solidFill>
            <a:schemeClr val="tx1"/>
          </a:solidFill>
          <a:latin typeface="Helvetica" pitchFamily="34" charset="0"/>
          <a:cs typeface="Arial" pitchFamily="34" charset="0"/>
        </a:defRPr>
      </a:lvl7pPr>
      <a:lvl8pPr marL="1371600" algn="ctr" rtl="0" fontAlgn="base">
        <a:spcBef>
          <a:spcPct val="0"/>
        </a:spcBef>
        <a:spcAft>
          <a:spcPct val="0"/>
        </a:spcAft>
        <a:defRPr sz="4000">
          <a:solidFill>
            <a:schemeClr val="tx1"/>
          </a:solidFill>
          <a:latin typeface="Helvetica" pitchFamily="34" charset="0"/>
          <a:cs typeface="Arial" pitchFamily="34" charset="0"/>
        </a:defRPr>
      </a:lvl8pPr>
      <a:lvl9pPr marL="1828800" algn="ctr" rtl="0" fontAlgn="base">
        <a:spcBef>
          <a:spcPct val="0"/>
        </a:spcBef>
        <a:spcAft>
          <a:spcPct val="0"/>
        </a:spcAft>
        <a:defRPr sz="4000">
          <a:solidFill>
            <a:schemeClr val="tx1"/>
          </a:solidFill>
          <a:latin typeface="Helvetica" pitchFamily="34" charset="0"/>
          <a:cs typeface="Arial" pitchFamily="34" charset="0"/>
        </a:defRPr>
      </a:lvl9pPr>
    </p:titleStyle>
    <p:bodyStyle>
      <a:lvl1pPr marL="342900" indent="-342900" algn="l" rtl="0" eaLnBrk="0" fontAlgn="base" hangingPunct="0">
        <a:spcBef>
          <a:spcPct val="20000"/>
        </a:spcBef>
        <a:spcAft>
          <a:spcPct val="0"/>
        </a:spcAft>
        <a:buClr>
          <a:srgbClr val="000099"/>
        </a:buClr>
        <a:buSzPct val="85000"/>
        <a:buFont typeface="Wingdings" pitchFamily="2" charset="2"/>
        <a:buBlip>
          <a:blip r:embed="rId16"/>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1" Type="http://schemas.openxmlformats.org/officeDocument/2006/relationships/image" Target="../media/image29.png"/><Relationship Id="rId12" Type="http://schemas.openxmlformats.org/officeDocument/2006/relationships/hyperlink" Target="http://www.discoverthecosmos.eu/" TargetMode="External"/><Relationship Id="rId13" Type="http://schemas.openxmlformats.org/officeDocument/2006/relationships/image" Target="../media/image30.png"/><Relationship Id="rId14" Type="http://schemas.openxmlformats.org/officeDocument/2006/relationships/hyperlink" Target="http://portal.opendiscoveryspace.eu/beta/" TargetMode="External"/><Relationship Id="rId15"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hyperlink" Target="http://www.osrportal.eu/fi" TargetMode="External"/><Relationship Id="rId3" Type="http://schemas.openxmlformats.org/officeDocument/2006/relationships/image" Target="../media/image25.png"/><Relationship Id="rId4" Type="http://schemas.openxmlformats.org/officeDocument/2006/relationships/hyperlink" Target="http://learn.openscout.net" TargetMode="External"/><Relationship Id="rId5" Type="http://schemas.openxmlformats.org/officeDocument/2006/relationships/image" Target="../media/image26.png"/><Relationship Id="rId6" Type="http://schemas.openxmlformats.org/officeDocument/2006/relationships/hyperlink" Target="http://www.oercommons.org" TargetMode="External"/><Relationship Id="rId7" Type="http://schemas.openxmlformats.org/officeDocument/2006/relationships/image" Target="../media/image27.png"/><Relationship Id="rId8" Type="http://schemas.openxmlformats.org/officeDocument/2006/relationships/hyperlink" Target="http://lreforschools.eun.org/web/guest" TargetMode="External"/><Relationship Id="rId9" Type="http://schemas.openxmlformats.org/officeDocument/2006/relationships/image" Target="../media/image28.png"/><Relationship Id="rId10" Type="http://schemas.openxmlformats.org/officeDocument/2006/relationships/hyperlink" Target="http://lemill.ne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jpeg"/><Relationship Id="rId5" Type="http://schemas.openxmlformats.org/officeDocument/2006/relationships/image" Target="../media/image34.gif"/><Relationship Id="rId6" Type="http://schemas.openxmlformats.org/officeDocument/2006/relationships/image" Target="../media/image35.png"/><Relationship Id="rId7" Type="http://schemas.openxmlformats.org/officeDocument/2006/relationships/image" Target="../media/image36.jpeg"/><Relationship Id="rId8" Type="http://schemas.openxmlformats.org/officeDocument/2006/relationships/image" Target="../media/image37.png"/><Relationship Id="rId9"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hyperlink" Target="http://portal.opendiscoveryspace.eu/" TargetMode="External"/><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hyperlink" Target="http://portal.opendiscoveryspace.eu/beta/community/suomalaiset-opettajat-ods-portaalissa-479" TargetMode="External"/><Relationship Id="rId4" Type="http://schemas.openxmlformats.org/officeDocument/2006/relationships/image" Target="../media/image42.png"/><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43.jpg"/><Relationship Id="rId4"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 Id="rId3"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hyperlink" Target="http://finland.e-mature.ea.gr/" TargetMode="External"/><Relationship Id="rId5" Type="http://schemas.openxmlformats.org/officeDocument/2006/relationships/image" Target="../media/image50.png"/><Relationship Id="rId6" Type="http://schemas.openxmlformats.org/officeDocument/2006/relationships/image" Target="../media/image40.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opendiscoveryspace.eu/ods-new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hyperlink" Target="http://issuu.com/signosis/docs/ods-contest-brochure" TargetMode="External"/><Relationship Id="rId1" Type="http://schemas.openxmlformats.org/officeDocument/2006/relationships/slideLayout" Target="../slideLayouts/slideLayout6.xml"/><Relationship Id="rId2" Type="http://schemas.openxmlformats.org/officeDocument/2006/relationships/hyperlink" Target="http://www.ods-contest.eu"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hyperlink" Target="http://eratosthenes.ea.gr/en/content/experiment" TargetMode="External"/><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5.png"/><Relationship Id="rId3" Type="http://schemas.openxmlformats.org/officeDocument/2006/relationships/image" Target="../media/image56.png"/></Relationships>
</file>

<file path=ppt/slides/_rels/slide27.xml.rels><?xml version="1.0" encoding="UTF-8" standalone="yes"?>
<Relationships xmlns="http://schemas.openxmlformats.org/package/2006/relationships"><Relationship Id="rId3" Type="http://schemas.openxmlformats.org/officeDocument/2006/relationships/image" Target="../media/image58.tiff"/><Relationship Id="rId4" Type="http://schemas.openxmlformats.org/officeDocument/2006/relationships/hyperlink" Target="http://vimeo.com/61730727" TargetMode="External"/><Relationship Id="rId1" Type="http://schemas.openxmlformats.org/officeDocument/2006/relationships/slideLayout" Target="../slideLayouts/slideLayout12.xml"/><Relationship Id="rId2" Type="http://schemas.openxmlformats.org/officeDocument/2006/relationships/image" Target="../media/image57.tif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9.jpeg"/><Relationship Id="rId3" Type="http://schemas.openxmlformats.org/officeDocument/2006/relationships/image" Target="../media/image60.jpeg"/></Relationships>
</file>

<file path=ppt/slides/_rels/slide29.xml.rels><?xml version="1.0" encoding="UTF-8" standalone="yes"?>
<Relationships xmlns="http://schemas.openxmlformats.org/package/2006/relationships"><Relationship Id="rId3" Type="http://schemas.openxmlformats.org/officeDocument/2006/relationships/image" Target="../media/image62.tiff"/><Relationship Id="rId4" Type="http://schemas.openxmlformats.org/officeDocument/2006/relationships/image" Target="../media/image63.jpg"/><Relationship Id="rId5" Type="http://schemas.openxmlformats.org/officeDocument/2006/relationships/image" Target="../media/image64.jpg"/><Relationship Id="rId1" Type="http://schemas.openxmlformats.org/officeDocument/2006/relationships/slideLayout" Target="../slideLayouts/slideLayout12.xml"/><Relationship Id="rId2" Type="http://schemas.openxmlformats.org/officeDocument/2006/relationships/image" Target="../media/image61.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g"/><Relationship Id="rId4" Type="http://schemas.openxmlformats.org/officeDocument/2006/relationships/image" Target="../media/image65.png"/><Relationship Id="rId5"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creativecommons.org/licenses/by-nc-sa/3.0/" TargetMode="External"/><Relationship Id="rId4" Type="http://schemas.openxmlformats.org/officeDocument/2006/relationships/hyperlink" Target="http://www.slideshare.net/jan.pawlowski" TargetMode="External"/><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ctrTitle"/>
          </p:nvPr>
        </p:nvSpPr>
        <p:spPr>
          <a:xfrm>
            <a:off x="1079105" y="2492896"/>
            <a:ext cx="8064895" cy="1470025"/>
          </a:xfrm>
        </p:spPr>
        <p:txBody>
          <a:bodyPr/>
          <a:lstStyle/>
          <a:p>
            <a:pPr eaLnBrk="1" hangingPunct="1"/>
            <a:r>
              <a:rPr lang="en-US" sz="3200" dirty="0" err="1"/>
              <a:t>Koulusi</a:t>
            </a:r>
            <a:r>
              <a:rPr lang="en-US" sz="3200" dirty="0"/>
              <a:t> e-</a:t>
            </a:r>
            <a:r>
              <a:rPr lang="en-US" sz="3200" dirty="0" err="1"/>
              <a:t>Osaamisen</a:t>
            </a:r>
            <a:r>
              <a:rPr lang="en-US" sz="3200" dirty="0"/>
              <a:t> </a:t>
            </a:r>
            <a:r>
              <a:rPr lang="en-US" sz="3200" dirty="0" err="1" smtClean="0"/>
              <a:t>kehittäminen</a:t>
            </a:r>
            <a:r>
              <a:rPr lang="en-US" sz="3200" dirty="0" smtClean="0"/>
              <a:t>: </a:t>
            </a:r>
            <a:r>
              <a:rPr lang="en-US" sz="3200" dirty="0" err="1"/>
              <a:t>Avoimet</a:t>
            </a:r>
            <a:r>
              <a:rPr lang="en-US" sz="3200" dirty="0"/>
              <a:t> </a:t>
            </a:r>
            <a:r>
              <a:rPr lang="en-US" sz="3200" dirty="0" err="1"/>
              <a:t>oppimateriaalit</a:t>
            </a:r>
            <a:r>
              <a:rPr lang="en-US" sz="3200" dirty="0"/>
              <a:t> </a:t>
            </a:r>
            <a:r>
              <a:rPr lang="en-US" sz="3200" dirty="0" err="1"/>
              <a:t>ja</a:t>
            </a:r>
            <a:r>
              <a:rPr lang="en-US" sz="3200" dirty="0"/>
              <a:t> </a:t>
            </a:r>
            <a:r>
              <a:rPr lang="en-US" sz="3200" dirty="0" err="1"/>
              <a:t>yhteistyöverkot</a:t>
            </a:r>
            <a:r>
              <a:rPr lang="en-US" sz="3200" dirty="0" smtClean="0"/>
              <a:t/>
            </a:r>
            <a:br>
              <a:rPr lang="en-US" sz="3200" dirty="0" smtClean="0"/>
            </a:br>
            <a:r>
              <a:rPr lang="en-US" sz="1800" dirty="0" smtClean="0"/>
              <a:t>29.09.2015</a:t>
            </a:r>
            <a:endParaRPr lang="fi-FI" sz="3200" dirty="0" smtClean="0"/>
          </a:p>
        </p:txBody>
      </p:sp>
      <p:sp>
        <p:nvSpPr>
          <p:cNvPr id="95234" name="Rectangle 3"/>
          <p:cNvSpPr>
            <a:spLocks noGrp="1" noChangeArrowheads="1"/>
          </p:cNvSpPr>
          <p:nvPr>
            <p:ph type="subTitle" idx="1"/>
          </p:nvPr>
        </p:nvSpPr>
        <p:spPr>
          <a:xfrm>
            <a:off x="1547812" y="4149725"/>
            <a:ext cx="7056636" cy="1295499"/>
          </a:xfrm>
        </p:spPr>
        <p:txBody>
          <a:bodyPr/>
          <a:lstStyle/>
          <a:p>
            <a:pPr eaLnBrk="1" hangingPunct="1"/>
            <a:r>
              <a:rPr lang="fi-FI" dirty="0" smtClean="0"/>
              <a:t>Henri Pirkkalainen</a:t>
            </a:r>
            <a:endParaRPr lang="fi-FI" dirty="0"/>
          </a:p>
          <a:p>
            <a:pPr eaLnBrk="1" hangingPunct="1"/>
            <a:r>
              <a:rPr lang="fi-FI" sz="1800" dirty="0" smtClean="0"/>
              <a:t>Projektitutkija, Jyväskylän Yliopisto</a:t>
            </a:r>
            <a:br>
              <a:rPr lang="fi-FI" sz="1800" dirty="0" smtClean="0"/>
            </a:br>
            <a:endParaRPr lang="fi-FI" sz="1800" dirty="0" smtClean="0"/>
          </a:p>
        </p:txBody>
      </p:sp>
      <p:sp>
        <p:nvSpPr>
          <p:cNvPr id="4" name="Rectangle 3"/>
          <p:cNvSpPr txBox="1">
            <a:spLocks noChangeArrowheads="1"/>
          </p:cNvSpPr>
          <p:nvPr/>
        </p:nvSpPr>
        <p:spPr bwMode="auto">
          <a:xfrm>
            <a:off x="1187450" y="6237288"/>
            <a:ext cx="7488238" cy="431800"/>
          </a:xfrm>
          <a:prstGeom prst="rect">
            <a:avLst/>
          </a:prstGeom>
          <a:noFill/>
          <a:ln w="9525">
            <a:noFill/>
            <a:miter lim="800000"/>
            <a:headEnd/>
            <a:tailEnd/>
          </a:ln>
          <a:effectLst/>
        </p:spPr>
        <p:txBody>
          <a:bodyPr/>
          <a:lstStyle/>
          <a:p>
            <a:pPr algn="ctr">
              <a:spcBef>
                <a:spcPct val="20000"/>
              </a:spcBef>
              <a:buClr>
                <a:srgbClr val="000099"/>
              </a:buClr>
              <a:buSzPct val="85000"/>
              <a:defRPr/>
            </a:pPr>
            <a:endParaRPr lang="fi-FI" sz="1200" kern="0" dirty="0">
              <a:latin typeface="+mn-lt"/>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Myös..</a:t>
            </a:r>
            <a:endParaRPr lang="fi-FI"/>
          </a:p>
        </p:txBody>
      </p:sp>
      <p:sp>
        <p:nvSpPr>
          <p:cNvPr id="3" name="Content Placeholder 2"/>
          <p:cNvSpPr>
            <a:spLocks noGrp="1"/>
          </p:cNvSpPr>
          <p:nvPr>
            <p:ph idx="1"/>
          </p:nvPr>
        </p:nvSpPr>
        <p:spPr/>
        <p:txBody>
          <a:bodyPr/>
          <a:lstStyle/>
          <a:p>
            <a:pPr algn="ctr">
              <a:buNone/>
            </a:pPr>
            <a:r>
              <a:rPr lang="fi-FI" i="1" dirty="0" smtClean="0"/>
              <a:t>Yleiset tai parhaat käytänteet ovat avainasemassa! Vakiintunut osa OER toimintaa</a:t>
            </a:r>
            <a:endParaRPr lang="fi-FI" b="1" i="1" dirty="0"/>
          </a:p>
        </p:txBody>
      </p:sp>
      <p:sp>
        <p:nvSpPr>
          <p:cNvPr id="4" name="Rectangle 3"/>
          <p:cNvSpPr/>
          <p:nvPr/>
        </p:nvSpPr>
        <p:spPr>
          <a:xfrm>
            <a:off x="971600" y="2636912"/>
            <a:ext cx="7560840" cy="2308324"/>
          </a:xfrm>
          <a:prstGeom prst="rect">
            <a:avLst/>
          </a:prstGeom>
        </p:spPr>
        <p:txBody>
          <a:bodyPr wrap="square">
            <a:spAutoFit/>
          </a:bodyPr>
          <a:lstStyle/>
          <a:p>
            <a:r>
              <a:rPr lang="fi-FI" sz="2400" i="1" dirty="0" smtClean="0">
                <a:latin typeface="+mn-lt"/>
                <a:cs typeface="+mn-cs"/>
              </a:rPr>
              <a:t>mm.</a:t>
            </a:r>
          </a:p>
          <a:p>
            <a:pPr marL="342900" indent="-342900">
              <a:buFont typeface="Arial"/>
              <a:buChar char="•"/>
            </a:pPr>
            <a:r>
              <a:rPr lang="fi-FI" sz="2400" i="1" dirty="0" err="1" smtClean="0">
                <a:latin typeface="+mn-lt"/>
                <a:cs typeface="+mn-cs"/>
              </a:rPr>
              <a:t>Luento(/tunti)suunnitelmat</a:t>
            </a:r>
            <a:endParaRPr lang="fi-FI" sz="2400" i="1" dirty="0" smtClean="0">
              <a:latin typeface="+mn-lt"/>
              <a:cs typeface="+mn-cs"/>
            </a:endParaRPr>
          </a:p>
          <a:p>
            <a:pPr marL="342900" indent="-342900">
              <a:buFont typeface="Arial"/>
              <a:buChar char="•"/>
            </a:pPr>
            <a:r>
              <a:rPr lang="fi-FI" sz="2400" i="1" dirty="0" smtClean="0">
                <a:latin typeface="+mn-lt"/>
                <a:cs typeface="+mn-cs"/>
              </a:rPr>
              <a:t>Opinpolut</a:t>
            </a:r>
          </a:p>
          <a:p>
            <a:pPr marL="342900" indent="-342900">
              <a:buFont typeface="Arial"/>
              <a:buChar char="•"/>
            </a:pPr>
            <a:r>
              <a:rPr lang="fi-FI" sz="2400" i="1" dirty="0" err="1" smtClean="0">
                <a:latin typeface="+mn-lt"/>
                <a:cs typeface="+mn-cs"/>
              </a:rPr>
              <a:t>MOOCit</a:t>
            </a:r>
            <a:endParaRPr lang="fi-FI" sz="2400" i="1" dirty="0" smtClean="0">
              <a:latin typeface="+mn-lt"/>
              <a:cs typeface="+mn-cs"/>
            </a:endParaRPr>
          </a:p>
          <a:p>
            <a:endParaRPr lang="fi-FI" sz="2400" i="1" dirty="0" smtClean="0">
              <a:latin typeface="+mn-lt"/>
              <a:cs typeface="+mn-cs"/>
            </a:endParaRPr>
          </a:p>
          <a:p>
            <a:pPr algn="ctr"/>
            <a:r>
              <a:rPr lang="fi-FI" sz="2400" i="1" dirty="0" smtClean="0">
                <a:latin typeface="+mn-lt"/>
                <a:cs typeface="+mn-cs"/>
              </a:rPr>
              <a:t>Kokemuksien ja tiedon jakaminen!</a:t>
            </a:r>
            <a:endParaRPr lang="fi-FI" sz="2400" i="1" u="sng" dirty="0" smtClean="0">
              <a:latin typeface="+mn-lt"/>
              <a:cs typeface="+mn-cs"/>
            </a:endParaRPr>
          </a:p>
        </p:txBody>
      </p:sp>
    </p:spTree>
    <p:extLst>
      <p:ext uri="{BB962C8B-B14F-4D97-AF65-F5344CB8AC3E}">
        <p14:creationId xmlns:p14="http://schemas.microsoft.com/office/powerpoint/2010/main" val="2316744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Materiaalipankkeja</a:t>
            </a:r>
            <a:endParaRPr lang="en-US" dirty="0"/>
          </a:p>
        </p:txBody>
      </p:sp>
      <p:sp>
        <p:nvSpPr>
          <p:cNvPr id="3" name="Content Placeholder 2"/>
          <p:cNvSpPr>
            <a:spLocks noGrp="1"/>
          </p:cNvSpPr>
          <p:nvPr>
            <p:ph idx="1"/>
          </p:nvPr>
        </p:nvSpPr>
        <p:spPr/>
        <p:txBody>
          <a:bodyPr/>
          <a:lstStyle/>
          <a:p>
            <a:r>
              <a:rPr lang="en-US" sz="2000" dirty="0" smtClean="0"/>
              <a:t>ODS – </a:t>
            </a:r>
            <a:r>
              <a:rPr lang="en-US" sz="2000" dirty="0" err="1" smtClean="0"/>
              <a:t>kaikki</a:t>
            </a:r>
            <a:r>
              <a:rPr lang="en-US" sz="2000" dirty="0" smtClean="0"/>
              <a:t> </a:t>
            </a:r>
            <a:r>
              <a:rPr lang="en-US" sz="2000" dirty="0" err="1" smtClean="0"/>
              <a:t>oppiaineet</a:t>
            </a:r>
            <a:endParaRPr lang="en-US" sz="2000" dirty="0" smtClean="0"/>
          </a:p>
          <a:p>
            <a:endParaRPr lang="en-US" sz="2000" dirty="0" smtClean="0"/>
          </a:p>
          <a:p>
            <a:r>
              <a:rPr lang="en-US" sz="2000" dirty="0" smtClean="0"/>
              <a:t>OSR – </a:t>
            </a:r>
            <a:r>
              <a:rPr lang="en-US" sz="2000" dirty="0" err="1" smtClean="0"/>
              <a:t>luonnontieteet</a:t>
            </a:r>
            <a:endParaRPr lang="en-US" sz="2000" dirty="0"/>
          </a:p>
          <a:p>
            <a:endParaRPr lang="en-US" sz="2000" dirty="0" smtClean="0"/>
          </a:p>
          <a:p>
            <a:r>
              <a:rPr lang="en-US" sz="2000" dirty="0" smtClean="0"/>
              <a:t>LRE – </a:t>
            </a:r>
            <a:r>
              <a:rPr lang="en-US" sz="2000" dirty="0" err="1" smtClean="0"/>
              <a:t>useita</a:t>
            </a:r>
            <a:r>
              <a:rPr lang="en-US" sz="2000" dirty="0" smtClean="0"/>
              <a:t> </a:t>
            </a:r>
            <a:r>
              <a:rPr lang="en-US" sz="2000" dirty="0" err="1" smtClean="0"/>
              <a:t>oppiaineita</a:t>
            </a:r>
            <a:endParaRPr lang="en-US" sz="2000" dirty="0"/>
          </a:p>
          <a:p>
            <a:endParaRPr lang="en-US" sz="2000" dirty="0" smtClean="0"/>
          </a:p>
          <a:p>
            <a:r>
              <a:rPr lang="en-US" sz="2000" dirty="0" smtClean="0"/>
              <a:t>OER Commons – </a:t>
            </a:r>
            <a:r>
              <a:rPr lang="en-US" sz="2000" dirty="0" err="1" smtClean="0"/>
              <a:t>useita</a:t>
            </a:r>
            <a:r>
              <a:rPr lang="en-US" sz="2000" dirty="0" smtClean="0"/>
              <a:t> </a:t>
            </a:r>
            <a:r>
              <a:rPr lang="en-US" sz="2000" dirty="0" err="1" smtClean="0"/>
              <a:t>oppiaineita</a:t>
            </a:r>
            <a:endParaRPr lang="en-US" sz="2000" dirty="0" smtClean="0"/>
          </a:p>
          <a:p>
            <a:endParaRPr lang="en-US" sz="2000" dirty="0"/>
          </a:p>
          <a:p>
            <a:r>
              <a:rPr lang="en-US" sz="2000" dirty="0" err="1" smtClean="0"/>
              <a:t>OpenScout</a:t>
            </a:r>
            <a:r>
              <a:rPr lang="en-US" sz="2000" dirty="0" smtClean="0"/>
              <a:t> – </a:t>
            </a:r>
            <a:r>
              <a:rPr lang="en-US" sz="2000" dirty="0" err="1" smtClean="0"/>
              <a:t>liiketoiminta</a:t>
            </a:r>
            <a:endParaRPr lang="en-US" sz="2000" dirty="0" smtClean="0"/>
          </a:p>
          <a:p>
            <a:endParaRPr lang="en-US" sz="2000" dirty="0"/>
          </a:p>
          <a:p>
            <a:r>
              <a:rPr lang="en-US" sz="2000" dirty="0" smtClean="0"/>
              <a:t>LEMILL – </a:t>
            </a:r>
            <a:r>
              <a:rPr lang="en-US" sz="2000" dirty="0" err="1" smtClean="0"/>
              <a:t>useita</a:t>
            </a:r>
            <a:r>
              <a:rPr lang="en-US" sz="2000" dirty="0" smtClean="0"/>
              <a:t> </a:t>
            </a:r>
            <a:r>
              <a:rPr lang="en-US" sz="2000" dirty="0" err="1" smtClean="0"/>
              <a:t>oppiaineita</a:t>
            </a:r>
            <a:endParaRPr lang="en-US" sz="2000" dirty="0" smtClean="0"/>
          </a:p>
          <a:p>
            <a:endParaRPr lang="en-US" sz="2000" dirty="0"/>
          </a:p>
          <a:p>
            <a:r>
              <a:rPr lang="en-US" sz="2000" dirty="0" smtClean="0"/>
              <a:t>Discover the Cosmos - </a:t>
            </a:r>
            <a:r>
              <a:rPr lang="en-US" sz="2000" dirty="0" err="1" smtClean="0"/>
              <a:t>Astronomia</a:t>
            </a:r>
            <a:endParaRPr lang="en-US" sz="2000" dirty="0"/>
          </a:p>
        </p:txBody>
      </p:sp>
      <p:pic>
        <p:nvPicPr>
          <p:cNvPr id="4" name="Picture 3" descr="Screen Shot 2012-11-05 at 4.20.57 PM.png">
            <a:hlinkClick r:id="rId2"/>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27984" y="2420888"/>
            <a:ext cx="3024336" cy="382889"/>
          </a:xfrm>
          <a:prstGeom prst="rect">
            <a:avLst/>
          </a:prstGeom>
        </p:spPr>
      </p:pic>
      <p:pic>
        <p:nvPicPr>
          <p:cNvPr id="5" name="Picture 4" descr="Screen Shot 2012-11-05 at 4.21.59 PM.png">
            <a:hlinkClick r:id="rId4"/>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788024" y="4437112"/>
            <a:ext cx="1293498" cy="554939"/>
          </a:xfrm>
          <a:prstGeom prst="rect">
            <a:avLst/>
          </a:prstGeom>
        </p:spPr>
      </p:pic>
      <p:pic>
        <p:nvPicPr>
          <p:cNvPr id="6" name="Picture 5" descr="Screen Shot 2012-11-05 at 4.22.52 PM.png">
            <a:hlinkClick r:id="rId6"/>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868144" y="3645024"/>
            <a:ext cx="1127919" cy="736600"/>
          </a:xfrm>
          <a:prstGeom prst="rect">
            <a:avLst/>
          </a:prstGeom>
        </p:spPr>
      </p:pic>
      <p:pic>
        <p:nvPicPr>
          <p:cNvPr id="7" name="Picture 6" descr="Screen Shot 2012-11-05 at 4.23.49 PM.png">
            <a:hlinkClick r:id="rId8"/>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4716016" y="2996952"/>
            <a:ext cx="486683" cy="684178"/>
          </a:xfrm>
          <a:prstGeom prst="rect">
            <a:avLst/>
          </a:prstGeom>
        </p:spPr>
      </p:pic>
      <p:pic>
        <p:nvPicPr>
          <p:cNvPr id="8" name="Picture 7" descr="Screen Shot 2012-11-05 at 4.24.45 PM.png">
            <a:hlinkClick r:id="rId10"/>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5004048" y="5301208"/>
            <a:ext cx="1209147" cy="538791"/>
          </a:xfrm>
          <a:prstGeom prst="rect">
            <a:avLst/>
          </a:prstGeom>
        </p:spPr>
      </p:pic>
      <p:pic>
        <p:nvPicPr>
          <p:cNvPr id="1026" name="Picture 2">
            <a:hlinkClick r:id="rId12"/>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5580112" y="6093296"/>
            <a:ext cx="1409090" cy="544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Screen Shot 2013-09-30 at 11.38.35 AM.png">
            <a:hlinkClick r:id="rId14"/>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4499992" y="1484784"/>
            <a:ext cx="1877157" cy="652924"/>
          </a:xfrm>
          <a:prstGeom prst="rect">
            <a:avLst/>
          </a:prstGeom>
        </p:spPr>
      </p:pic>
    </p:spTree>
    <p:extLst>
      <p:ext uri="{BB962C8B-B14F-4D97-AF65-F5344CB8AC3E}">
        <p14:creationId xmlns:p14="http://schemas.microsoft.com/office/powerpoint/2010/main" val="104868868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3200" b="1" dirty="0" smtClean="0"/>
              <a:t>Palvelujen niputtaminen</a:t>
            </a:r>
            <a:endParaRPr lang="en-US" sz="3200" b="1" dirty="0"/>
          </a:p>
        </p:txBody>
      </p:sp>
      <p:sp>
        <p:nvSpPr>
          <p:cNvPr id="3" name="Content Placeholder 2"/>
          <p:cNvSpPr>
            <a:spLocks noGrp="1"/>
          </p:cNvSpPr>
          <p:nvPr>
            <p:ph idx="1"/>
          </p:nvPr>
        </p:nvSpPr>
        <p:spPr>
          <a:xfrm>
            <a:off x="899592" y="1412776"/>
            <a:ext cx="7849121" cy="4248696"/>
          </a:xfrm>
        </p:spPr>
        <p:txBody>
          <a:bodyPr/>
          <a:lstStyle/>
          <a:p>
            <a:r>
              <a:rPr lang="fi-FI" dirty="0" smtClean="0"/>
              <a:t>Materiaalien käyttäminen oppilaitoksien omissa oppimisympäristöissä – jähmeät standardit ja käytänteet hidastavat</a:t>
            </a:r>
            <a:endParaRPr lang="fi-FI" dirty="0"/>
          </a:p>
        </p:txBody>
      </p:sp>
      <p:pic>
        <p:nvPicPr>
          <p:cNvPr id="4" name="Picture 11" descr="U:\IMC\Organisation\Vorlagen\Logos\CLIX\CLIX.gi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619672" y="3717032"/>
            <a:ext cx="1024353" cy="372492"/>
          </a:xfrm>
          <a:prstGeom prst="rect">
            <a:avLst/>
          </a:prstGeom>
          <a:noFill/>
          <a:ln w="9525">
            <a:noFill/>
            <a:miter lim="800000"/>
            <a:headEnd/>
            <a:tailEnd/>
          </a:ln>
        </p:spPr>
      </p:pic>
      <p:pic>
        <p:nvPicPr>
          <p:cNvPr id="5" name="Picture 11" descr="lcms.low.jpg"/>
          <p:cNvPicPr>
            <a:picLocks noChangeAspect="1"/>
          </p:cNvPicPr>
          <p:nvPr/>
        </p:nvPicPr>
        <p:blipFill>
          <a:blip r:embed="rId4" cstate="print"/>
          <a:srcRect/>
          <a:stretch>
            <a:fillRect/>
          </a:stretch>
        </p:blipFill>
        <p:spPr bwMode="auto">
          <a:xfrm>
            <a:off x="1547664" y="4437112"/>
            <a:ext cx="957837" cy="513507"/>
          </a:xfrm>
          <a:prstGeom prst="rect">
            <a:avLst/>
          </a:prstGeom>
          <a:noFill/>
          <a:ln w="9525">
            <a:noFill/>
            <a:miter lim="800000"/>
            <a:headEnd/>
            <a:tailEnd/>
          </a:ln>
        </p:spPr>
      </p:pic>
      <p:pic>
        <p:nvPicPr>
          <p:cNvPr id="6" name="Picture 2" descr="Moodle"/>
          <p:cNvPicPr>
            <a:picLocks noChangeAspect="1" noChangeArrowheads="1"/>
          </p:cNvPicPr>
          <p:nvPr/>
        </p:nvPicPr>
        <p:blipFill>
          <a:blip r:embed="rId5" cstate="print"/>
          <a:srcRect/>
          <a:stretch>
            <a:fillRect/>
          </a:stretch>
        </p:blipFill>
        <p:spPr bwMode="auto">
          <a:xfrm>
            <a:off x="1331640" y="5877272"/>
            <a:ext cx="1327542" cy="362057"/>
          </a:xfrm>
          <a:prstGeom prst="rect">
            <a:avLst/>
          </a:prstGeom>
          <a:noFill/>
          <a:ln w="9525">
            <a:noFill/>
            <a:miter lim="800000"/>
            <a:headEnd/>
            <a:tailEnd/>
          </a:ln>
        </p:spPr>
      </p:pic>
      <p:pic>
        <p:nvPicPr>
          <p:cNvPr id="7" name="Picture 4"/>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771800" y="2564904"/>
            <a:ext cx="5607787" cy="3801601"/>
          </a:xfrm>
          <a:prstGeom prst="rect">
            <a:avLst/>
          </a:prstGeom>
          <a:noFill/>
          <a:ln w="9525">
            <a:noFill/>
            <a:miter lim="800000"/>
            <a:headEnd/>
            <a:tailEnd/>
          </a:ln>
        </p:spPr>
      </p:pic>
      <p:pic>
        <p:nvPicPr>
          <p:cNvPr id="8" name="Picture 6" descr="logo-website"/>
          <p:cNvPicPr>
            <a:picLocks noChangeAspect="1" noChangeArrowheads="1"/>
          </p:cNvPicPr>
          <p:nvPr/>
        </p:nvPicPr>
        <p:blipFill>
          <a:blip r:embed="rId7" cstate="print"/>
          <a:srcRect/>
          <a:stretch>
            <a:fillRect/>
          </a:stretch>
        </p:blipFill>
        <p:spPr bwMode="auto">
          <a:xfrm>
            <a:off x="1475656" y="5085184"/>
            <a:ext cx="1025829" cy="600675"/>
          </a:xfrm>
          <a:prstGeom prst="rect">
            <a:avLst/>
          </a:prstGeom>
          <a:noFill/>
          <a:ln w="9525">
            <a:noFill/>
            <a:miter lim="800000"/>
            <a:headEnd/>
            <a:tailEnd/>
          </a:ln>
        </p:spPr>
      </p:pic>
      <p:pic>
        <p:nvPicPr>
          <p:cNvPr id="9" name="Picture 2"/>
          <p:cNvPicPr>
            <a:picLocks noChangeAspect="1" noChangeArrowheads="1"/>
          </p:cNvPicPr>
          <p:nvPr/>
        </p:nvPicPr>
        <p:blipFill>
          <a:blip r:embed="rId8" cstate="print">
            <a:extLst>
              <a:ext uri="{28A0092B-C50C-407E-A947-70E740481C1C}">
                <a14:useLocalDpi xmlns:a14="http://schemas.microsoft.com/office/drawing/2010/main"/>
              </a:ext>
            </a:extLst>
          </a:blip>
          <a:srcRect b="2690"/>
          <a:stretch>
            <a:fillRect/>
          </a:stretch>
        </p:blipFill>
        <p:spPr bwMode="auto">
          <a:xfrm rot="388551">
            <a:off x="5199873" y="2389966"/>
            <a:ext cx="3417575" cy="238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02_search_results_b.bmp"/>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rot="21253857">
            <a:off x="6984009" y="4234630"/>
            <a:ext cx="1814820" cy="2235374"/>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Discovery Space</a:t>
            </a:r>
            <a:endParaRPr lang="en-US" dirty="0"/>
          </a:p>
        </p:txBody>
      </p:sp>
      <p:sp>
        <p:nvSpPr>
          <p:cNvPr id="4" name="Content Placeholder 2"/>
          <p:cNvSpPr txBox="1">
            <a:spLocks/>
          </p:cNvSpPr>
          <p:nvPr/>
        </p:nvSpPr>
        <p:spPr>
          <a:xfrm>
            <a:off x="611560" y="1412776"/>
            <a:ext cx="8237049" cy="4752528"/>
          </a:xfrm>
          <a:prstGeom prst="rect">
            <a:avLst/>
          </a:prstGeom>
        </p:spPr>
        <p:txBody>
          <a:bodyPr/>
          <a:lstStyle>
            <a:lvl1pPr marL="342900" indent="-342900" algn="l" rtl="0" eaLnBrk="0" fontAlgn="base" hangingPunct="0">
              <a:spcBef>
                <a:spcPct val="20000"/>
              </a:spcBef>
              <a:spcAft>
                <a:spcPct val="0"/>
              </a:spcAft>
              <a:buClr>
                <a:srgbClr val="000099"/>
              </a:buClr>
              <a:buSzPct val="85000"/>
              <a:buFont typeface="Wingdings" pitchFamily="2" charset="2"/>
              <a:buBlip>
                <a:blip r:embed="rId2"/>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buFont typeface="Wingdings" pitchFamily="2" charset="2"/>
              <a:buNone/>
            </a:pPr>
            <a:r>
              <a:rPr lang="fi-FI" dirty="0" smtClean="0"/>
              <a:t>Portaali, joka pyrkii nitomaan</a:t>
            </a:r>
          </a:p>
          <a:p>
            <a:pPr>
              <a:buFont typeface="Wingdings" pitchFamily="2" charset="2"/>
              <a:buNone/>
            </a:pPr>
            <a:r>
              <a:rPr lang="fi-FI" dirty="0"/>
              <a:t>y</a:t>
            </a:r>
            <a:r>
              <a:rPr lang="fi-FI" dirty="0" smtClean="0"/>
              <a:t>hteen viime vuosien avoimen</a:t>
            </a:r>
          </a:p>
          <a:p>
            <a:pPr>
              <a:buFont typeface="Wingdings" pitchFamily="2" charset="2"/>
              <a:buNone/>
            </a:pPr>
            <a:r>
              <a:rPr lang="fi-FI" dirty="0"/>
              <a:t>o</a:t>
            </a:r>
            <a:r>
              <a:rPr lang="fi-FI" dirty="0" smtClean="0"/>
              <a:t>petuksen hankkeet, tarjoten:</a:t>
            </a:r>
          </a:p>
          <a:p>
            <a:pPr>
              <a:buFont typeface="Wingdings" pitchFamily="2" charset="2"/>
              <a:buNone/>
            </a:pPr>
            <a:r>
              <a:rPr lang="fi-FI" dirty="0" smtClean="0"/>
              <a:t>-</a:t>
            </a:r>
            <a:r>
              <a:rPr lang="fi-FI" b="1" dirty="0" smtClean="0"/>
              <a:t>avoimet materiaalit kouluille</a:t>
            </a:r>
          </a:p>
          <a:p>
            <a:pPr>
              <a:buFont typeface="Wingdings" pitchFamily="2" charset="2"/>
              <a:buNone/>
            </a:pPr>
            <a:r>
              <a:rPr lang="fi-FI" dirty="0"/>
              <a:t> </a:t>
            </a:r>
            <a:r>
              <a:rPr lang="fi-FI" dirty="0" smtClean="0"/>
              <a:t>yhdistäen edelliset hankkeet</a:t>
            </a:r>
          </a:p>
          <a:p>
            <a:pPr>
              <a:buFont typeface="Wingdings" pitchFamily="2" charset="2"/>
              <a:buNone/>
            </a:pPr>
            <a:r>
              <a:rPr lang="fi-FI" dirty="0" smtClean="0"/>
              <a:t>-</a:t>
            </a:r>
            <a:r>
              <a:rPr lang="fi-FI" b="1" dirty="0" smtClean="0"/>
              <a:t>avoimet opintosuunnitelmat</a:t>
            </a:r>
          </a:p>
          <a:p>
            <a:pPr>
              <a:buFont typeface="Wingdings" pitchFamily="2" charset="2"/>
              <a:buNone/>
            </a:pPr>
            <a:r>
              <a:rPr lang="fi-FI" b="1" dirty="0" smtClean="0"/>
              <a:t>-avoin opettajayhteisö </a:t>
            </a:r>
          </a:p>
          <a:p>
            <a:pPr>
              <a:buFont typeface="Wingdings" pitchFamily="2" charset="2"/>
              <a:buNone/>
            </a:pPr>
            <a:r>
              <a:rPr lang="fi-FI" b="1" dirty="0" smtClean="0"/>
              <a:t>-vertaistuen työkalut</a:t>
            </a:r>
          </a:p>
          <a:p>
            <a:pPr>
              <a:buFont typeface="Wingdings" pitchFamily="2" charset="2"/>
              <a:buNone/>
            </a:pPr>
            <a:r>
              <a:rPr lang="fi-FI" b="1" dirty="0" err="1" smtClean="0"/>
              <a:t>-omien</a:t>
            </a:r>
            <a:r>
              <a:rPr lang="fi-FI" b="1" dirty="0" smtClean="0"/>
              <a:t> </a:t>
            </a:r>
            <a:r>
              <a:rPr lang="fi-FI" dirty="0" smtClean="0"/>
              <a:t>avoimien (tai suljettujen)</a:t>
            </a:r>
          </a:p>
          <a:p>
            <a:pPr>
              <a:buFont typeface="Wingdings" pitchFamily="2" charset="2"/>
              <a:buNone/>
            </a:pPr>
            <a:r>
              <a:rPr lang="fi-FI" b="1" dirty="0"/>
              <a:t> </a:t>
            </a:r>
            <a:r>
              <a:rPr lang="fi-FI" b="1" dirty="0" smtClean="0"/>
              <a:t>tilojen luonti</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190346" y="2780928"/>
            <a:ext cx="3635309" cy="2322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64088" y="1429544"/>
            <a:ext cx="3038475"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195736" y="6309320"/>
            <a:ext cx="3903633" cy="369332"/>
          </a:xfrm>
          <a:prstGeom prst="rect">
            <a:avLst/>
          </a:prstGeom>
        </p:spPr>
        <p:txBody>
          <a:bodyPr wrap="none">
            <a:spAutoFit/>
          </a:bodyPr>
          <a:lstStyle/>
          <a:p>
            <a:r>
              <a:rPr lang="en-US" dirty="0">
                <a:hlinkClick r:id="rId5"/>
              </a:rPr>
              <a:t>http://portal.opendiscoveryspace.eu</a:t>
            </a:r>
            <a:r>
              <a:rPr lang="en-US" dirty="0" smtClean="0">
                <a:hlinkClick r:id="rId5"/>
              </a:rPr>
              <a:t>/</a:t>
            </a:r>
            <a:r>
              <a:rPr lang="en-US" dirty="0" smtClean="0"/>
              <a:t> </a:t>
            </a:r>
            <a:endParaRPr lang="en-US" dirty="0"/>
          </a:p>
        </p:txBody>
      </p:sp>
    </p:spTree>
    <p:extLst>
      <p:ext uri="{BB962C8B-B14F-4D97-AF65-F5344CB8AC3E}">
        <p14:creationId xmlns:p14="http://schemas.microsoft.com/office/powerpoint/2010/main" val="931101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899592" y="1556792"/>
            <a:ext cx="7858125" cy="4594473"/>
          </a:xfrm>
        </p:spPr>
        <p:txBody>
          <a:bodyPr>
            <a:normAutofit/>
          </a:bodyPr>
          <a:lstStyle/>
          <a:p>
            <a:r>
              <a:rPr lang="en-GB" dirty="0" err="1" smtClean="0"/>
              <a:t>Opettajat</a:t>
            </a:r>
            <a:r>
              <a:rPr lang="en-GB" dirty="0" smtClean="0"/>
              <a:t> </a:t>
            </a:r>
            <a:r>
              <a:rPr lang="en-GB" dirty="0" err="1" smtClean="0"/>
              <a:t>keskiössä</a:t>
            </a:r>
            <a:r>
              <a:rPr lang="en-GB" dirty="0" smtClean="0"/>
              <a:t> – </a:t>
            </a:r>
            <a:r>
              <a:rPr lang="en-GB" dirty="0" err="1" smtClean="0"/>
              <a:t>tavoitteena</a:t>
            </a:r>
            <a:r>
              <a:rPr lang="en-GB" dirty="0" smtClean="0"/>
              <a:t> </a:t>
            </a:r>
            <a:r>
              <a:rPr lang="en-GB" dirty="0" err="1" smtClean="0"/>
              <a:t>kehittää</a:t>
            </a:r>
            <a:r>
              <a:rPr lang="en-GB" dirty="0" smtClean="0"/>
              <a:t> TVT-(e)</a:t>
            </a:r>
            <a:r>
              <a:rPr lang="en-GB" dirty="0" err="1" smtClean="0"/>
              <a:t>osaamista</a:t>
            </a:r>
            <a:r>
              <a:rPr lang="en-GB" dirty="0" smtClean="0"/>
              <a:t> </a:t>
            </a:r>
            <a:r>
              <a:rPr lang="en-GB" dirty="0" err="1" smtClean="0"/>
              <a:t>avoimen</a:t>
            </a:r>
            <a:r>
              <a:rPr lang="en-GB" dirty="0" smtClean="0"/>
              <a:t> </a:t>
            </a:r>
            <a:r>
              <a:rPr lang="en-GB" dirty="0" err="1" smtClean="0"/>
              <a:t>opetuksen</a:t>
            </a:r>
            <a:r>
              <a:rPr lang="en-GB" dirty="0" smtClean="0"/>
              <a:t> </a:t>
            </a:r>
            <a:r>
              <a:rPr lang="en-GB" dirty="0" err="1" smtClean="0"/>
              <a:t>avulla</a:t>
            </a:r>
            <a:endParaRPr lang="en-GB" dirty="0" smtClean="0"/>
          </a:p>
          <a:p>
            <a:r>
              <a:rPr lang="en-GB" dirty="0" err="1" smtClean="0"/>
              <a:t>Opettajien</a:t>
            </a:r>
            <a:r>
              <a:rPr lang="en-GB" dirty="0" smtClean="0"/>
              <a:t> </a:t>
            </a:r>
            <a:r>
              <a:rPr lang="en-GB" dirty="0" err="1" smtClean="0"/>
              <a:t>akatemia</a:t>
            </a:r>
            <a:r>
              <a:rPr lang="en-GB" dirty="0" smtClean="0"/>
              <a:t> (</a:t>
            </a:r>
            <a:r>
              <a:rPr lang="en-GB" dirty="0" err="1" smtClean="0"/>
              <a:t>itseohjautuvaan</a:t>
            </a:r>
            <a:r>
              <a:rPr lang="en-GB" dirty="0" smtClean="0"/>
              <a:t> </a:t>
            </a:r>
            <a:r>
              <a:rPr lang="en-GB" dirty="0" err="1" smtClean="0"/>
              <a:t>oppimiseen</a:t>
            </a:r>
            <a:r>
              <a:rPr lang="en-GB" dirty="0" smtClean="0"/>
              <a:t>)</a:t>
            </a:r>
          </a:p>
          <a:p>
            <a:r>
              <a:rPr lang="en-GB" dirty="0" err="1" smtClean="0"/>
              <a:t>Kesäkoulut</a:t>
            </a:r>
            <a:r>
              <a:rPr lang="en-GB" dirty="0" smtClean="0"/>
              <a:t> </a:t>
            </a:r>
          </a:p>
          <a:p>
            <a:pPr lvl="1"/>
            <a:r>
              <a:rPr lang="en-GB" dirty="0" smtClean="0"/>
              <a:t>ERASMUS+ </a:t>
            </a:r>
            <a:r>
              <a:rPr lang="en-GB" dirty="0" err="1" smtClean="0"/>
              <a:t>haku</a:t>
            </a:r>
            <a:r>
              <a:rPr lang="en-GB" dirty="0" smtClean="0"/>
              <a:t> -&gt; </a:t>
            </a:r>
            <a:r>
              <a:rPr lang="en-GB" dirty="0" err="1" smtClean="0"/>
              <a:t>opettajien</a:t>
            </a:r>
            <a:r>
              <a:rPr lang="en-GB" dirty="0" smtClean="0"/>
              <a:t> </a:t>
            </a:r>
            <a:r>
              <a:rPr lang="en-GB" dirty="0" err="1" smtClean="0"/>
              <a:t>ammatilliseen</a:t>
            </a:r>
            <a:r>
              <a:rPr lang="en-GB" dirty="0" smtClean="0"/>
              <a:t> </a:t>
            </a:r>
            <a:r>
              <a:rPr lang="en-GB" dirty="0" err="1" smtClean="0"/>
              <a:t>kehittymiseen</a:t>
            </a:r>
            <a:endParaRPr lang="en-GB" dirty="0" smtClean="0"/>
          </a:p>
          <a:p>
            <a:r>
              <a:rPr lang="en-US" dirty="0" err="1" smtClean="0"/>
              <a:t>Webinaarit</a:t>
            </a:r>
            <a:r>
              <a:rPr lang="en-US" dirty="0" smtClean="0"/>
              <a:t> </a:t>
            </a:r>
            <a:r>
              <a:rPr lang="en-US" dirty="0" err="1" smtClean="0"/>
              <a:t>sekä</a:t>
            </a:r>
            <a:r>
              <a:rPr lang="en-US" dirty="0" smtClean="0"/>
              <a:t> </a:t>
            </a:r>
            <a:r>
              <a:rPr lang="en-US" dirty="0" err="1" smtClean="0"/>
              <a:t>yhteiset</a:t>
            </a:r>
            <a:r>
              <a:rPr lang="en-US" dirty="0" smtClean="0"/>
              <a:t> </a:t>
            </a:r>
            <a:r>
              <a:rPr lang="en-US" dirty="0" err="1" smtClean="0"/>
              <a:t>aktiviteetit</a:t>
            </a:r>
            <a:endParaRPr lang="en-US" dirty="0" smtClean="0"/>
          </a:p>
          <a:p>
            <a:pPr lvl="1"/>
            <a:r>
              <a:rPr lang="en-US" dirty="0" smtClean="0"/>
              <a:t>CERN </a:t>
            </a:r>
            <a:r>
              <a:rPr lang="en-US" dirty="0" err="1" smtClean="0"/>
              <a:t>virtuaalivisiitit</a:t>
            </a:r>
            <a:r>
              <a:rPr lang="en-US" dirty="0" smtClean="0"/>
              <a:t>, </a:t>
            </a:r>
            <a:r>
              <a:rPr lang="en-US" dirty="0" err="1" smtClean="0"/>
              <a:t>Tähtitiede</a:t>
            </a:r>
            <a:r>
              <a:rPr lang="en-US" dirty="0" smtClean="0"/>
              <a:t>: </a:t>
            </a:r>
            <a:r>
              <a:rPr lang="en-US" dirty="0" err="1" smtClean="0"/>
              <a:t>NASAn</a:t>
            </a:r>
            <a:r>
              <a:rPr lang="en-US" dirty="0" smtClean="0"/>
              <a:t> </a:t>
            </a:r>
            <a:r>
              <a:rPr lang="en-US" dirty="0" err="1" smtClean="0"/>
              <a:t>webinaarisarjat</a:t>
            </a:r>
            <a:r>
              <a:rPr lang="en-US" dirty="0" smtClean="0"/>
              <a:t> </a:t>
            </a:r>
            <a:r>
              <a:rPr lang="en-US" dirty="0" err="1" smtClean="0"/>
              <a:t>yms</a:t>
            </a:r>
            <a:endParaRPr lang="en-US" dirty="0" smtClean="0"/>
          </a:p>
          <a:p>
            <a:r>
              <a:rPr lang="en-US" dirty="0" err="1" smtClean="0"/>
              <a:t>Koulujen</a:t>
            </a:r>
            <a:r>
              <a:rPr lang="en-US" dirty="0" smtClean="0"/>
              <a:t> </a:t>
            </a:r>
            <a:r>
              <a:rPr lang="en-US" dirty="0" err="1" smtClean="0"/>
              <a:t>virtuaaliverkostot</a:t>
            </a:r>
            <a:r>
              <a:rPr lang="en-US" dirty="0" smtClean="0"/>
              <a:t> </a:t>
            </a:r>
            <a:r>
              <a:rPr lang="en-US" dirty="0" err="1" smtClean="0"/>
              <a:t>ja</a:t>
            </a:r>
            <a:r>
              <a:rPr lang="en-US" dirty="0" smtClean="0"/>
              <a:t> </a:t>
            </a:r>
            <a:r>
              <a:rPr lang="en-US" dirty="0" err="1" smtClean="0"/>
              <a:t>yhteiset</a:t>
            </a:r>
            <a:r>
              <a:rPr lang="en-US" dirty="0" smtClean="0"/>
              <a:t> </a:t>
            </a:r>
            <a:r>
              <a:rPr lang="en-US" dirty="0" err="1" smtClean="0"/>
              <a:t>tempaukset</a:t>
            </a:r>
            <a:endParaRPr lang="en-US" dirty="0" smtClean="0"/>
          </a:p>
          <a:p>
            <a:r>
              <a:rPr lang="en-US" dirty="0" err="1" smtClean="0"/>
              <a:t>Koulujen</a:t>
            </a:r>
            <a:r>
              <a:rPr lang="en-US" dirty="0" smtClean="0"/>
              <a:t> </a:t>
            </a:r>
            <a:r>
              <a:rPr lang="en-US" dirty="0" err="1" smtClean="0"/>
              <a:t>eOsaamisen</a:t>
            </a:r>
            <a:r>
              <a:rPr lang="en-US" dirty="0" smtClean="0"/>
              <a:t> </a:t>
            </a:r>
            <a:r>
              <a:rPr lang="en-US" dirty="0" err="1" smtClean="0"/>
              <a:t>kehittäminen</a:t>
            </a:r>
            <a:r>
              <a:rPr lang="en-US" dirty="0" smtClean="0"/>
              <a:t>: E-maturity q/re &amp; Action Plan</a:t>
            </a:r>
          </a:p>
          <a:p>
            <a:r>
              <a:rPr lang="en-US" dirty="0" err="1" smtClean="0"/>
              <a:t>Kansalliset</a:t>
            </a:r>
            <a:r>
              <a:rPr lang="en-US" dirty="0" smtClean="0"/>
              <a:t> </a:t>
            </a:r>
            <a:r>
              <a:rPr lang="en-US" dirty="0" err="1" smtClean="0"/>
              <a:t>ja</a:t>
            </a:r>
            <a:r>
              <a:rPr lang="en-US" dirty="0" smtClean="0"/>
              <a:t> </a:t>
            </a:r>
            <a:r>
              <a:rPr lang="en-US" dirty="0" err="1" smtClean="0"/>
              <a:t>kansainväliset</a:t>
            </a:r>
            <a:r>
              <a:rPr lang="en-US" dirty="0" smtClean="0"/>
              <a:t> </a:t>
            </a:r>
            <a:r>
              <a:rPr lang="en-US" dirty="0" err="1" smtClean="0"/>
              <a:t>kilpailut</a:t>
            </a:r>
            <a:endParaRPr lang="en-US" dirty="0" smtClean="0"/>
          </a:p>
          <a:p>
            <a:pPr marL="0" indent="0">
              <a:buNone/>
            </a:pPr>
            <a:endParaRPr lang="el-GR" dirty="0"/>
          </a:p>
        </p:txBody>
      </p:sp>
      <p:sp>
        <p:nvSpPr>
          <p:cNvPr id="2" name="Title 1"/>
          <p:cNvSpPr>
            <a:spLocks noGrp="1"/>
          </p:cNvSpPr>
          <p:nvPr>
            <p:ph type="title"/>
          </p:nvPr>
        </p:nvSpPr>
        <p:spPr/>
        <p:txBody>
          <a:bodyPr anchor="t">
            <a:normAutofit fontScale="90000"/>
          </a:bodyPr>
          <a:lstStyle/>
          <a:p>
            <a:r>
              <a:rPr lang="en-US" dirty="0" smtClean="0"/>
              <a:t>ODS-</a:t>
            </a:r>
            <a:r>
              <a:rPr lang="en-US" dirty="0" err="1" smtClean="0"/>
              <a:t>aktiviteetteja</a:t>
            </a:r>
            <a:r>
              <a:rPr lang="en-US" dirty="0" smtClean="0"/>
              <a:t> </a:t>
            </a:r>
            <a:r>
              <a:rPr lang="en-US" dirty="0" err="1" smtClean="0"/>
              <a:t>ja</a:t>
            </a:r>
            <a:r>
              <a:rPr lang="en-US" dirty="0" smtClean="0"/>
              <a:t> </a:t>
            </a:r>
            <a:r>
              <a:rPr lang="en-US" dirty="0" err="1" smtClean="0"/>
              <a:t>palveluita</a:t>
            </a:r>
            <a:r>
              <a:rPr lang="en-US" dirty="0" smtClean="0"/>
              <a:t> </a:t>
            </a:r>
            <a:r>
              <a:rPr lang="en-US" dirty="0" err="1" smtClean="0"/>
              <a:t>kouluille</a:t>
            </a:r>
            <a:endParaRPr lang="el-GR" dirty="0"/>
          </a:p>
        </p:txBody>
      </p:sp>
    </p:spTree>
    <p:extLst>
      <p:ext uri="{BB962C8B-B14F-4D97-AF65-F5344CB8AC3E}">
        <p14:creationId xmlns:p14="http://schemas.microsoft.com/office/powerpoint/2010/main" val="370405966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16632"/>
            <a:ext cx="7858125" cy="1143000"/>
          </a:xfrm>
        </p:spPr>
        <p:txBody>
          <a:bodyPr/>
          <a:lstStyle/>
          <a:p>
            <a:r>
              <a:rPr lang="fi-FI" dirty="0" smtClean="0"/>
              <a:t>ODS kouluyhteisö</a:t>
            </a:r>
            <a:endParaRPr lang="fi-FI" dirty="0"/>
          </a:p>
        </p:txBody>
      </p:sp>
      <p:pic>
        <p:nvPicPr>
          <p:cNvPr id="3" name="Picture 2" descr="Screen Shot 2014-09-29 at 2.07.51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3568" y="1268760"/>
            <a:ext cx="8286354" cy="4104456"/>
          </a:xfrm>
          <a:prstGeom prst="rect">
            <a:avLst/>
          </a:prstGeom>
        </p:spPr>
      </p:pic>
    </p:spTree>
    <p:extLst>
      <p:ext uri="{BB962C8B-B14F-4D97-AF65-F5344CB8AC3E}">
        <p14:creationId xmlns:p14="http://schemas.microsoft.com/office/powerpoint/2010/main" val="3387367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580" y="197867"/>
            <a:ext cx="7858125" cy="1143000"/>
          </a:xfrm>
        </p:spPr>
        <p:txBody>
          <a:bodyPr/>
          <a:lstStyle/>
          <a:p>
            <a:r>
              <a:rPr lang="en-US" sz="3600" dirty="0" err="1" smtClean="0"/>
              <a:t>Yhteisöjen</a:t>
            </a:r>
            <a:r>
              <a:rPr lang="en-US" sz="3600" dirty="0" smtClean="0"/>
              <a:t> </a:t>
            </a:r>
            <a:r>
              <a:rPr lang="en-US" sz="3600" dirty="0" err="1" smtClean="0"/>
              <a:t>perustaminen</a:t>
            </a:r>
            <a:endParaRPr lang="en-US" sz="3600" dirty="0"/>
          </a:p>
        </p:txBody>
      </p:sp>
      <p:sp>
        <p:nvSpPr>
          <p:cNvPr id="4" name="Content Placeholder 2"/>
          <p:cNvSpPr txBox="1">
            <a:spLocks/>
          </p:cNvSpPr>
          <p:nvPr/>
        </p:nvSpPr>
        <p:spPr>
          <a:xfrm>
            <a:off x="5724128" y="1700808"/>
            <a:ext cx="3419872" cy="2952328"/>
          </a:xfrm>
          <a:prstGeom prst="rect">
            <a:avLst/>
          </a:prstGeom>
        </p:spPr>
        <p:txBody>
          <a:bodyPr/>
          <a:lstStyle>
            <a:lvl1pPr marL="342900" indent="-342900" algn="l" rtl="0" eaLnBrk="0" fontAlgn="base" hangingPunct="0">
              <a:spcBef>
                <a:spcPct val="20000"/>
              </a:spcBef>
              <a:spcAft>
                <a:spcPct val="0"/>
              </a:spcAft>
              <a:buClr>
                <a:srgbClr val="000099"/>
              </a:buClr>
              <a:buSzPct val="85000"/>
              <a:buFont typeface="Wingdings" pitchFamily="2" charset="2"/>
              <a:buBlip>
                <a:blip r:embed="rId2"/>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buFontTx/>
              <a:buChar char="-"/>
            </a:pPr>
            <a:r>
              <a:rPr lang="fi-FI" sz="2000" dirty="0" smtClean="0"/>
              <a:t>Omalle koululle, opettajille</a:t>
            </a:r>
          </a:p>
          <a:p>
            <a:pPr>
              <a:buFontTx/>
              <a:buChar char="-"/>
            </a:pPr>
            <a:r>
              <a:rPr lang="fi-FI" sz="2000" dirty="0" smtClean="0"/>
              <a:t>Kurssiin liittyen</a:t>
            </a:r>
          </a:p>
          <a:p>
            <a:pPr>
              <a:buFontTx/>
              <a:buChar char="-"/>
            </a:pPr>
            <a:r>
              <a:rPr lang="fi-FI" sz="2000" dirty="0" smtClean="0"/>
              <a:t>Kansalliset ja kansainväliset yhtenäiseen ideoimiseen</a:t>
            </a:r>
            <a:r>
              <a:rPr lang="fi-FI" sz="1800" dirty="0" smtClean="0"/>
              <a:t> </a:t>
            </a:r>
          </a:p>
          <a:p>
            <a:pPr marL="342900" lvl="1" indent="-342900">
              <a:buClr>
                <a:srgbClr val="000099"/>
              </a:buClr>
              <a:buSzPct val="85000"/>
              <a:buFontTx/>
              <a:buChar char="-"/>
            </a:pPr>
            <a:endParaRPr lang="fi-FI" sz="1800" dirty="0"/>
          </a:p>
          <a:p>
            <a:pPr>
              <a:buFontTx/>
              <a:buChar char="-"/>
            </a:pPr>
            <a:endParaRPr lang="fi-FI" sz="2000" dirty="0" smtClean="0"/>
          </a:p>
          <a:p>
            <a:pPr lvl="1">
              <a:buFontTx/>
              <a:buChar char="-"/>
            </a:pPr>
            <a:endParaRPr lang="fi-FI" sz="1800" dirty="0"/>
          </a:p>
          <a:p>
            <a:pPr>
              <a:buFontTx/>
              <a:buChar char="-"/>
            </a:pPr>
            <a:endParaRPr lang="fi-FI" sz="2000" dirty="0"/>
          </a:p>
          <a:p>
            <a:pPr>
              <a:buFontTx/>
              <a:buChar char="-"/>
            </a:pPr>
            <a:endParaRPr lang="fi-FI" sz="2000" dirty="0" smtClean="0"/>
          </a:p>
        </p:txBody>
      </p:sp>
      <p:pic>
        <p:nvPicPr>
          <p:cNvPr id="5" name="Picture 4" descr="Screen Shot 2013-09-30 at 12.20.06 PM.png">
            <a:hlinkClick r:id="rId3"/>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1560" y="1098353"/>
            <a:ext cx="5362279" cy="5733255"/>
          </a:xfrm>
          <a:prstGeom prst="rect">
            <a:avLst/>
          </a:prstGeom>
        </p:spPr>
      </p:pic>
    </p:spTree>
    <p:extLst>
      <p:ext uri="{BB962C8B-B14F-4D97-AF65-F5344CB8AC3E}">
        <p14:creationId xmlns:p14="http://schemas.microsoft.com/office/powerpoint/2010/main" val="988160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539552" y="1213714"/>
            <a:ext cx="8237049" cy="4752528"/>
          </a:xfrm>
          <a:prstGeom prst="rect">
            <a:avLst/>
          </a:prstGeom>
        </p:spPr>
        <p:txBody>
          <a:bodyPr/>
          <a:lstStyle>
            <a:lvl1pPr marL="342900" indent="-342900" algn="l" rtl="0" eaLnBrk="0" fontAlgn="base" hangingPunct="0">
              <a:spcBef>
                <a:spcPct val="20000"/>
              </a:spcBef>
              <a:spcAft>
                <a:spcPct val="0"/>
              </a:spcAft>
              <a:buClr>
                <a:srgbClr val="000099"/>
              </a:buClr>
              <a:buSzPct val="85000"/>
              <a:buFont typeface="Wingdings" pitchFamily="2" charset="2"/>
              <a:buBlip>
                <a:blip r:embed="rId2"/>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buFont typeface="Wingdings" pitchFamily="2" charset="2"/>
              <a:buNone/>
            </a:pPr>
            <a:endParaRPr lang="fi-FI" b="1" dirty="0" smtClean="0"/>
          </a:p>
        </p:txBody>
      </p:sp>
      <p:sp>
        <p:nvSpPr>
          <p:cNvPr id="6" name="Title 1"/>
          <p:cNvSpPr>
            <a:spLocks noGrp="1"/>
          </p:cNvSpPr>
          <p:nvPr>
            <p:ph type="title"/>
          </p:nvPr>
        </p:nvSpPr>
        <p:spPr>
          <a:xfrm>
            <a:off x="683568" y="53752"/>
            <a:ext cx="7858125" cy="1143000"/>
          </a:xfrm>
        </p:spPr>
        <p:txBody>
          <a:bodyPr/>
          <a:lstStyle/>
          <a:p>
            <a:r>
              <a:rPr lang="en-US" sz="3600" dirty="0" err="1" smtClean="0"/>
              <a:t>Opettajayhteisöt</a:t>
            </a:r>
            <a:r>
              <a:rPr lang="en-US" sz="3600" dirty="0" smtClean="0"/>
              <a:t> ODS-</a:t>
            </a:r>
            <a:r>
              <a:rPr lang="en-US" sz="3600" dirty="0" err="1" smtClean="0"/>
              <a:t>sivustolla</a:t>
            </a:r>
            <a:r>
              <a:rPr lang="en-US" sz="3600" dirty="0" smtClean="0"/>
              <a:t>?</a:t>
            </a:r>
            <a:endParaRPr lang="en-US" sz="3600" dirty="0"/>
          </a:p>
        </p:txBody>
      </p:sp>
      <p:sp>
        <p:nvSpPr>
          <p:cNvPr id="11" name="Shape 352"/>
          <p:cNvSpPr/>
          <p:nvPr/>
        </p:nvSpPr>
        <p:spPr>
          <a:xfrm>
            <a:off x="6804248" y="1988840"/>
            <a:ext cx="2162359" cy="1619092"/>
          </a:xfrm>
          <a:prstGeom prst="rect">
            <a:avLst/>
          </a:prstGeom>
          <a:blipFill>
            <a:blip r:embed="rId3"/>
            <a:stretch>
              <a:fillRect/>
            </a:stretch>
          </a:blipFill>
        </p:spPr>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11560" y="3429000"/>
            <a:ext cx="3496102" cy="2399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2411760" y="1484784"/>
            <a:ext cx="4541928" cy="338554"/>
          </a:xfrm>
          <a:prstGeom prst="rect">
            <a:avLst/>
          </a:prstGeom>
          <a:noFill/>
        </p:spPr>
        <p:txBody>
          <a:bodyPr wrap="none" rtlCol="0">
            <a:spAutoFit/>
          </a:bodyPr>
          <a:lstStyle/>
          <a:p>
            <a:r>
              <a:rPr lang="en-US" sz="1600" dirty="0" err="1" smtClean="0"/>
              <a:t>Ideoita</a:t>
            </a:r>
            <a:r>
              <a:rPr lang="en-US" sz="1600" dirty="0" smtClean="0"/>
              <a:t> </a:t>
            </a:r>
            <a:r>
              <a:rPr lang="en-US" sz="1600" dirty="0" err="1" smtClean="0"/>
              <a:t>opettamiseen</a:t>
            </a:r>
            <a:r>
              <a:rPr lang="en-US" sz="1600" dirty="0" smtClean="0"/>
              <a:t> (</a:t>
            </a:r>
            <a:r>
              <a:rPr lang="en-US" sz="1600" dirty="0" err="1" smtClean="0"/>
              <a:t>didaktiset</a:t>
            </a:r>
            <a:r>
              <a:rPr lang="en-US" sz="1600" dirty="0"/>
              <a:t> </a:t>
            </a:r>
            <a:r>
              <a:rPr lang="en-US" sz="1600" dirty="0" err="1" smtClean="0"/>
              <a:t>ja</a:t>
            </a:r>
            <a:r>
              <a:rPr lang="en-US" sz="1600" dirty="0" smtClean="0"/>
              <a:t> </a:t>
            </a:r>
            <a:r>
              <a:rPr lang="en-US" sz="1600" dirty="0" err="1" smtClean="0"/>
              <a:t>pedagogiset</a:t>
            </a:r>
            <a:r>
              <a:rPr lang="en-US" sz="1600" dirty="0" smtClean="0"/>
              <a:t>)</a:t>
            </a:r>
            <a:endParaRPr lang="en-US" sz="1600" dirty="0"/>
          </a:p>
        </p:txBody>
      </p:sp>
      <p:sp>
        <p:nvSpPr>
          <p:cNvPr id="14" name="TextBox 13"/>
          <p:cNvSpPr txBox="1"/>
          <p:nvPr/>
        </p:nvSpPr>
        <p:spPr>
          <a:xfrm>
            <a:off x="827584" y="2276872"/>
            <a:ext cx="5386911" cy="584776"/>
          </a:xfrm>
          <a:prstGeom prst="rect">
            <a:avLst/>
          </a:prstGeom>
          <a:noFill/>
        </p:spPr>
        <p:txBody>
          <a:bodyPr wrap="none" rtlCol="0">
            <a:spAutoFit/>
          </a:bodyPr>
          <a:lstStyle/>
          <a:p>
            <a:r>
              <a:rPr lang="en-US" sz="1600" dirty="0" err="1" smtClean="0"/>
              <a:t>Hyviksi</a:t>
            </a:r>
            <a:r>
              <a:rPr lang="en-US" sz="1600" dirty="0" smtClean="0"/>
              <a:t> </a:t>
            </a:r>
            <a:r>
              <a:rPr lang="en-US" sz="1600" dirty="0" err="1" smtClean="0"/>
              <a:t>havaittujen</a:t>
            </a:r>
            <a:r>
              <a:rPr lang="en-US" sz="1600" dirty="0" smtClean="0"/>
              <a:t> </a:t>
            </a:r>
            <a:r>
              <a:rPr lang="en-US" sz="1600" dirty="0" err="1" smtClean="0"/>
              <a:t>oppimateriaalien</a:t>
            </a:r>
            <a:r>
              <a:rPr lang="en-US" sz="1600" dirty="0" smtClean="0"/>
              <a:t> </a:t>
            </a:r>
            <a:r>
              <a:rPr lang="en-US" sz="1600" dirty="0" err="1" smtClean="0"/>
              <a:t>ja</a:t>
            </a:r>
            <a:r>
              <a:rPr lang="en-US" sz="1600" dirty="0" smtClean="0"/>
              <a:t> </a:t>
            </a:r>
            <a:r>
              <a:rPr lang="en-US" sz="1600" dirty="0" err="1" smtClean="0"/>
              <a:t>tuntisuunnitelmien</a:t>
            </a:r>
            <a:r>
              <a:rPr lang="en-US" sz="1600" dirty="0" smtClean="0"/>
              <a:t> </a:t>
            </a:r>
          </a:p>
          <a:p>
            <a:r>
              <a:rPr lang="en-US" sz="1600" dirty="0" err="1" smtClean="0"/>
              <a:t>jakaminen</a:t>
            </a:r>
            <a:endParaRPr lang="en-US" sz="1600" dirty="0"/>
          </a:p>
        </p:txBody>
      </p:sp>
      <p:sp>
        <p:nvSpPr>
          <p:cNvPr id="15" name="TextBox 14"/>
          <p:cNvSpPr txBox="1"/>
          <p:nvPr/>
        </p:nvSpPr>
        <p:spPr>
          <a:xfrm>
            <a:off x="4283968" y="3140968"/>
            <a:ext cx="2579753" cy="338554"/>
          </a:xfrm>
          <a:prstGeom prst="rect">
            <a:avLst/>
          </a:prstGeom>
          <a:noFill/>
        </p:spPr>
        <p:txBody>
          <a:bodyPr wrap="none" rtlCol="0">
            <a:spAutoFit/>
          </a:bodyPr>
          <a:lstStyle/>
          <a:p>
            <a:r>
              <a:rPr lang="en-US" sz="1600" dirty="0" err="1" smtClean="0"/>
              <a:t>Kokemuksien</a:t>
            </a:r>
            <a:r>
              <a:rPr lang="en-US" sz="1600" dirty="0" smtClean="0"/>
              <a:t> </a:t>
            </a:r>
            <a:r>
              <a:rPr lang="en-US" sz="1600" dirty="0" err="1" smtClean="0"/>
              <a:t>vaihtaminen</a:t>
            </a:r>
            <a:endParaRPr lang="en-US" sz="1600" dirty="0"/>
          </a:p>
        </p:txBody>
      </p:sp>
      <p:sp>
        <p:nvSpPr>
          <p:cNvPr id="16" name="TextBox 15"/>
          <p:cNvSpPr txBox="1"/>
          <p:nvPr/>
        </p:nvSpPr>
        <p:spPr>
          <a:xfrm>
            <a:off x="4572000" y="3861048"/>
            <a:ext cx="3960038" cy="584776"/>
          </a:xfrm>
          <a:prstGeom prst="rect">
            <a:avLst/>
          </a:prstGeom>
          <a:noFill/>
        </p:spPr>
        <p:txBody>
          <a:bodyPr wrap="none" rtlCol="0">
            <a:spAutoFit/>
          </a:bodyPr>
          <a:lstStyle/>
          <a:p>
            <a:r>
              <a:rPr lang="en-US" sz="1600" dirty="0" err="1" smtClean="0"/>
              <a:t>Pienistä</a:t>
            </a:r>
            <a:r>
              <a:rPr lang="en-US" sz="1600" dirty="0" smtClean="0"/>
              <a:t> </a:t>
            </a:r>
            <a:r>
              <a:rPr lang="en-US" sz="1600" dirty="0" err="1" smtClean="0"/>
              <a:t>vinkeistä</a:t>
            </a:r>
            <a:r>
              <a:rPr lang="en-US" sz="1600" dirty="0" smtClean="0"/>
              <a:t> </a:t>
            </a:r>
            <a:r>
              <a:rPr lang="en-US" sz="1600" dirty="0" err="1" smtClean="0"/>
              <a:t>suurempien</a:t>
            </a:r>
            <a:r>
              <a:rPr lang="en-US" sz="1600" dirty="0" smtClean="0"/>
              <a:t> </a:t>
            </a:r>
            <a:r>
              <a:rPr lang="en-US" sz="1600" dirty="0" err="1" smtClean="0"/>
              <a:t>haasteiden</a:t>
            </a:r>
            <a:r>
              <a:rPr lang="en-US" sz="1600" dirty="0" smtClean="0"/>
              <a:t> </a:t>
            </a:r>
          </a:p>
          <a:p>
            <a:r>
              <a:rPr lang="en-US" sz="1600" dirty="0" err="1" smtClean="0"/>
              <a:t>ratkaisemiseen</a:t>
            </a:r>
            <a:endParaRPr lang="en-US" sz="1600" dirty="0"/>
          </a:p>
        </p:txBody>
      </p:sp>
      <p:sp>
        <p:nvSpPr>
          <p:cNvPr id="2" name="Rectangle 1"/>
          <p:cNvSpPr/>
          <p:nvPr/>
        </p:nvSpPr>
        <p:spPr>
          <a:xfrm>
            <a:off x="4310450" y="4581128"/>
            <a:ext cx="4833550" cy="1200329"/>
          </a:xfrm>
          <a:prstGeom prst="rect">
            <a:avLst/>
          </a:prstGeom>
        </p:spPr>
        <p:txBody>
          <a:bodyPr wrap="none">
            <a:spAutoFit/>
          </a:bodyPr>
          <a:lstStyle/>
          <a:p>
            <a:pPr marL="285750" indent="-285750"/>
            <a:r>
              <a:rPr lang="en-US" b="1" dirty="0" err="1" smtClean="0">
                <a:latin typeface="Candara" panose="020E0502030303020204" pitchFamily="34" charset="0"/>
              </a:rPr>
              <a:t>Esim</a:t>
            </a:r>
            <a:r>
              <a:rPr lang="en-US" b="1" dirty="0" smtClean="0">
                <a:latin typeface="Candara" panose="020E0502030303020204" pitchFamily="34" charset="0"/>
              </a:rPr>
              <a:t>. </a:t>
            </a:r>
            <a:r>
              <a:rPr lang="en-US" b="1" dirty="0" err="1" smtClean="0">
                <a:latin typeface="Candara" panose="020E0502030303020204" pitchFamily="34" charset="0"/>
              </a:rPr>
              <a:t>Miten</a:t>
            </a:r>
            <a:r>
              <a:rPr lang="en-US" b="1" dirty="0" smtClean="0">
                <a:latin typeface="Candara" panose="020E0502030303020204" pitchFamily="34" charset="0"/>
              </a:rPr>
              <a:t> </a:t>
            </a:r>
            <a:r>
              <a:rPr lang="en-US" b="1" dirty="0" err="1" smtClean="0">
                <a:latin typeface="Candara" panose="020E0502030303020204" pitchFamily="34" charset="0"/>
              </a:rPr>
              <a:t>toteuttaa</a:t>
            </a:r>
            <a:r>
              <a:rPr lang="en-US" b="1" dirty="0" smtClean="0">
                <a:latin typeface="Candara" panose="020E0502030303020204" pitchFamily="34" charset="0"/>
              </a:rPr>
              <a:t> </a:t>
            </a:r>
            <a:r>
              <a:rPr lang="en-US" b="1" dirty="0" err="1" smtClean="0">
                <a:latin typeface="Candara" panose="020E0502030303020204" pitchFamily="34" charset="0"/>
              </a:rPr>
              <a:t>ongelma-pohjaista</a:t>
            </a:r>
            <a:r>
              <a:rPr lang="en-US" b="1" dirty="0" smtClean="0">
                <a:latin typeface="Candara" panose="020E0502030303020204" pitchFamily="34" charset="0"/>
              </a:rPr>
              <a:t> </a:t>
            </a:r>
          </a:p>
          <a:p>
            <a:pPr marL="285750" indent="-285750"/>
            <a:r>
              <a:rPr lang="en-US" b="1" dirty="0" err="1">
                <a:latin typeface="Candara" panose="020E0502030303020204" pitchFamily="34" charset="0"/>
              </a:rPr>
              <a:t>o</a:t>
            </a:r>
            <a:r>
              <a:rPr lang="en-US" b="1" dirty="0" err="1" smtClean="0">
                <a:latin typeface="Candara" panose="020E0502030303020204" pitchFamily="34" charset="0"/>
              </a:rPr>
              <a:t>ppimista</a:t>
            </a:r>
            <a:r>
              <a:rPr lang="en-US" b="1" dirty="0" smtClean="0">
                <a:latin typeface="Candara" panose="020E0502030303020204" pitchFamily="34" charset="0"/>
              </a:rPr>
              <a:t> </a:t>
            </a:r>
            <a:r>
              <a:rPr lang="en-US" b="1" dirty="0" err="1" smtClean="0">
                <a:latin typeface="Candara" panose="020E0502030303020204" pitchFamily="34" charset="0"/>
              </a:rPr>
              <a:t>ja</a:t>
            </a:r>
            <a:r>
              <a:rPr lang="en-US" b="1" dirty="0" smtClean="0">
                <a:latin typeface="Candara" panose="020E0502030303020204" pitchFamily="34" charset="0"/>
              </a:rPr>
              <a:t> </a:t>
            </a:r>
            <a:r>
              <a:rPr lang="en-US" b="1" dirty="0" err="1" smtClean="0">
                <a:latin typeface="Candara" panose="020E0502030303020204" pitchFamily="34" charset="0"/>
              </a:rPr>
              <a:t>kehittää</a:t>
            </a:r>
            <a:r>
              <a:rPr lang="en-US" b="1" dirty="0" smtClean="0">
                <a:latin typeface="Candara" panose="020E0502030303020204" pitchFamily="34" charset="0"/>
              </a:rPr>
              <a:t> </a:t>
            </a:r>
            <a:r>
              <a:rPr lang="en-US" b="1" dirty="0" err="1" smtClean="0">
                <a:latin typeface="Candara" panose="020E0502030303020204" pitchFamily="34" charset="0"/>
              </a:rPr>
              <a:t>haluttuja</a:t>
            </a:r>
            <a:r>
              <a:rPr lang="en-US" b="1" dirty="0" smtClean="0">
                <a:latin typeface="Candara" panose="020E0502030303020204" pitchFamily="34" charset="0"/>
              </a:rPr>
              <a:t> </a:t>
            </a:r>
            <a:r>
              <a:rPr lang="en-US" b="1" dirty="0" err="1" smtClean="0">
                <a:latin typeface="Candara" panose="020E0502030303020204" pitchFamily="34" charset="0"/>
              </a:rPr>
              <a:t>laaja-alaisia</a:t>
            </a:r>
            <a:endParaRPr lang="en-US" b="1" dirty="0" smtClean="0">
              <a:latin typeface="Candara" panose="020E0502030303020204" pitchFamily="34" charset="0"/>
            </a:endParaRPr>
          </a:p>
          <a:p>
            <a:pPr marL="285750" indent="-285750"/>
            <a:r>
              <a:rPr lang="en-US" b="1" dirty="0" err="1" smtClean="0">
                <a:latin typeface="Candara" panose="020E0502030303020204" pitchFamily="34" charset="0"/>
              </a:rPr>
              <a:t>kompetensseja</a:t>
            </a:r>
            <a:r>
              <a:rPr lang="en-US" b="1" dirty="0" smtClean="0">
                <a:latin typeface="Candara" panose="020E0502030303020204" pitchFamily="34" charset="0"/>
              </a:rPr>
              <a:t>?</a:t>
            </a:r>
          </a:p>
          <a:p>
            <a:pPr marL="285750" indent="-285750"/>
            <a:r>
              <a:rPr lang="en-US" b="1" dirty="0" err="1" smtClean="0">
                <a:latin typeface="Candara" panose="020E0502030303020204" pitchFamily="34" charset="0"/>
              </a:rPr>
              <a:t>Miten</a:t>
            </a:r>
            <a:r>
              <a:rPr lang="en-US" b="1" dirty="0" smtClean="0">
                <a:latin typeface="Candara" panose="020E0502030303020204" pitchFamily="34" charset="0"/>
              </a:rPr>
              <a:t> </a:t>
            </a:r>
            <a:r>
              <a:rPr lang="en-US" b="1" dirty="0" err="1" smtClean="0">
                <a:latin typeface="Candara" panose="020E0502030303020204" pitchFamily="34" charset="0"/>
              </a:rPr>
              <a:t>iPadilta</a:t>
            </a:r>
            <a:r>
              <a:rPr lang="en-US" b="1" dirty="0" smtClean="0">
                <a:latin typeface="Candara" panose="020E0502030303020204" pitchFamily="34" charset="0"/>
              </a:rPr>
              <a:t> </a:t>
            </a:r>
            <a:r>
              <a:rPr lang="en-US" b="1" dirty="0" err="1" smtClean="0">
                <a:latin typeface="Candara" panose="020E0502030303020204" pitchFamily="34" charset="0"/>
              </a:rPr>
              <a:t>voidaan</a:t>
            </a:r>
            <a:r>
              <a:rPr lang="en-US" b="1" dirty="0" smtClean="0">
                <a:latin typeface="Candara" panose="020E0502030303020204" pitchFamily="34" charset="0"/>
              </a:rPr>
              <a:t> </a:t>
            </a:r>
            <a:r>
              <a:rPr lang="en-US" b="1" dirty="0" err="1" smtClean="0">
                <a:latin typeface="Candara" panose="020E0502030303020204" pitchFamily="34" charset="0"/>
              </a:rPr>
              <a:t>heijastaa</a:t>
            </a:r>
            <a:r>
              <a:rPr lang="en-US" b="1" dirty="0" smtClean="0">
                <a:latin typeface="Candara" panose="020E0502030303020204" pitchFamily="34" charset="0"/>
              </a:rPr>
              <a:t> </a:t>
            </a:r>
            <a:r>
              <a:rPr lang="en-US" b="1" dirty="0" err="1" smtClean="0">
                <a:latin typeface="Candara" panose="020E0502030303020204" pitchFamily="34" charset="0"/>
              </a:rPr>
              <a:t>langattomasti</a:t>
            </a:r>
            <a:r>
              <a:rPr lang="en-US" b="1" dirty="0" smtClean="0">
                <a:latin typeface="Candara" panose="020E0502030303020204" pitchFamily="34" charset="0"/>
              </a:rPr>
              <a:t>?</a:t>
            </a:r>
            <a:endParaRPr lang="en-US" b="1" dirty="0">
              <a:latin typeface="Candara" panose="020E0502030303020204" pitchFamily="34" charset="0"/>
            </a:endParaRPr>
          </a:p>
        </p:txBody>
      </p:sp>
    </p:spTree>
    <p:extLst>
      <p:ext uri="{BB962C8B-B14F-4D97-AF65-F5344CB8AC3E}">
        <p14:creationId xmlns:p14="http://schemas.microsoft.com/office/powerpoint/2010/main" val="3163138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16717" y="3356992"/>
            <a:ext cx="3748650" cy="3006649"/>
          </a:xfrm>
          <a:prstGeom prst="rect">
            <a:avLst/>
          </a:prstGeom>
        </p:spPr>
      </p:pic>
      <p:sp>
        <p:nvSpPr>
          <p:cNvPr id="4" name="Title 3"/>
          <p:cNvSpPr>
            <a:spLocks noGrp="1"/>
          </p:cNvSpPr>
          <p:nvPr>
            <p:ph type="title"/>
          </p:nvPr>
        </p:nvSpPr>
        <p:spPr/>
        <p:txBody>
          <a:bodyPr>
            <a:normAutofit/>
          </a:bodyPr>
          <a:lstStyle/>
          <a:p>
            <a:r>
              <a:rPr lang="en-US" sz="2500" dirty="0">
                <a:solidFill>
                  <a:schemeClr val="bg1"/>
                </a:solidFill>
              </a:rPr>
              <a:t>Outcome of </a:t>
            </a:r>
            <a:r>
              <a:rPr lang="en-US" sz="2500">
                <a:solidFill>
                  <a:schemeClr val="bg1"/>
                </a:solidFill>
              </a:rPr>
              <a:t>Pilots </a:t>
            </a:r>
            <a:r>
              <a:rPr lang="en-US" sz="2500" smtClean="0">
                <a:solidFill>
                  <a:schemeClr val="bg1"/>
                </a:solidFill>
              </a:rPr>
              <a:t>- </a:t>
            </a:r>
            <a:r>
              <a:rPr lang="en-US" sz="2500" dirty="0">
                <a:solidFill>
                  <a:schemeClr val="bg1"/>
                </a:solidFill>
              </a:rPr>
              <a:t>Exceeds Expectations</a:t>
            </a:r>
          </a:p>
        </p:txBody>
      </p:sp>
      <p:sp>
        <p:nvSpPr>
          <p:cNvPr id="6" name="Slide Number Placeholder 5"/>
          <p:cNvSpPr>
            <a:spLocks noGrp="1"/>
          </p:cNvSpPr>
          <p:nvPr>
            <p:ph type="sldNum" sz="quarter" idx="4294967295"/>
          </p:nvPr>
        </p:nvSpPr>
        <p:spPr>
          <a:xfrm>
            <a:off x="8649022" y="6440253"/>
            <a:ext cx="494976" cy="365125"/>
          </a:xfrm>
          <a:prstGeom prst="rect">
            <a:avLst/>
          </a:prstGeom>
        </p:spPr>
        <p:txBody>
          <a:bodyPr/>
          <a:lstStyle/>
          <a:p>
            <a:fld id="{7A02C347-4F61-2748-932D-DBBEA1FCAD8D}" type="slidenum">
              <a:rPr lang="en-US">
                <a:solidFill>
                  <a:schemeClr val="tx2"/>
                </a:solidFill>
                <a:latin typeface="Candara" panose="020E0502030303020204" pitchFamily="34" charset="0"/>
              </a:rPr>
              <a:pPr/>
              <a:t>18</a:t>
            </a:fld>
            <a:endParaRPr lang="en-US" dirty="0">
              <a:solidFill>
                <a:schemeClr val="tx2"/>
              </a:solidFill>
              <a:latin typeface="Candara" panose="020E0502030303020204" pitchFamily="34" charset="0"/>
            </a:endParaRPr>
          </a:p>
        </p:txBody>
      </p:sp>
      <p:sp>
        <p:nvSpPr>
          <p:cNvPr id="25624" name="Rectangle 24"/>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latin typeface="Candara" panose="020E0502030303020204" pitchFamily="34" charset="0"/>
            </a:endParaRPr>
          </a:p>
        </p:txBody>
      </p:sp>
      <p:sp>
        <p:nvSpPr>
          <p:cNvPr id="8" name="Textfeld 7"/>
          <p:cNvSpPr txBox="1"/>
          <p:nvPr/>
        </p:nvSpPr>
        <p:spPr>
          <a:xfrm>
            <a:off x="755576" y="1412776"/>
            <a:ext cx="4824536" cy="6001642"/>
          </a:xfrm>
          <a:prstGeom prst="rect">
            <a:avLst/>
          </a:prstGeom>
          <a:noFill/>
        </p:spPr>
        <p:txBody>
          <a:bodyPr wrap="square" rtlCol="0">
            <a:spAutoFit/>
          </a:bodyPr>
          <a:lstStyle/>
          <a:p>
            <a:pPr marL="457200" indent="-457200">
              <a:buAutoNum type="arabicPlain" startAt="912"/>
            </a:pPr>
            <a:r>
              <a:rPr lang="en-US" sz="2400" b="1" dirty="0" err="1" smtClean="0">
                <a:latin typeface="Candara" panose="020E0502030303020204" pitchFamily="34" charset="0"/>
              </a:rPr>
              <a:t>opettajayhteisöä</a:t>
            </a:r>
            <a:r>
              <a:rPr lang="en-US" sz="2400" b="1" dirty="0" smtClean="0">
                <a:latin typeface="Candara" panose="020E0502030303020204" pitchFamily="34" charset="0"/>
              </a:rPr>
              <a:t> </a:t>
            </a:r>
          </a:p>
          <a:p>
            <a:endParaRPr lang="en-US" sz="2400" b="1" dirty="0" smtClean="0">
              <a:latin typeface="Candara" panose="020E0502030303020204" pitchFamily="34" charset="0"/>
            </a:endParaRPr>
          </a:p>
          <a:p>
            <a:r>
              <a:rPr lang="de-DE" sz="2400" b="1" dirty="0" smtClean="0">
                <a:latin typeface="Candara" panose="020E0502030303020204" pitchFamily="34" charset="0"/>
              </a:rPr>
              <a:t>815.721 </a:t>
            </a:r>
            <a:r>
              <a:rPr lang="de-DE" sz="2400" b="1" dirty="0" err="1" smtClean="0">
                <a:latin typeface="Candara" panose="020E0502030303020204" pitchFamily="34" charset="0"/>
              </a:rPr>
              <a:t>oppimateriaalia</a:t>
            </a:r>
            <a:endParaRPr lang="de-DE" sz="2400" b="1" dirty="0" smtClean="0">
              <a:latin typeface="Candara" panose="020E0502030303020204" pitchFamily="34" charset="0"/>
            </a:endParaRPr>
          </a:p>
          <a:p>
            <a:endParaRPr lang="de-DE" sz="2400" b="1" dirty="0" smtClean="0">
              <a:latin typeface="Candara" panose="020E0502030303020204" pitchFamily="34" charset="0"/>
            </a:endParaRPr>
          </a:p>
          <a:p>
            <a:r>
              <a:rPr lang="de-DE" sz="2400" b="1" dirty="0" smtClean="0">
                <a:latin typeface="Candara" panose="020E0502030303020204" pitchFamily="34" charset="0"/>
              </a:rPr>
              <a:t>9071 </a:t>
            </a:r>
            <a:r>
              <a:rPr lang="de-DE" sz="2400" b="1" dirty="0" err="1" smtClean="0">
                <a:latin typeface="Candara" panose="020E0502030303020204" pitchFamily="34" charset="0"/>
              </a:rPr>
              <a:t>opettajaa</a:t>
            </a:r>
            <a:endParaRPr lang="de-DE" sz="2400" dirty="0">
              <a:latin typeface="Candara" panose="020E0502030303020204" pitchFamily="34" charset="0"/>
            </a:endParaRPr>
          </a:p>
          <a:p>
            <a:endParaRPr lang="de-DE" sz="2400" dirty="0" smtClean="0">
              <a:latin typeface="Candara" panose="020E0502030303020204" pitchFamily="34" charset="0"/>
            </a:endParaRPr>
          </a:p>
          <a:p>
            <a:r>
              <a:rPr lang="de-DE" sz="2400" b="1" dirty="0" smtClean="0">
                <a:latin typeface="Candara" panose="020E0502030303020204" pitchFamily="34" charset="0"/>
              </a:rPr>
              <a:t>3887 </a:t>
            </a:r>
            <a:r>
              <a:rPr lang="de-DE" sz="2400" b="1" dirty="0" err="1" smtClean="0">
                <a:latin typeface="Candara" panose="020E0502030303020204" pitchFamily="34" charset="0"/>
              </a:rPr>
              <a:t>koulua</a:t>
            </a:r>
            <a:r>
              <a:rPr lang="de-DE" sz="2400" b="1" dirty="0" smtClean="0">
                <a:latin typeface="Candara" panose="020E0502030303020204" pitchFamily="34" charset="0"/>
              </a:rPr>
              <a:t> </a:t>
            </a:r>
          </a:p>
          <a:p>
            <a:endParaRPr lang="en-US" sz="2400" b="1" dirty="0">
              <a:latin typeface="Candara" panose="020E0502030303020204" pitchFamily="34" charset="0"/>
            </a:endParaRPr>
          </a:p>
          <a:p>
            <a:r>
              <a:rPr lang="en-US" sz="2400" b="1" dirty="0" err="1">
                <a:latin typeface="Candara" panose="020E0502030303020204" pitchFamily="34" charset="0"/>
              </a:rPr>
              <a:t>Suurimmissa</a:t>
            </a:r>
            <a:r>
              <a:rPr lang="en-US" sz="2400" b="1" dirty="0">
                <a:latin typeface="Candara" panose="020E0502030303020204" pitchFamily="34" charset="0"/>
              </a:rPr>
              <a:t> </a:t>
            </a:r>
            <a:r>
              <a:rPr lang="en-US" sz="2400" b="1" dirty="0" err="1">
                <a:latin typeface="Candara" panose="020E0502030303020204" pitchFamily="34" charset="0"/>
              </a:rPr>
              <a:t>yhteisöissä</a:t>
            </a:r>
            <a:r>
              <a:rPr lang="en-US" sz="2400" b="1" dirty="0">
                <a:latin typeface="Candara" panose="020E0502030303020204" pitchFamily="34" charset="0"/>
              </a:rPr>
              <a:t> </a:t>
            </a:r>
            <a:endParaRPr lang="en-US" sz="2400" b="1" dirty="0" smtClean="0">
              <a:latin typeface="Candara" panose="020E0502030303020204" pitchFamily="34" charset="0"/>
            </a:endParaRPr>
          </a:p>
          <a:p>
            <a:r>
              <a:rPr lang="en-US" sz="2400" b="1" dirty="0" smtClean="0">
                <a:latin typeface="Candara" panose="020E0502030303020204" pitchFamily="34" charset="0"/>
              </a:rPr>
              <a:t>733 </a:t>
            </a:r>
            <a:r>
              <a:rPr lang="en-US" sz="2400" b="1" dirty="0">
                <a:latin typeface="Candara" panose="020E0502030303020204" pitchFamily="34" charset="0"/>
              </a:rPr>
              <a:t>– 1367 </a:t>
            </a:r>
            <a:r>
              <a:rPr lang="en-US" sz="2400" b="1" dirty="0" err="1">
                <a:latin typeface="Candara" panose="020E0502030303020204" pitchFamily="34" charset="0"/>
              </a:rPr>
              <a:t>käyttäjää</a:t>
            </a:r>
            <a:endParaRPr lang="en-US" sz="2400" b="1" dirty="0">
              <a:latin typeface="Candara" panose="020E0502030303020204" pitchFamily="34" charset="0"/>
            </a:endParaRPr>
          </a:p>
          <a:p>
            <a:pPr marL="285750" indent="-285750">
              <a:buFont typeface="Arial" panose="020B0604020202020204" pitchFamily="34" charset="0"/>
              <a:buChar char="•"/>
            </a:pPr>
            <a:endParaRPr lang="en-US" sz="2400" b="1" dirty="0">
              <a:latin typeface="Candara" panose="020E0502030303020204" pitchFamily="34" charset="0"/>
            </a:endParaRPr>
          </a:p>
          <a:p>
            <a:pPr marL="285750" indent="-285750"/>
            <a:endParaRPr lang="en-US" sz="2400" b="1" dirty="0">
              <a:latin typeface="Candara" panose="020E0502030303020204" pitchFamily="34" charset="0"/>
            </a:endParaRPr>
          </a:p>
          <a:p>
            <a:pPr marL="285750" indent="-285750"/>
            <a:endParaRPr lang="en-US" sz="2400" b="1" dirty="0">
              <a:latin typeface="Candara" panose="020E0502030303020204" pitchFamily="34" charset="0"/>
            </a:endParaRPr>
          </a:p>
          <a:p>
            <a:pPr marL="285750" indent="-285750"/>
            <a:endParaRPr lang="en-US" sz="2400" b="1" dirty="0">
              <a:latin typeface="Candara" panose="020E0502030303020204" pitchFamily="34" charset="0"/>
            </a:endParaRPr>
          </a:p>
          <a:p>
            <a:pPr marL="285750" indent="-285750">
              <a:buFont typeface="Arial" panose="020B0604020202020204" pitchFamily="34" charset="0"/>
              <a:buChar char="•"/>
            </a:pPr>
            <a:endParaRPr lang="en-US" sz="2400" b="1" dirty="0">
              <a:latin typeface="Candara" panose="020E0502030303020204" pitchFamily="34" charset="0"/>
            </a:endParaRPr>
          </a:p>
          <a:p>
            <a:pPr marL="285750" indent="-285750">
              <a:buFont typeface="Arial" panose="020B0604020202020204" pitchFamily="34" charset="0"/>
              <a:buChar char="•"/>
            </a:pPr>
            <a:endParaRPr lang="en-US" sz="2400" b="1" dirty="0">
              <a:latin typeface="Candara" panose="020E0502030303020204" pitchFamily="34" charset="0"/>
            </a:endParaRPr>
          </a:p>
        </p:txBody>
      </p:sp>
      <p:pic>
        <p:nvPicPr>
          <p:cNvPr id="31" name="Inhaltsplatzhalter 3" descr="haus.png"/>
          <p:cNvPicPr>
            <a:picLocks noGrp="1" noChangeAspect="1"/>
          </p:cNvPicPr>
          <p:nvPr>
            <p:ph idx="1"/>
          </p:nvPr>
        </p:nvPicPr>
        <p:blipFill>
          <a:blip r:embed="rId4" cstate="print">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a:xfrm rot="16200000">
            <a:off x="4972148" y="626649"/>
            <a:ext cx="3159528" cy="2232248"/>
          </a:xfrm>
        </p:spPr>
      </p:pic>
      <p:pic>
        <p:nvPicPr>
          <p:cNvPr id="32" name="Picture 2" descr="P:\04 EU-Projekte\Open Discovery Space\Vorlagen\ODS_Images &amp; Graphics\ODS logo 1.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904748" y="998704"/>
            <a:ext cx="1182797" cy="333504"/>
          </a:xfrm>
          <a:prstGeom prst="rect">
            <a:avLst/>
          </a:prstGeom>
          <a:noFill/>
        </p:spPr>
      </p:pic>
      <p:sp>
        <p:nvSpPr>
          <p:cNvPr id="33" name="Textfeld 32"/>
          <p:cNvSpPr txBox="1"/>
          <p:nvPr/>
        </p:nvSpPr>
        <p:spPr>
          <a:xfrm>
            <a:off x="6682607" y="2559550"/>
            <a:ext cx="670129" cy="340519"/>
          </a:xfrm>
          <a:prstGeom prst="roundRect">
            <a:avLst/>
          </a:prstGeom>
          <a:solidFill>
            <a:schemeClr val="accent5">
              <a:lumMod val="40000"/>
              <a:lumOff val="60000"/>
            </a:schemeClr>
          </a:solidFill>
          <a:ln w="6350">
            <a:solidFill>
              <a:schemeClr val="tx1"/>
            </a:solidFill>
          </a:ln>
        </p:spPr>
        <p:txBody>
          <a:bodyPr wrap="square" rtlCol="0">
            <a:spAutoFit/>
          </a:bodyPr>
          <a:lstStyle/>
          <a:p>
            <a:r>
              <a:rPr lang="de-DE" sz="1400" dirty="0" smtClean="0">
                <a:latin typeface="Candara" panose="020E0502030303020204" pitchFamily="34" charset="0"/>
              </a:rPr>
              <a:t>Arts</a:t>
            </a:r>
            <a:endParaRPr lang="de-DE" sz="1400" dirty="0">
              <a:latin typeface="Candara" pitchFamily="34" charset="0"/>
            </a:endParaRPr>
          </a:p>
        </p:txBody>
      </p:sp>
      <p:sp>
        <p:nvSpPr>
          <p:cNvPr id="34" name="Textfeld 33"/>
          <p:cNvSpPr txBox="1"/>
          <p:nvPr/>
        </p:nvSpPr>
        <p:spPr>
          <a:xfrm>
            <a:off x="5796506" y="2703475"/>
            <a:ext cx="727319" cy="340519"/>
          </a:xfrm>
          <a:prstGeom prst="roundRect">
            <a:avLst/>
          </a:prstGeom>
          <a:solidFill>
            <a:schemeClr val="accent5">
              <a:lumMod val="40000"/>
              <a:lumOff val="60000"/>
            </a:schemeClr>
          </a:solidFill>
          <a:ln w="6350">
            <a:solidFill>
              <a:schemeClr val="tx1"/>
            </a:solidFill>
          </a:ln>
        </p:spPr>
        <p:txBody>
          <a:bodyPr wrap="square" rtlCol="0">
            <a:spAutoFit/>
          </a:bodyPr>
          <a:lstStyle/>
          <a:p>
            <a:r>
              <a:rPr lang="de-DE" sz="1400" dirty="0" smtClean="0">
                <a:latin typeface="Candara" panose="020E0502030303020204" pitchFamily="34" charset="0"/>
              </a:rPr>
              <a:t>Music</a:t>
            </a:r>
            <a:endParaRPr lang="de-DE" sz="1400" dirty="0">
              <a:latin typeface="Candara" pitchFamily="34" charset="0"/>
            </a:endParaRPr>
          </a:p>
        </p:txBody>
      </p:sp>
      <p:sp>
        <p:nvSpPr>
          <p:cNvPr id="35" name="Textfeld 34"/>
          <p:cNvSpPr txBox="1"/>
          <p:nvPr/>
        </p:nvSpPr>
        <p:spPr>
          <a:xfrm>
            <a:off x="5752212" y="2069647"/>
            <a:ext cx="1599397" cy="340519"/>
          </a:xfrm>
          <a:prstGeom prst="roundRect">
            <a:avLst/>
          </a:prstGeom>
          <a:solidFill>
            <a:schemeClr val="accent5">
              <a:lumMod val="40000"/>
              <a:lumOff val="60000"/>
            </a:schemeClr>
          </a:solidFill>
          <a:ln w="6350">
            <a:solidFill>
              <a:schemeClr val="tx1"/>
            </a:solidFill>
          </a:ln>
        </p:spPr>
        <p:txBody>
          <a:bodyPr wrap="square" rtlCol="0">
            <a:spAutoFit/>
          </a:bodyPr>
          <a:lstStyle/>
          <a:p>
            <a:r>
              <a:rPr lang="de-DE" sz="1400" dirty="0" smtClean="0">
                <a:latin typeface="Candara" panose="020E0502030303020204" pitchFamily="34" charset="0"/>
              </a:rPr>
              <a:t>Science </a:t>
            </a:r>
          </a:p>
        </p:txBody>
      </p:sp>
      <p:sp>
        <p:nvSpPr>
          <p:cNvPr id="36" name="Textfeld 35"/>
          <p:cNvSpPr txBox="1"/>
          <p:nvPr/>
        </p:nvSpPr>
        <p:spPr>
          <a:xfrm>
            <a:off x="6084168" y="1556792"/>
            <a:ext cx="1002492" cy="340519"/>
          </a:xfrm>
          <a:prstGeom prst="roundRect">
            <a:avLst/>
          </a:prstGeom>
          <a:solidFill>
            <a:schemeClr val="accent5">
              <a:lumMod val="40000"/>
              <a:lumOff val="60000"/>
            </a:schemeClr>
          </a:solidFill>
          <a:ln w="6350">
            <a:solidFill>
              <a:schemeClr val="tx1"/>
            </a:solidFill>
          </a:ln>
        </p:spPr>
        <p:txBody>
          <a:bodyPr wrap="square" rtlCol="0">
            <a:spAutoFit/>
          </a:bodyPr>
          <a:lstStyle/>
          <a:p>
            <a:r>
              <a:rPr lang="de-DE" sz="1400" dirty="0" smtClean="0">
                <a:latin typeface="Candara" panose="020E0502030303020204" pitchFamily="34" charset="0"/>
              </a:rPr>
              <a:t>Language</a:t>
            </a:r>
            <a:endParaRPr lang="de-DE" sz="1400" dirty="0">
              <a:latin typeface="Candara" pitchFamily="34" charset="0"/>
            </a:endParaRPr>
          </a:p>
        </p:txBody>
      </p:sp>
      <p:pic>
        <p:nvPicPr>
          <p:cNvPr id="38" name="Picture 2" descr="Home"/>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704901" y="2107141"/>
            <a:ext cx="433901" cy="259148"/>
          </a:xfrm>
          <a:prstGeom prst="rect">
            <a:avLst/>
          </a:prstGeom>
          <a:noFill/>
        </p:spPr>
      </p:pic>
      <p:cxnSp>
        <p:nvCxnSpPr>
          <p:cNvPr id="13" name="Gekrümmte Verbindung 12"/>
          <p:cNvCxnSpPr/>
          <p:nvPr/>
        </p:nvCxnSpPr>
        <p:spPr>
          <a:xfrm>
            <a:off x="6921851" y="1067242"/>
            <a:ext cx="1105948" cy="611129"/>
          </a:xfrm>
          <a:prstGeom prst="curvedConnector3">
            <a:avLst>
              <a:gd name="adj1" fmla="val 5400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nvSpPr>
        <p:spPr bwMode="auto">
          <a:xfrm>
            <a:off x="818581" y="197867"/>
            <a:ext cx="5481612" cy="11429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chemeClr val="tx1"/>
                </a:solidFill>
                <a:latin typeface="Helvetica" pitchFamily="34" charset="0"/>
                <a:cs typeface="Arial" pitchFamily="34" charset="0"/>
              </a:defRPr>
            </a:lvl2pPr>
            <a:lvl3pPr algn="ctr" rtl="0" eaLnBrk="0" fontAlgn="base" hangingPunct="0">
              <a:spcBef>
                <a:spcPct val="0"/>
              </a:spcBef>
              <a:spcAft>
                <a:spcPct val="0"/>
              </a:spcAft>
              <a:defRPr sz="4000">
                <a:solidFill>
                  <a:schemeClr val="tx1"/>
                </a:solidFill>
                <a:latin typeface="Helvetica" pitchFamily="34" charset="0"/>
                <a:cs typeface="Arial" pitchFamily="34" charset="0"/>
              </a:defRPr>
            </a:lvl3pPr>
            <a:lvl4pPr algn="ctr" rtl="0" eaLnBrk="0" fontAlgn="base" hangingPunct="0">
              <a:spcBef>
                <a:spcPct val="0"/>
              </a:spcBef>
              <a:spcAft>
                <a:spcPct val="0"/>
              </a:spcAft>
              <a:defRPr sz="4000">
                <a:solidFill>
                  <a:schemeClr val="tx1"/>
                </a:solidFill>
                <a:latin typeface="Helvetica" pitchFamily="34" charset="0"/>
                <a:cs typeface="Arial" pitchFamily="34" charset="0"/>
              </a:defRPr>
            </a:lvl4pPr>
            <a:lvl5pPr algn="ctr" rtl="0" eaLnBrk="0" fontAlgn="base" hangingPunct="0">
              <a:spcBef>
                <a:spcPct val="0"/>
              </a:spcBef>
              <a:spcAft>
                <a:spcPct val="0"/>
              </a:spcAft>
              <a:defRPr sz="4000">
                <a:solidFill>
                  <a:schemeClr val="tx1"/>
                </a:solidFill>
                <a:latin typeface="Helvetica" pitchFamily="34" charset="0"/>
                <a:cs typeface="Arial" pitchFamily="34" charset="0"/>
              </a:defRPr>
            </a:lvl5pPr>
            <a:lvl6pPr marL="457200" algn="ctr" rtl="0" fontAlgn="base">
              <a:spcBef>
                <a:spcPct val="0"/>
              </a:spcBef>
              <a:spcAft>
                <a:spcPct val="0"/>
              </a:spcAft>
              <a:defRPr sz="4000">
                <a:solidFill>
                  <a:schemeClr val="tx1"/>
                </a:solidFill>
                <a:latin typeface="Helvetica" pitchFamily="34" charset="0"/>
                <a:cs typeface="Arial" pitchFamily="34" charset="0"/>
              </a:defRPr>
            </a:lvl6pPr>
            <a:lvl7pPr marL="914400" algn="ctr" rtl="0" fontAlgn="base">
              <a:spcBef>
                <a:spcPct val="0"/>
              </a:spcBef>
              <a:spcAft>
                <a:spcPct val="0"/>
              </a:spcAft>
              <a:defRPr sz="4000">
                <a:solidFill>
                  <a:schemeClr val="tx1"/>
                </a:solidFill>
                <a:latin typeface="Helvetica" pitchFamily="34" charset="0"/>
                <a:cs typeface="Arial" pitchFamily="34" charset="0"/>
              </a:defRPr>
            </a:lvl7pPr>
            <a:lvl8pPr marL="1371600" algn="ctr" rtl="0" fontAlgn="base">
              <a:spcBef>
                <a:spcPct val="0"/>
              </a:spcBef>
              <a:spcAft>
                <a:spcPct val="0"/>
              </a:spcAft>
              <a:defRPr sz="4000">
                <a:solidFill>
                  <a:schemeClr val="tx1"/>
                </a:solidFill>
                <a:latin typeface="Helvetica" pitchFamily="34" charset="0"/>
                <a:cs typeface="Arial" pitchFamily="34" charset="0"/>
              </a:defRPr>
            </a:lvl8pPr>
            <a:lvl9pPr marL="1828800" algn="ctr" rtl="0" fontAlgn="base">
              <a:spcBef>
                <a:spcPct val="0"/>
              </a:spcBef>
              <a:spcAft>
                <a:spcPct val="0"/>
              </a:spcAft>
              <a:defRPr sz="4000">
                <a:solidFill>
                  <a:schemeClr val="tx1"/>
                </a:solidFill>
                <a:latin typeface="Helvetica" pitchFamily="34" charset="0"/>
                <a:cs typeface="Arial" pitchFamily="34" charset="0"/>
              </a:defRPr>
            </a:lvl9pPr>
          </a:lstStyle>
          <a:p>
            <a:r>
              <a:rPr lang="en-US" sz="3600" dirty="0" smtClean="0"/>
              <a:t>ODS-</a:t>
            </a:r>
            <a:r>
              <a:rPr lang="en-US" sz="3600" dirty="0" err="1" smtClean="0"/>
              <a:t>opettajayhteisöt</a:t>
            </a:r>
            <a:endParaRPr lang="en-US" sz="3600" dirty="0"/>
          </a:p>
        </p:txBody>
      </p:sp>
    </p:spTree>
    <p:extLst>
      <p:ext uri="{BB962C8B-B14F-4D97-AF65-F5344CB8AC3E}">
        <p14:creationId xmlns:p14="http://schemas.microsoft.com/office/powerpoint/2010/main" val="77128942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helioti\AppData\Local\Microsoft\Windows\Temporary Internet Files\Content.Outlook\N0GO5AO6\Change agent review (3).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39952" y="980728"/>
            <a:ext cx="4699574" cy="275497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14467" y="1462488"/>
            <a:ext cx="3985525" cy="3108544"/>
          </a:xfrm>
          <a:prstGeom prst="rect">
            <a:avLst/>
          </a:prstGeom>
        </p:spPr>
        <p:txBody>
          <a:bodyPr wrap="square">
            <a:spAutoFit/>
          </a:bodyPr>
          <a:lstStyle/>
          <a:p>
            <a:pPr marL="342900" indent="-342900">
              <a:buFont typeface="Arial" panose="020B0604020202020204" pitchFamily="34" charset="0"/>
              <a:buChar char="•"/>
            </a:pPr>
            <a:r>
              <a:rPr lang="en-US" sz="2800" dirty="0" err="1" smtClean="0"/>
              <a:t>Paikalliset</a:t>
            </a:r>
            <a:r>
              <a:rPr lang="en-US" sz="2800" dirty="0" smtClean="0"/>
              <a:t> </a:t>
            </a:r>
            <a:r>
              <a:rPr lang="en-US" sz="2800" dirty="0" err="1" smtClean="0"/>
              <a:t>verkostot</a:t>
            </a:r>
            <a:r>
              <a:rPr lang="en-US" sz="2800" dirty="0" smtClean="0"/>
              <a:t/>
            </a:r>
            <a:br>
              <a:rPr lang="en-US" sz="2800" dirty="0" smtClean="0"/>
            </a:br>
            <a:r>
              <a:rPr lang="en-US" sz="2800" dirty="0" err="1" smtClean="0"/>
              <a:t>toimivat</a:t>
            </a:r>
            <a:r>
              <a:rPr lang="en-US" sz="2800" dirty="0" smtClean="0"/>
              <a:t> </a:t>
            </a:r>
            <a:r>
              <a:rPr lang="en-US" sz="2800" dirty="0" err="1" smtClean="0"/>
              <a:t>hyvin</a:t>
            </a:r>
            <a:r>
              <a:rPr lang="en-US" sz="2800" dirty="0" smtClean="0"/>
              <a:t>!</a:t>
            </a:r>
            <a:endParaRPr lang="en-US" sz="2800" dirty="0"/>
          </a:p>
          <a:p>
            <a:pPr marL="342900" indent="-342900">
              <a:buFont typeface="Arial" panose="020B0604020202020204" pitchFamily="34" charset="0"/>
              <a:buChar char="•"/>
            </a:pPr>
            <a:r>
              <a:rPr lang="en-US" sz="2800" dirty="0" err="1" smtClean="0"/>
              <a:t>alueelliset</a:t>
            </a:r>
            <a:r>
              <a:rPr lang="en-US" sz="2800" dirty="0" smtClean="0"/>
              <a:t>/</a:t>
            </a:r>
            <a:br>
              <a:rPr lang="en-US" sz="2800" dirty="0" smtClean="0"/>
            </a:br>
            <a:r>
              <a:rPr lang="en-US" sz="2800" dirty="0" err="1" smtClean="0"/>
              <a:t>kansalliset</a:t>
            </a:r>
            <a:r>
              <a:rPr lang="en-US" sz="2800" dirty="0" smtClean="0"/>
              <a:t>/</a:t>
            </a:r>
            <a:r>
              <a:rPr lang="en-US" sz="2800" dirty="0" err="1" smtClean="0"/>
              <a:t>Kansainväliset</a:t>
            </a:r>
            <a:r>
              <a:rPr lang="en-US" sz="2800" dirty="0" smtClean="0"/>
              <a:t> /</a:t>
            </a:r>
            <a:br>
              <a:rPr lang="en-US" sz="2800" dirty="0" smtClean="0"/>
            </a:br>
            <a:r>
              <a:rPr lang="en-US" sz="2800" dirty="0" err="1" smtClean="0"/>
              <a:t>temaattiset</a:t>
            </a:r>
            <a:r>
              <a:rPr lang="en-US" sz="2800" dirty="0" smtClean="0"/>
              <a:t/>
            </a:r>
            <a:br>
              <a:rPr lang="en-US" sz="2800" dirty="0" smtClean="0"/>
            </a:br>
            <a:r>
              <a:rPr lang="en-US" sz="2800" dirty="0" err="1" smtClean="0"/>
              <a:t>haastavia</a:t>
            </a:r>
            <a:endParaRPr lang="en-US" sz="2800" dirty="0" smtClean="0"/>
          </a:p>
        </p:txBody>
      </p:sp>
      <p:graphicFrame>
        <p:nvGraphicFramePr>
          <p:cNvPr id="7" name="Chart 6"/>
          <p:cNvGraphicFramePr>
            <a:graphicFrameLocks/>
          </p:cNvGraphicFramePr>
          <p:nvPr>
            <p:extLst>
              <p:ext uri="{D42A27DB-BD31-4B8C-83A1-F6EECF244321}">
                <p14:modId xmlns:p14="http://schemas.microsoft.com/office/powerpoint/2010/main" val="3339926202"/>
              </p:ext>
            </p:extLst>
          </p:nvPr>
        </p:nvGraphicFramePr>
        <p:xfrm>
          <a:off x="3635896" y="3789040"/>
          <a:ext cx="5270120" cy="2130848"/>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396552" y="-171400"/>
            <a:ext cx="10378156" cy="1143000"/>
          </a:xfrm>
        </p:spPr>
        <p:txBody>
          <a:bodyPr/>
          <a:lstStyle/>
          <a:p>
            <a:r>
              <a:rPr lang="en-US" dirty="0" err="1" smtClean="0"/>
              <a:t>Opettajayhteisöjen</a:t>
            </a:r>
            <a:r>
              <a:rPr lang="en-US" dirty="0" smtClean="0"/>
              <a:t> </a:t>
            </a:r>
            <a:r>
              <a:rPr lang="en-US" dirty="0" err="1" smtClean="0"/>
              <a:t>kehitys</a:t>
            </a:r>
            <a:endParaRPr lang="en-US" dirty="0"/>
          </a:p>
        </p:txBody>
      </p:sp>
      <p:sp>
        <p:nvSpPr>
          <p:cNvPr id="4" name="TextBox 3"/>
          <p:cNvSpPr txBox="1"/>
          <p:nvPr/>
        </p:nvSpPr>
        <p:spPr>
          <a:xfrm>
            <a:off x="220133" y="4505052"/>
            <a:ext cx="3533627" cy="2308324"/>
          </a:xfrm>
          <a:prstGeom prst="rect">
            <a:avLst/>
          </a:prstGeom>
          <a:noFill/>
        </p:spPr>
        <p:txBody>
          <a:bodyPr wrap="none" rtlCol="0">
            <a:spAutoFit/>
          </a:bodyPr>
          <a:lstStyle/>
          <a:p>
            <a:r>
              <a:rPr lang="en-US" b="1" dirty="0" err="1" smtClean="0"/>
              <a:t>Myös</a:t>
            </a:r>
            <a:r>
              <a:rPr lang="en-US" b="1" dirty="0" smtClean="0"/>
              <a:t> </a:t>
            </a:r>
            <a:r>
              <a:rPr lang="en-US" b="1" dirty="0" err="1" smtClean="0"/>
              <a:t>pelottavia</a:t>
            </a:r>
            <a:r>
              <a:rPr lang="en-US" b="1" dirty="0" smtClean="0"/>
              <a:t> </a:t>
            </a:r>
            <a:r>
              <a:rPr lang="en-US" b="1" dirty="0" err="1" smtClean="0"/>
              <a:t>suuntauksia</a:t>
            </a:r>
            <a:r>
              <a:rPr lang="en-US" b="1" dirty="0" smtClean="0"/>
              <a:t>!</a:t>
            </a:r>
          </a:p>
          <a:p>
            <a:r>
              <a:rPr lang="en-US" dirty="0" err="1" smtClean="0"/>
              <a:t>Koulujen</a:t>
            </a:r>
            <a:r>
              <a:rPr lang="en-US" dirty="0" smtClean="0"/>
              <a:t> </a:t>
            </a:r>
            <a:r>
              <a:rPr lang="en-US" dirty="0" err="1" smtClean="0"/>
              <a:t>eMaturiteetin</a:t>
            </a:r>
            <a:endParaRPr lang="en-US" dirty="0"/>
          </a:p>
          <a:p>
            <a:r>
              <a:rPr lang="en-US" dirty="0" err="1"/>
              <a:t>k</a:t>
            </a:r>
            <a:r>
              <a:rPr lang="en-US" dirty="0" err="1" smtClean="0"/>
              <a:t>asvaessa</a:t>
            </a:r>
            <a:r>
              <a:rPr lang="en-US" dirty="0" smtClean="0"/>
              <a:t> </a:t>
            </a:r>
            <a:r>
              <a:rPr lang="en-US" dirty="0" err="1" smtClean="0"/>
              <a:t>opettajat</a:t>
            </a:r>
            <a:r>
              <a:rPr lang="en-US" dirty="0"/>
              <a:t/>
            </a:r>
            <a:br>
              <a:rPr lang="en-US" dirty="0"/>
            </a:br>
            <a:r>
              <a:rPr lang="en-US" dirty="0" err="1" smtClean="0"/>
              <a:t>vähemmän</a:t>
            </a:r>
            <a:r>
              <a:rPr lang="en-US" dirty="0" smtClean="0"/>
              <a:t> </a:t>
            </a:r>
            <a:r>
              <a:rPr lang="en-US" dirty="0" err="1" smtClean="0"/>
              <a:t>halukkaita</a:t>
            </a:r>
            <a:r>
              <a:rPr lang="en-US" dirty="0" smtClean="0"/>
              <a:t/>
            </a:r>
            <a:br>
              <a:rPr lang="en-US" dirty="0" smtClean="0"/>
            </a:br>
            <a:r>
              <a:rPr lang="en-US" dirty="0" err="1" smtClean="0"/>
              <a:t>osallistumaan</a:t>
            </a:r>
            <a:r>
              <a:rPr lang="en-US" dirty="0" smtClean="0"/>
              <a:t> </a:t>
            </a:r>
            <a:r>
              <a:rPr lang="en-US" dirty="0" err="1" smtClean="0"/>
              <a:t>tiedon</a:t>
            </a:r>
            <a:r>
              <a:rPr lang="en-US" dirty="0" smtClean="0"/>
              <a:t> </a:t>
            </a:r>
            <a:r>
              <a:rPr lang="en-US" dirty="0" err="1" smtClean="0"/>
              <a:t>jakamiseen</a:t>
            </a:r>
            <a:r>
              <a:rPr lang="en-US" dirty="0"/>
              <a:t/>
            </a:r>
            <a:br>
              <a:rPr lang="en-US" dirty="0"/>
            </a:br>
            <a:r>
              <a:rPr lang="en-US" dirty="0" err="1" smtClean="0"/>
              <a:t>virtuaaliyhteisöissä</a:t>
            </a:r>
            <a:endParaRPr lang="en-US" dirty="0" smtClean="0"/>
          </a:p>
          <a:p>
            <a:endParaRPr lang="en-US" dirty="0"/>
          </a:p>
          <a:p>
            <a:r>
              <a:rPr lang="en-US" dirty="0" smtClean="0"/>
              <a:t>                       </a:t>
            </a:r>
            <a:r>
              <a:rPr lang="en-US" b="1" i="1" dirty="0" err="1" smtClean="0"/>
              <a:t>Mistä</a:t>
            </a:r>
            <a:r>
              <a:rPr lang="en-US" b="1" i="1" dirty="0" smtClean="0"/>
              <a:t> </a:t>
            </a:r>
            <a:r>
              <a:rPr lang="en-US" b="1" i="1" dirty="0" err="1" smtClean="0"/>
              <a:t>johtuu</a:t>
            </a:r>
            <a:r>
              <a:rPr lang="en-US" b="1" i="1" dirty="0" smtClean="0"/>
              <a:t>?</a:t>
            </a:r>
          </a:p>
        </p:txBody>
      </p:sp>
    </p:spTree>
    <p:extLst>
      <p:ext uri="{BB962C8B-B14F-4D97-AF65-F5344CB8AC3E}">
        <p14:creationId xmlns:p14="http://schemas.microsoft.com/office/powerpoint/2010/main" val="222206827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971550" y="-100013"/>
            <a:ext cx="7416800" cy="1143001"/>
          </a:xfrm>
        </p:spPr>
        <p:txBody>
          <a:bodyPr/>
          <a:lstStyle/>
          <a:p>
            <a:r>
              <a:rPr lang="en-US" sz="2400" dirty="0" smtClean="0">
                <a:solidFill>
                  <a:schemeClr val="tx1"/>
                </a:solidFill>
              </a:rPr>
              <a:t>Open Discovery Space Finland –</a:t>
            </a:r>
            <a:r>
              <a:rPr lang="en-US" sz="2400" dirty="0" err="1" smtClean="0">
                <a:solidFill>
                  <a:schemeClr val="tx1"/>
                </a:solidFill>
              </a:rPr>
              <a:t>tiimi</a:t>
            </a:r>
            <a:r>
              <a:rPr lang="en-US" sz="2400" dirty="0" smtClean="0">
                <a:solidFill>
                  <a:schemeClr val="tx1"/>
                </a:solidFill>
              </a:rPr>
              <a:t/>
            </a:r>
            <a:br>
              <a:rPr lang="en-US" sz="2400" dirty="0" smtClean="0">
                <a:solidFill>
                  <a:schemeClr val="tx1"/>
                </a:solidFill>
              </a:rPr>
            </a:br>
            <a:r>
              <a:rPr lang="en-US" sz="2400" dirty="0" err="1" smtClean="0"/>
              <a:t>Jyväskylä</a:t>
            </a:r>
            <a:r>
              <a:rPr lang="en-US" sz="2400" dirty="0" smtClean="0"/>
              <a:t> - Helsinki</a:t>
            </a:r>
          </a:p>
        </p:txBody>
      </p:sp>
      <p:pic>
        <p:nvPicPr>
          <p:cNvPr id="297988" name="Picture 4" descr="Kati"/>
          <p:cNvPicPr>
            <a:picLocks noChangeAspect="1" noChangeArrowheads="1"/>
          </p:cNvPicPr>
          <p:nvPr/>
        </p:nvPicPr>
        <p:blipFill>
          <a:blip r:embed="rId3" cstate="print"/>
          <a:srcRect/>
          <a:stretch>
            <a:fillRect/>
          </a:stretch>
        </p:blipFill>
        <p:spPr bwMode="auto">
          <a:xfrm>
            <a:off x="5508104" y="1700808"/>
            <a:ext cx="972108" cy="1296144"/>
          </a:xfrm>
          <a:prstGeom prst="rect">
            <a:avLst/>
          </a:prstGeom>
          <a:noFill/>
        </p:spPr>
      </p:pic>
      <p:sp>
        <p:nvSpPr>
          <p:cNvPr id="297989" name="Text Box 5"/>
          <p:cNvSpPr txBox="1">
            <a:spLocks noChangeArrowheads="1"/>
          </p:cNvSpPr>
          <p:nvPr/>
        </p:nvSpPr>
        <p:spPr bwMode="auto">
          <a:xfrm>
            <a:off x="6660232" y="1844824"/>
            <a:ext cx="1225550" cy="1683805"/>
          </a:xfrm>
          <a:prstGeom prst="rect">
            <a:avLst/>
          </a:prstGeom>
          <a:noFill/>
          <a:ln w="9525" algn="ctr">
            <a:noFill/>
            <a:miter lim="800000"/>
            <a:headEnd/>
            <a:tailEnd/>
          </a:ln>
          <a:effectLst/>
        </p:spPr>
        <p:txBody>
          <a:bodyPr lIns="18000" tIns="10800" rIns="18000" bIns="10800" anchorCtr="1">
            <a:spAutoFit/>
          </a:bodyPr>
          <a:lstStyle/>
          <a:p>
            <a:pPr>
              <a:spcBef>
                <a:spcPct val="50000"/>
              </a:spcBef>
            </a:pPr>
            <a:r>
              <a:rPr lang="en-US" dirty="0"/>
              <a:t>Kati </a:t>
            </a:r>
            <a:r>
              <a:rPr lang="en-US" dirty="0" smtClean="0"/>
              <a:t>Clements</a:t>
            </a:r>
          </a:p>
          <a:p>
            <a:pPr>
              <a:spcBef>
                <a:spcPct val="50000"/>
              </a:spcBef>
            </a:pPr>
            <a:r>
              <a:rPr lang="en-US" dirty="0" err="1"/>
              <a:t>Jyväskylän</a:t>
            </a:r>
            <a:r>
              <a:rPr lang="en-US" dirty="0"/>
              <a:t> </a:t>
            </a:r>
            <a:r>
              <a:rPr lang="en-US" dirty="0" err="1"/>
              <a:t>yliopisto</a:t>
            </a:r>
            <a:endParaRPr lang="en-US" dirty="0"/>
          </a:p>
          <a:p>
            <a:pPr>
              <a:spcBef>
                <a:spcPct val="50000"/>
              </a:spcBef>
            </a:pPr>
            <a:endParaRPr lang="en-US" dirty="0"/>
          </a:p>
        </p:txBody>
      </p:sp>
      <p:sp>
        <p:nvSpPr>
          <p:cNvPr id="298003" name="Text Box 19"/>
          <p:cNvSpPr txBox="1">
            <a:spLocks noChangeArrowheads="1"/>
          </p:cNvSpPr>
          <p:nvPr/>
        </p:nvSpPr>
        <p:spPr bwMode="auto">
          <a:xfrm>
            <a:off x="2267744" y="4725144"/>
            <a:ext cx="2033025" cy="1129807"/>
          </a:xfrm>
          <a:prstGeom prst="rect">
            <a:avLst/>
          </a:prstGeom>
          <a:noFill/>
          <a:ln w="9525" algn="ctr">
            <a:noFill/>
            <a:miter lim="800000"/>
            <a:headEnd/>
            <a:tailEnd/>
          </a:ln>
          <a:effectLst/>
        </p:spPr>
        <p:txBody>
          <a:bodyPr wrap="square" lIns="18000" tIns="10800" rIns="18000" bIns="10800" anchorCtr="1">
            <a:spAutoFit/>
          </a:bodyPr>
          <a:lstStyle/>
          <a:p>
            <a:pPr>
              <a:spcBef>
                <a:spcPct val="50000"/>
              </a:spcBef>
            </a:pPr>
            <a:r>
              <a:rPr lang="en-US" dirty="0" err="1" smtClean="0"/>
              <a:t>Veera</a:t>
            </a:r>
            <a:endParaRPr lang="en-US" dirty="0" smtClean="0"/>
          </a:p>
          <a:p>
            <a:pPr>
              <a:spcBef>
                <a:spcPct val="50000"/>
              </a:spcBef>
            </a:pPr>
            <a:r>
              <a:rPr lang="en-US" dirty="0" err="1" smtClean="0"/>
              <a:t>Pensala</a:t>
            </a:r>
            <a:endParaRPr lang="en-US" dirty="0" smtClean="0"/>
          </a:p>
          <a:p>
            <a:pPr>
              <a:spcBef>
                <a:spcPct val="50000"/>
              </a:spcBef>
            </a:pPr>
            <a:r>
              <a:rPr lang="en-US" dirty="0" err="1" smtClean="0"/>
              <a:t>Helsingin</a:t>
            </a:r>
            <a:r>
              <a:rPr lang="en-US" dirty="0" smtClean="0"/>
              <a:t> </a:t>
            </a:r>
            <a:r>
              <a:rPr lang="en-US" dirty="0" err="1" smtClean="0"/>
              <a:t>yliopisto</a:t>
            </a:r>
            <a:endParaRPr lang="en-US" dirty="0"/>
          </a:p>
        </p:txBody>
      </p:sp>
      <p:sp>
        <p:nvSpPr>
          <p:cNvPr id="298005" name="Text Box 21"/>
          <p:cNvSpPr txBox="1">
            <a:spLocks noChangeArrowheads="1"/>
          </p:cNvSpPr>
          <p:nvPr/>
        </p:nvSpPr>
        <p:spPr bwMode="auto">
          <a:xfrm>
            <a:off x="2555776" y="1988840"/>
            <a:ext cx="1728788" cy="1268306"/>
          </a:xfrm>
          <a:prstGeom prst="rect">
            <a:avLst/>
          </a:prstGeom>
          <a:noFill/>
          <a:ln w="9525" algn="ctr">
            <a:noFill/>
            <a:miter lim="800000"/>
            <a:headEnd/>
            <a:tailEnd/>
          </a:ln>
          <a:effectLst/>
        </p:spPr>
        <p:txBody>
          <a:bodyPr lIns="18000" tIns="10800" rIns="18000" bIns="10800" anchorCtr="1">
            <a:spAutoFit/>
          </a:bodyPr>
          <a:lstStyle/>
          <a:p>
            <a:pPr>
              <a:spcBef>
                <a:spcPct val="50000"/>
              </a:spcBef>
            </a:pPr>
            <a:r>
              <a:rPr lang="en-US" dirty="0"/>
              <a:t>Henri </a:t>
            </a:r>
            <a:r>
              <a:rPr lang="en-US" dirty="0" err="1" smtClean="0"/>
              <a:t>Pirkkalainen</a:t>
            </a:r>
            <a:endParaRPr lang="en-US" dirty="0" smtClean="0"/>
          </a:p>
          <a:p>
            <a:pPr>
              <a:spcBef>
                <a:spcPct val="50000"/>
              </a:spcBef>
            </a:pPr>
            <a:r>
              <a:rPr lang="en-US" dirty="0" err="1" smtClean="0"/>
              <a:t>Jyväskylän</a:t>
            </a:r>
            <a:r>
              <a:rPr lang="en-US" dirty="0" smtClean="0"/>
              <a:t> </a:t>
            </a:r>
            <a:r>
              <a:rPr lang="en-US" dirty="0" err="1" smtClean="0"/>
              <a:t>yliopisto</a:t>
            </a:r>
            <a:endParaRPr lang="en-US" dirty="0"/>
          </a:p>
        </p:txBody>
      </p:sp>
      <p:pic>
        <p:nvPicPr>
          <p:cNvPr id="2056" name="Picture 8" descr="Henri Pirkkalainen"/>
          <p:cNvPicPr>
            <a:picLocks noChangeAspect="1" noChangeArrowheads="1"/>
          </p:cNvPicPr>
          <p:nvPr/>
        </p:nvPicPr>
        <p:blipFill>
          <a:blip r:embed="rId4" cstate="print"/>
          <a:srcRect/>
          <a:stretch>
            <a:fillRect/>
          </a:stretch>
        </p:blipFill>
        <p:spPr bwMode="auto">
          <a:xfrm>
            <a:off x="1475656" y="1988840"/>
            <a:ext cx="1008112" cy="1512169"/>
          </a:xfrm>
          <a:prstGeom prst="rect">
            <a:avLst/>
          </a:prstGeom>
          <a:noFill/>
        </p:spPr>
      </p:pic>
      <p:pic>
        <p:nvPicPr>
          <p:cNvPr id="2" name="Picture 1"/>
          <p:cNvPicPr>
            <a:picLocks noChangeAspect="1"/>
          </p:cNvPicPr>
          <p:nvPr/>
        </p:nvPicPr>
        <p:blipFill>
          <a:blip r:embed="rId5"/>
          <a:stretch>
            <a:fillRect/>
          </a:stretch>
        </p:blipFill>
        <p:spPr>
          <a:xfrm>
            <a:off x="899592" y="4581128"/>
            <a:ext cx="1232024" cy="1232024"/>
          </a:xfrm>
          <a:prstGeom prst="rect">
            <a:avLst/>
          </a:prstGeom>
        </p:spPr>
      </p:pic>
      <p:pic>
        <p:nvPicPr>
          <p:cNvPr id="3" name="Picture 2"/>
          <p:cNvPicPr>
            <a:picLocks noChangeAspect="1"/>
          </p:cNvPicPr>
          <p:nvPr/>
        </p:nvPicPr>
        <p:blipFill>
          <a:blip r:embed="rId6"/>
          <a:stretch>
            <a:fillRect/>
          </a:stretch>
        </p:blipFill>
        <p:spPr>
          <a:xfrm>
            <a:off x="5004048" y="4149080"/>
            <a:ext cx="1160016" cy="1160016"/>
          </a:xfrm>
          <a:prstGeom prst="rect">
            <a:avLst/>
          </a:prstGeom>
        </p:spPr>
      </p:pic>
      <p:sp>
        <p:nvSpPr>
          <p:cNvPr id="14" name="Text Box 5"/>
          <p:cNvSpPr txBox="1">
            <a:spLocks noChangeArrowheads="1"/>
          </p:cNvSpPr>
          <p:nvPr/>
        </p:nvSpPr>
        <p:spPr bwMode="auto">
          <a:xfrm>
            <a:off x="6444208" y="4581128"/>
            <a:ext cx="1225550" cy="1683805"/>
          </a:xfrm>
          <a:prstGeom prst="rect">
            <a:avLst/>
          </a:prstGeom>
          <a:noFill/>
          <a:ln w="9525" algn="ctr">
            <a:noFill/>
            <a:miter lim="800000"/>
            <a:headEnd/>
            <a:tailEnd/>
          </a:ln>
          <a:effectLst/>
        </p:spPr>
        <p:txBody>
          <a:bodyPr lIns="18000" tIns="10800" rIns="18000" bIns="10800" anchorCtr="1">
            <a:spAutoFit/>
          </a:bodyPr>
          <a:lstStyle/>
          <a:p>
            <a:pPr>
              <a:spcBef>
                <a:spcPct val="50000"/>
              </a:spcBef>
            </a:pPr>
            <a:r>
              <a:rPr lang="en-US" dirty="0" err="1" smtClean="0"/>
              <a:t>Jani</a:t>
            </a:r>
            <a:r>
              <a:rPr lang="en-US" dirty="0" smtClean="0"/>
              <a:t> </a:t>
            </a:r>
            <a:r>
              <a:rPr lang="en-US" dirty="0" err="1" smtClean="0"/>
              <a:t>Koivula</a:t>
            </a:r>
            <a:endParaRPr lang="en-US" dirty="0" smtClean="0"/>
          </a:p>
          <a:p>
            <a:pPr>
              <a:spcBef>
                <a:spcPct val="50000"/>
              </a:spcBef>
            </a:pPr>
            <a:r>
              <a:rPr lang="en-US" dirty="0" err="1"/>
              <a:t>Helsingin</a:t>
            </a:r>
            <a:r>
              <a:rPr lang="en-US" dirty="0"/>
              <a:t> </a:t>
            </a:r>
            <a:r>
              <a:rPr lang="en-US" dirty="0" err="1"/>
              <a:t>yliopisto</a:t>
            </a:r>
            <a:endParaRPr lang="en-US" dirty="0"/>
          </a:p>
          <a:p>
            <a:pPr>
              <a:spcBef>
                <a:spcPct val="50000"/>
              </a:spcBef>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2"/>
          <p:cNvSpPr txBox="1">
            <a:spLocks/>
          </p:cNvSpPr>
          <p:nvPr/>
        </p:nvSpPr>
        <p:spPr>
          <a:xfrm>
            <a:off x="611560" y="1628800"/>
            <a:ext cx="5328592" cy="4824536"/>
          </a:xfrm>
          <a:prstGeom prst="rect">
            <a:avLst/>
          </a:prstGeom>
        </p:spPr>
        <p:txBody>
          <a:bodyPr/>
          <a:lstStyle>
            <a:lvl1pPr marL="342900" indent="-342900" algn="l" rtl="0" eaLnBrk="0" fontAlgn="base" hangingPunct="0">
              <a:spcBef>
                <a:spcPct val="20000"/>
              </a:spcBef>
              <a:spcAft>
                <a:spcPct val="0"/>
              </a:spcAft>
              <a:buClr>
                <a:srgbClr val="000099"/>
              </a:buClr>
              <a:buSzPct val="85000"/>
              <a:buFont typeface="Wingdings" pitchFamily="2" charset="2"/>
              <a:buBlip>
                <a:blip r:embed="rId3"/>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buFontTx/>
              <a:buChar char="-"/>
            </a:pPr>
            <a:r>
              <a:rPr lang="fi-FI" dirty="0" smtClean="0"/>
              <a:t>Open </a:t>
            </a:r>
            <a:r>
              <a:rPr lang="fi-FI" dirty="0" err="1" smtClean="0"/>
              <a:t>Discovery</a:t>
            </a:r>
            <a:r>
              <a:rPr lang="fi-FI" dirty="0" smtClean="0"/>
              <a:t> </a:t>
            </a:r>
            <a:r>
              <a:rPr lang="fi-FI" dirty="0" err="1" smtClean="0"/>
              <a:t>Space</a:t>
            </a:r>
            <a:r>
              <a:rPr lang="fi-FI" dirty="0" smtClean="0"/>
              <a:t> projektin tavoitteena on koulujen tieto- ja viestintätekniikan hyödyntämisen vahvistaminen.</a:t>
            </a:r>
          </a:p>
          <a:p>
            <a:pPr>
              <a:buFontTx/>
              <a:buChar char="-"/>
            </a:pPr>
            <a:r>
              <a:rPr lang="fi-FI" dirty="0" smtClean="0"/>
              <a:t>Ensimmäinen vaihe ja aloitustaso mitattu. Jos osallistuit aiemmin, vielä ehtii toiselle kierrokselle</a:t>
            </a:r>
          </a:p>
          <a:p>
            <a:pPr>
              <a:buFontTx/>
              <a:buChar char="-"/>
            </a:pPr>
            <a:r>
              <a:rPr lang="fi-FI" dirty="0" smtClean="0"/>
              <a:t>Raportti tulee ulos pian</a:t>
            </a:r>
          </a:p>
          <a:p>
            <a:pPr marL="342900" lvl="1" indent="-342900">
              <a:buClr>
                <a:srgbClr val="000099"/>
              </a:buClr>
              <a:buSzPct val="85000"/>
              <a:buFontTx/>
              <a:buChar char="-"/>
            </a:pPr>
            <a:endParaRPr lang="fi-FI" sz="2400" dirty="0" smtClean="0"/>
          </a:p>
          <a:p>
            <a:pPr marL="342900" lvl="1" indent="-342900">
              <a:buClr>
                <a:srgbClr val="000099"/>
              </a:buClr>
              <a:buSzPct val="85000"/>
              <a:buFontTx/>
              <a:buChar char="-"/>
            </a:pPr>
            <a:r>
              <a:rPr lang="fi-FI" sz="2400" dirty="0" smtClean="0"/>
              <a:t>Mikä </a:t>
            </a:r>
            <a:r>
              <a:rPr lang="fi-FI" sz="2400" dirty="0"/>
              <a:t>on sinun koulusi </a:t>
            </a:r>
            <a:r>
              <a:rPr lang="fi-FI" sz="2400" dirty="0" err="1" smtClean="0"/>
              <a:t>eOsaamisen</a:t>
            </a:r>
            <a:r>
              <a:rPr lang="fi-FI" sz="2400" dirty="0" smtClean="0"/>
              <a:t> taso</a:t>
            </a:r>
            <a:r>
              <a:rPr lang="fi-FI" sz="2400" dirty="0"/>
              <a:t>? </a:t>
            </a:r>
            <a:r>
              <a:rPr lang="fi-FI" dirty="0" smtClean="0">
                <a:hlinkClick r:id="rId4"/>
              </a:rPr>
              <a:t>http://finland.e-mature.ea.gr</a:t>
            </a:r>
            <a:endParaRPr lang="fi-FI" dirty="0" smtClean="0"/>
          </a:p>
          <a:p>
            <a:pPr marL="342900" lvl="1" indent="-342900">
              <a:buClr>
                <a:srgbClr val="000099"/>
              </a:buClr>
              <a:buSzPct val="85000"/>
              <a:buFontTx/>
              <a:buChar char="-"/>
            </a:pPr>
            <a:endParaRPr lang="fi-FI" dirty="0"/>
          </a:p>
          <a:p>
            <a:pPr>
              <a:buFontTx/>
              <a:buChar char="-"/>
            </a:pPr>
            <a:endParaRPr lang="fi-FI" dirty="0" smtClean="0"/>
          </a:p>
          <a:p>
            <a:pPr lvl="1">
              <a:buFontTx/>
              <a:buChar char="-"/>
            </a:pPr>
            <a:endParaRPr lang="fi-FI" dirty="0"/>
          </a:p>
          <a:p>
            <a:pPr>
              <a:buFontTx/>
              <a:buChar char="-"/>
            </a:pPr>
            <a:endParaRPr lang="fi-FI" dirty="0"/>
          </a:p>
          <a:p>
            <a:pPr>
              <a:buFontTx/>
              <a:buChar char="-"/>
            </a:pPr>
            <a:endParaRPr lang="fi-FI" dirty="0" smtClean="0"/>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627561" y="2204864"/>
            <a:ext cx="3538804"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014075" y="332656"/>
            <a:ext cx="3574149" cy="1019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3723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Koulun</a:t>
            </a:r>
            <a:r>
              <a:rPr lang="en-US" dirty="0" smtClean="0"/>
              <a:t> </a:t>
            </a:r>
            <a:r>
              <a:rPr lang="en-US" dirty="0" err="1" smtClean="0"/>
              <a:t>eOsaaminen</a:t>
            </a:r>
            <a:endParaRPr lang="en-US" dirty="0"/>
          </a:p>
        </p:txBody>
      </p:sp>
      <p:sp>
        <p:nvSpPr>
          <p:cNvPr id="3" name="Content Placeholder 2"/>
          <p:cNvSpPr>
            <a:spLocks noGrp="1"/>
          </p:cNvSpPr>
          <p:nvPr>
            <p:ph idx="1"/>
          </p:nvPr>
        </p:nvSpPr>
        <p:spPr/>
        <p:txBody>
          <a:bodyPr/>
          <a:lstStyle/>
          <a:p>
            <a:r>
              <a:rPr lang="en-US" dirty="0" err="1" smtClean="0"/>
              <a:t>Aihepiirit</a:t>
            </a:r>
            <a:r>
              <a:rPr lang="en-US" dirty="0" smtClean="0"/>
              <a:t>:</a:t>
            </a:r>
          </a:p>
          <a:p>
            <a:pPr marL="914400" lvl="1" indent="-457200">
              <a:buFont typeface="+mj-lt"/>
              <a:buAutoNum type="arabicPeriod"/>
            </a:pPr>
            <a:r>
              <a:rPr lang="en-US" sz="3200" dirty="0" err="1" smtClean="0"/>
              <a:t>Johtajuus</a:t>
            </a:r>
            <a:r>
              <a:rPr lang="en-US" sz="3200" dirty="0" smtClean="0"/>
              <a:t> </a:t>
            </a:r>
            <a:r>
              <a:rPr lang="en-US" sz="3200" dirty="0" err="1" smtClean="0"/>
              <a:t>ja</a:t>
            </a:r>
            <a:r>
              <a:rPr lang="en-US" sz="3200" dirty="0" smtClean="0"/>
              <a:t> </a:t>
            </a:r>
            <a:r>
              <a:rPr lang="en-US" sz="3200" dirty="0" err="1" smtClean="0"/>
              <a:t>visio</a:t>
            </a:r>
            <a:endParaRPr lang="en-US" sz="3200" dirty="0" smtClean="0"/>
          </a:p>
          <a:p>
            <a:pPr marL="914400" lvl="1" indent="-457200">
              <a:buFont typeface="+mj-lt"/>
              <a:buAutoNum type="arabicPeriod"/>
            </a:pPr>
            <a:r>
              <a:rPr lang="en-US" sz="3200" dirty="0" err="1" smtClean="0"/>
              <a:t>Tieto</a:t>
            </a:r>
            <a:r>
              <a:rPr lang="en-US" sz="3200" dirty="0" smtClean="0"/>
              <a:t>- </a:t>
            </a:r>
            <a:r>
              <a:rPr lang="en-US" sz="3200" dirty="0" err="1" smtClean="0"/>
              <a:t>ja</a:t>
            </a:r>
            <a:r>
              <a:rPr lang="en-US" sz="3200" dirty="0" smtClean="0"/>
              <a:t> </a:t>
            </a:r>
            <a:r>
              <a:rPr lang="en-US" sz="3200" dirty="0" err="1" smtClean="0"/>
              <a:t>viestintätekniikka</a:t>
            </a:r>
            <a:r>
              <a:rPr lang="en-US" sz="3200" dirty="0" smtClean="0"/>
              <a:t> </a:t>
            </a:r>
            <a:r>
              <a:rPr lang="en-US" sz="3200" dirty="0" err="1" smtClean="0"/>
              <a:t>opetussuunnitelmassa</a:t>
            </a:r>
            <a:endParaRPr lang="en-US" sz="3200" dirty="0" smtClean="0"/>
          </a:p>
          <a:p>
            <a:pPr marL="914400" lvl="1" indent="-457200">
              <a:buFont typeface="+mj-lt"/>
              <a:buAutoNum type="arabicPeriod"/>
            </a:pPr>
            <a:r>
              <a:rPr lang="en-US" sz="3200" dirty="0" err="1" smtClean="0"/>
              <a:t>Koulun</a:t>
            </a:r>
            <a:r>
              <a:rPr lang="en-US" sz="3200" dirty="0" smtClean="0"/>
              <a:t> TVT </a:t>
            </a:r>
            <a:r>
              <a:rPr lang="en-US" sz="3200" dirty="0" err="1" smtClean="0"/>
              <a:t>kulttuuri</a:t>
            </a:r>
            <a:endParaRPr lang="en-US" sz="3200" dirty="0" smtClean="0"/>
          </a:p>
          <a:p>
            <a:pPr marL="914400" lvl="1" indent="-457200">
              <a:buFont typeface="+mj-lt"/>
              <a:buAutoNum type="arabicPeriod"/>
            </a:pPr>
            <a:r>
              <a:rPr lang="en-US" sz="3200" dirty="0" err="1" smtClean="0"/>
              <a:t>Ammatillinen</a:t>
            </a:r>
            <a:r>
              <a:rPr lang="en-US" sz="3200" dirty="0" smtClean="0"/>
              <a:t> </a:t>
            </a:r>
            <a:r>
              <a:rPr lang="en-US" sz="3200" dirty="0" err="1" smtClean="0"/>
              <a:t>kehittyminen</a:t>
            </a:r>
            <a:endParaRPr lang="en-US" sz="3200" dirty="0" smtClean="0"/>
          </a:p>
          <a:p>
            <a:pPr marL="914400" lvl="1" indent="-457200">
              <a:buFont typeface="+mj-lt"/>
              <a:buAutoNum type="arabicPeriod"/>
            </a:pPr>
            <a:r>
              <a:rPr lang="en-US" sz="3200" dirty="0" err="1" smtClean="0"/>
              <a:t>Resurssit</a:t>
            </a:r>
            <a:r>
              <a:rPr lang="en-US" sz="3200" dirty="0" smtClean="0"/>
              <a:t> </a:t>
            </a:r>
            <a:r>
              <a:rPr lang="en-US" sz="3200" dirty="0" err="1" smtClean="0"/>
              <a:t>ja</a:t>
            </a:r>
            <a:r>
              <a:rPr lang="en-US" sz="3200" dirty="0" smtClean="0"/>
              <a:t> </a:t>
            </a:r>
            <a:r>
              <a:rPr lang="en-US" sz="3200" dirty="0" err="1" smtClean="0"/>
              <a:t>infrastruktuuri</a:t>
            </a:r>
            <a:endParaRPr lang="en-US" sz="3200" dirty="0"/>
          </a:p>
        </p:txBody>
      </p:sp>
    </p:spTree>
    <p:extLst>
      <p:ext uri="{BB962C8B-B14F-4D97-AF65-F5344CB8AC3E}">
        <p14:creationId xmlns:p14="http://schemas.microsoft.com/office/powerpoint/2010/main" val="1483658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Mitä seuraavaksi?</a:t>
            </a:r>
            <a:endParaRPr lang="fi-FI" dirty="0"/>
          </a:p>
        </p:txBody>
      </p:sp>
      <p:sp>
        <p:nvSpPr>
          <p:cNvPr id="3" name="Content Placeholder 2"/>
          <p:cNvSpPr>
            <a:spLocks noGrp="1"/>
          </p:cNvSpPr>
          <p:nvPr>
            <p:ph idx="1"/>
          </p:nvPr>
        </p:nvSpPr>
        <p:spPr>
          <a:xfrm>
            <a:off x="755576" y="1556792"/>
            <a:ext cx="5481611" cy="4738265"/>
          </a:xfrm>
        </p:spPr>
        <p:txBody>
          <a:bodyPr/>
          <a:lstStyle/>
          <a:p>
            <a:r>
              <a:rPr lang="en-US" dirty="0" err="1" smtClean="0"/>
              <a:t>ODS:n</a:t>
            </a:r>
            <a:r>
              <a:rPr lang="en-US" dirty="0" smtClean="0"/>
              <a:t> </a:t>
            </a:r>
            <a:r>
              <a:rPr lang="en-US" dirty="0" err="1" smtClean="0"/>
              <a:t>ja</a:t>
            </a:r>
            <a:r>
              <a:rPr lang="en-US" dirty="0" smtClean="0"/>
              <a:t> </a:t>
            </a:r>
            <a:r>
              <a:rPr lang="en-US" dirty="0" err="1" smtClean="0"/>
              <a:t>sisarprojektien</a:t>
            </a:r>
            <a:r>
              <a:rPr lang="en-US" dirty="0" smtClean="0"/>
              <a:t> </a:t>
            </a:r>
            <a:r>
              <a:rPr lang="en-US" dirty="0" err="1" smtClean="0"/>
              <a:t>kuukausittaiset</a:t>
            </a:r>
            <a:r>
              <a:rPr lang="en-US" dirty="0" smtClean="0"/>
              <a:t> </a:t>
            </a:r>
            <a:r>
              <a:rPr lang="en-US" dirty="0" err="1" smtClean="0"/>
              <a:t>uutiskirjeet</a:t>
            </a:r>
            <a:r>
              <a:rPr lang="en-US" dirty="0" smtClean="0"/>
              <a:t>, </a:t>
            </a:r>
            <a:r>
              <a:rPr lang="en-US" dirty="0" err="1"/>
              <a:t>jossa</a:t>
            </a:r>
            <a:r>
              <a:rPr lang="en-US" dirty="0"/>
              <a:t> on </a:t>
            </a:r>
            <a:r>
              <a:rPr lang="en-US" dirty="0" err="1"/>
              <a:t>linkkejä</a:t>
            </a:r>
            <a:r>
              <a:rPr lang="en-US" dirty="0"/>
              <a:t>, </a:t>
            </a:r>
            <a:r>
              <a:rPr lang="en-US" dirty="0" err="1"/>
              <a:t>ideoita</a:t>
            </a:r>
            <a:r>
              <a:rPr lang="en-US" dirty="0"/>
              <a:t>, </a:t>
            </a:r>
            <a:r>
              <a:rPr lang="en-US" dirty="0" err="1"/>
              <a:t>opetuspolkuja</a:t>
            </a:r>
            <a:r>
              <a:rPr lang="en-US" dirty="0"/>
              <a:t> </a:t>
            </a:r>
            <a:r>
              <a:rPr lang="en-US" dirty="0" err="1"/>
              <a:t>ja</a:t>
            </a:r>
            <a:r>
              <a:rPr lang="en-US" dirty="0"/>
              <a:t>/tai </a:t>
            </a:r>
            <a:r>
              <a:rPr lang="en-US" dirty="0" err="1"/>
              <a:t>tunti</a:t>
            </a:r>
            <a:r>
              <a:rPr lang="en-US" dirty="0"/>
              <a:t>- </a:t>
            </a:r>
            <a:r>
              <a:rPr lang="en-US" dirty="0" err="1" smtClean="0"/>
              <a:t>ja</a:t>
            </a:r>
            <a:r>
              <a:rPr lang="en-US" dirty="0" smtClean="0"/>
              <a:t> </a:t>
            </a:r>
            <a:r>
              <a:rPr lang="en-US" dirty="0" err="1" smtClean="0"/>
              <a:t>jaksosuunnitelmia</a:t>
            </a:r>
            <a:endParaRPr lang="en-US" dirty="0" smtClean="0"/>
          </a:p>
          <a:p>
            <a:r>
              <a:rPr lang="en-US" dirty="0" smtClean="0"/>
              <a:t>CERN, NASA </a:t>
            </a:r>
            <a:r>
              <a:rPr lang="en-US" dirty="0" err="1" smtClean="0"/>
              <a:t>yms</a:t>
            </a:r>
            <a:r>
              <a:rPr lang="en-US" dirty="0" smtClean="0"/>
              <a:t> </a:t>
            </a:r>
            <a:r>
              <a:rPr lang="en-US" dirty="0" err="1" smtClean="0"/>
              <a:t>webinaarisarjat</a:t>
            </a:r>
            <a:r>
              <a:rPr lang="en-US" dirty="0" smtClean="0"/>
              <a:t>, </a:t>
            </a:r>
            <a:r>
              <a:rPr lang="en-US" dirty="0" err="1" smtClean="0"/>
              <a:t>joissa</a:t>
            </a:r>
            <a:r>
              <a:rPr lang="en-US" dirty="0" smtClean="0"/>
              <a:t> </a:t>
            </a:r>
            <a:r>
              <a:rPr lang="en-US" dirty="0" err="1" smtClean="0"/>
              <a:t>myös</a:t>
            </a:r>
            <a:r>
              <a:rPr lang="en-US" dirty="0" smtClean="0"/>
              <a:t> </a:t>
            </a:r>
            <a:r>
              <a:rPr lang="en-US" dirty="0" err="1" smtClean="0"/>
              <a:t>interaktiivista</a:t>
            </a:r>
            <a:r>
              <a:rPr lang="en-US" dirty="0" smtClean="0"/>
              <a:t> </a:t>
            </a:r>
            <a:r>
              <a:rPr lang="en-US" dirty="0" err="1" smtClean="0"/>
              <a:t>puolta</a:t>
            </a:r>
            <a:endParaRPr lang="en-US" dirty="0" smtClean="0"/>
          </a:p>
          <a:p>
            <a:r>
              <a:rPr lang="en-US" dirty="0" smtClean="0"/>
              <a:t>ODS </a:t>
            </a:r>
            <a:r>
              <a:rPr lang="en-US" dirty="0" err="1" smtClean="0"/>
              <a:t>jatkaa</a:t>
            </a:r>
            <a:r>
              <a:rPr lang="en-US" dirty="0" smtClean="0"/>
              <a:t> </a:t>
            </a:r>
            <a:r>
              <a:rPr lang="en-US" dirty="0" err="1" smtClean="0"/>
              <a:t>kesä</a:t>
            </a:r>
            <a:r>
              <a:rPr lang="en-US" dirty="0" smtClean="0"/>
              <a:t>- </a:t>
            </a:r>
            <a:r>
              <a:rPr lang="en-US" dirty="0" err="1" smtClean="0"/>
              <a:t>ja</a:t>
            </a:r>
            <a:r>
              <a:rPr lang="en-US" dirty="0" smtClean="0"/>
              <a:t> </a:t>
            </a:r>
            <a:r>
              <a:rPr lang="en-US" dirty="0" err="1" smtClean="0"/>
              <a:t>talvikoulujen</a:t>
            </a:r>
            <a:r>
              <a:rPr lang="en-US" dirty="0" smtClean="0"/>
              <a:t> </a:t>
            </a:r>
            <a:r>
              <a:rPr lang="en-US" dirty="0" err="1" smtClean="0"/>
              <a:t>järjestämistä</a:t>
            </a:r>
            <a:r>
              <a:rPr lang="en-US" dirty="0" smtClean="0"/>
              <a:t>, </a:t>
            </a:r>
            <a:r>
              <a:rPr lang="en-US" dirty="0" err="1" smtClean="0"/>
              <a:t>joissa</a:t>
            </a:r>
            <a:r>
              <a:rPr lang="en-US" dirty="0" smtClean="0"/>
              <a:t> </a:t>
            </a:r>
            <a:r>
              <a:rPr lang="en-US" dirty="0" err="1" smtClean="0"/>
              <a:t>palkitaan</a:t>
            </a:r>
            <a:r>
              <a:rPr lang="en-US" dirty="0" smtClean="0"/>
              <a:t> </a:t>
            </a:r>
            <a:r>
              <a:rPr lang="en-US" dirty="0" err="1" smtClean="0"/>
              <a:t>innovatiivisimmat</a:t>
            </a:r>
            <a:r>
              <a:rPr lang="en-US" dirty="0"/>
              <a:t> </a:t>
            </a:r>
            <a:r>
              <a:rPr lang="en-US" dirty="0" err="1" smtClean="0"/>
              <a:t>tuntisuunnitelmat</a:t>
            </a:r>
            <a:r>
              <a:rPr lang="en-US" dirty="0" smtClean="0"/>
              <a:t>, </a:t>
            </a:r>
            <a:r>
              <a:rPr lang="en-US" dirty="0" err="1" smtClean="0"/>
              <a:t>verkostoidutaan</a:t>
            </a:r>
            <a:r>
              <a:rPr lang="en-US" dirty="0" smtClean="0"/>
              <a:t> </a:t>
            </a:r>
            <a:r>
              <a:rPr lang="en-US" dirty="0" err="1" smtClean="0"/>
              <a:t>ja</a:t>
            </a:r>
            <a:r>
              <a:rPr lang="en-US" dirty="0" smtClean="0"/>
              <a:t> </a:t>
            </a:r>
            <a:r>
              <a:rPr lang="en-US" dirty="0" err="1" smtClean="0"/>
              <a:t>opitaan</a:t>
            </a:r>
            <a:r>
              <a:rPr lang="en-US" dirty="0" smtClean="0"/>
              <a:t> </a:t>
            </a:r>
            <a:r>
              <a:rPr lang="en-US" dirty="0" err="1" smtClean="0"/>
              <a:t>yhdessä</a:t>
            </a:r>
            <a:endParaRPr lang="en-US" dirty="0" smtClean="0"/>
          </a:p>
          <a:p>
            <a:pPr lvl="1"/>
            <a:r>
              <a:rPr lang="en-US" dirty="0" smtClean="0"/>
              <a:t>EACEA </a:t>
            </a:r>
            <a:r>
              <a:rPr lang="en-US" dirty="0" err="1" smtClean="0"/>
              <a:t>sertifioitu</a:t>
            </a:r>
            <a:r>
              <a:rPr lang="en-US" dirty="0" smtClean="0"/>
              <a:t> </a:t>
            </a:r>
            <a:r>
              <a:rPr lang="en-US" dirty="0" err="1" smtClean="0"/>
              <a:t>kurssi</a:t>
            </a:r>
            <a:r>
              <a:rPr lang="en-US" dirty="0" smtClean="0"/>
              <a:t>, </a:t>
            </a:r>
            <a:r>
              <a:rPr lang="en-US" dirty="0" err="1" smtClean="0"/>
              <a:t>johon</a:t>
            </a:r>
            <a:r>
              <a:rPr lang="en-US" dirty="0" smtClean="0"/>
              <a:t> </a:t>
            </a:r>
            <a:r>
              <a:rPr lang="en-US" dirty="0" err="1" smtClean="0"/>
              <a:t>mahdollista</a:t>
            </a:r>
            <a:r>
              <a:rPr lang="en-US" dirty="0" smtClean="0"/>
              <a:t> </a:t>
            </a:r>
            <a:r>
              <a:rPr lang="en-US" dirty="0" err="1" smtClean="0"/>
              <a:t>hakea</a:t>
            </a:r>
            <a:r>
              <a:rPr lang="en-US" dirty="0" smtClean="0"/>
              <a:t> ERASMUS+ </a:t>
            </a:r>
            <a:r>
              <a:rPr lang="en-US" dirty="0" err="1" smtClean="0"/>
              <a:t>tukea</a:t>
            </a:r>
            <a:endParaRPr lang="en-US" dirty="0"/>
          </a:p>
          <a:p>
            <a:r>
              <a:rPr lang="en-US" dirty="0" smtClean="0"/>
              <a:t>ILMOITA, </a:t>
            </a:r>
            <a:r>
              <a:rPr lang="en-US" dirty="0" err="1" smtClean="0"/>
              <a:t>jos</a:t>
            </a:r>
            <a:r>
              <a:rPr lang="en-US" dirty="0" smtClean="0"/>
              <a:t> </a:t>
            </a:r>
            <a:r>
              <a:rPr lang="en-US" dirty="0" err="1" smtClean="0"/>
              <a:t>kiinnostuit</a:t>
            </a:r>
            <a:r>
              <a:rPr lang="en-US" dirty="0" smtClean="0"/>
              <a:t>!</a:t>
            </a:r>
          </a:p>
          <a:p>
            <a:endParaRPr lang="fi-FI"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28184" y="1844824"/>
            <a:ext cx="2670043" cy="4005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5759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628800"/>
            <a:ext cx="7920880" cy="1728192"/>
          </a:xfrm>
        </p:spPr>
        <p:txBody>
          <a:bodyPr/>
          <a:lstStyle/>
          <a:p>
            <a:r>
              <a:rPr lang="en-US" dirty="0" err="1" smtClean="0"/>
              <a:t>Käytännön</a:t>
            </a:r>
            <a:r>
              <a:rPr lang="en-US" dirty="0" smtClean="0"/>
              <a:t> </a:t>
            </a:r>
            <a:r>
              <a:rPr lang="en-US" dirty="0" err="1" smtClean="0"/>
              <a:t>esimerkkejä</a:t>
            </a:r>
            <a:r>
              <a:rPr lang="en-US" dirty="0" smtClean="0"/>
              <a:t> </a:t>
            </a:r>
            <a:r>
              <a:rPr lang="en-US" dirty="0" err="1" smtClean="0"/>
              <a:t>aktiviteeteista</a:t>
            </a:r>
            <a:r>
              <a:rPr lang="en-US" dirty="0" smtClean="0"/>
              <a:t> </a:t>
            </a:r>
            <a:r>
              <a:rPr lang="en-US" dirty="0" err="1" smtClean="0"/>
              <a:t>ja</a:t>
            </a:r>
            <a:r>
              <a:rPr lang="en-US" dirty="0" smtClean="0"/>
              <a:t> </a:t>
            </a:r>
            <a:r>
              <a:rPr lang="en-US" dirty="0" err="1" smtClean="0"/>
              <a:t>luentosuunnitelmista</a:t>
            </a:r>
            <a:endParaRPr lang="en-US" dirty="0"/>
          </a:p>
        </p:txBody>
      </p:sp>
      <p:sp>
        <p:nvSpPr>
          <p:cNvPr id="4" name="Rectangle 3"/>
          <p:cNvSpPr/>
          <p:nvPr/>
        </p:nvSpPr>
        <p:spPr>
          <a:xfrm>
            <a:off x="251520" y="6309320"/>
            <a:ext cx="5544616" cy="369332"/>
          </a:xfrm>
          <a:prstGeom prst="rect">
            <a:avLst/>
          </a:prstGeom>
        </p:spPr>
        <p:txBody>
          <a:bodyPr wrap="square">
            <a:spAutoFit/>
          </a:bodyPr>
          <a:lstStyle/>
          <a:p>
            <a:r>
              <a:rPr lang="en-US" dirty="0" smtClean="0">
                <a:hlinkClick r:id="rId2"/>
              </a:rPr>
              <a:t>http</a:t>
            </a:r>
            <a:r>
              <a:rPr lang="en-US" dirty="0">
                <a:hlinkClick r:id="rId2"/>
              </a:rPr>
              <a:t>://www.opendiscoveryspace.eu/ods-</a:t>
            </a:r>
            <a:r>
              <a:rPr lang="en-US" dirty="0" smtClean="0">
                <a:hlinkClick r:id="rId2"/>
              </a:rPr>
              <a:t>news</a:t>
            </a:r>
            <a:r>
              <a:rPr lang="en-US" dirty="0" smtClean="0"/>
              <a:t> </a:t>
            </a:r>
            <a:endParaRPr lang="en-US" dirty="0"/>
          </a:p>
        </p:txBody>
      </p:sp>
    </p:spTree>
    <p:extLst>
      <p:ext uri="{BB962C8B-B14F-4D97-AF65-F5344CB8AC3E}">
        <p14:creationId xmlns:p14="http://schemas.microsoft.com/office/powerpoint/2010/main" val="3572414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ODS </a:t>
            </a:r>
            <a:r>
              <a:rPr lang="en-US" dirty="0" err="1" smtClean="0"/>
              <a:t>Kilpailun</a:t>
            </a:r>
            <a:r>
              <a:rPr lang="en-US" dirty="0" smtClean="0"/>
              <a:t> </a:t>
            </a:r>
            <a:r>
              <a:rPr lang="en-US" dirty="0" err="1" smtClean="0"/>
              <a:t>tulokset</a:t>
            </a:r>
            <a:endParaRPr lang="en-US" dirty="0"/>
          </a:p>
        </p:txBody>
      </p:sp>
      <p:sp>
        <p:nvSpPr>
          <p:cNvPr id="3" name="Rectangle 2"/>
          <p:cNvSpPr/>
          <p:nvPr/>
        </p:nvSpPr>
        <p:spPr>
          <a:xfrm>
            <a:off x="755576" y="2204864"/>
            <a:ext cx="4572000" cy="2031325"/>
          </a:xfrm>
          <a:prstGeom prst="rect">
            <a:avLst/>
          </a:prstGeom>
        </p:spPr>
        <p:txBody>
          <a:bodyPr>
            <a:spAutoFit/>
          </a:bodyPr>
          <a:lstStyle/>
          <a:p>
            <a:r>
              <a:rPr lang="en-US" b="1" i="1" dirty="0" err="1" smtClean="0"/>
              <a:t>Kansalliset</a:t>
            </a:r>
            <a:r>
              <a:rPr lang="en-US" b="1" i="1" dirty="0" smtClean="0"/>
              <a:t> </a:t>
            </a:r>
            <a:r>
              <a:rPr lang="en-US" b="1" i="1" dirty="0" err="1" smtClean="0"/>
              <a:t>kilpailut</a:t>
            </a:r>
            <a:endParaRPr lang="en-US" dirty="0"/>
          </a:p>
          <a:p>
            <a:r>
              <a:rPr lang="en-US" dirty="0" err="1" smtClean="0"/>
              <a:t>Ilmaiseksi</a:t>
            </a:r>
            <a:r>
              <a:rPr lang="en-US" dirty="0" smtClean="0"/>
              <a:t> ODS</a:t>
            </a:r>
            <a:r>
              <a:rPr lang="en-US" dirty="0"/>
              <a:t> </a:t>
            </a:r>
            <a:r>
              <a:rPr lang="en-US" dirty="0" err="1" smtClean="0"/>
              <a:t>kesäkouluun</a:t>
            </a:r>
            <a:r>
              <a:rPr lang="en-US" dirty="0" smtClean="0"/>
              <a:t>, </a:t>
            </a:r>
            <a:r>
              <a:rPr lang="en-US" dirty="0" err="1" smtClean="0"/>
              <a:t>huhtikuun</a:t>
            </a:r>
            <a:r>
              <a:rPr lang="en-US" dirty="0" smtClean="0"/>
              <a:t> </a:t>
            </a:r>
            <a:r>
              <a:rPr lang="en-US" dirty="0"/>
              <a:t>12 – 18, </a:t>
            </a:r>
            <a:r>
              <a:rPr lang="en-US" dirty="0" smtClean="0"/>
              <a:t>2015, </a:t>
            </a:r>
            <a:r>
              <a:rPr lang="en-US" dirty="0"/>
              <a:t>Attica, </a:t>
            </a:r>
            <a:r>
              <a:rPr lang="en-US" dirty="0" smtClean="0"/>
              <a:t>Greece + </a:t>
            </a:r>
            <a:r>
              <a:rPr lang="en-US" dirty="0" err="1" smtClean="0"/>
              <a:t>iPad</a:t>
            </a:r>
            <a:endParaRPr lang="en-US" dirty="0"/>
          </a:p>
          <a:p>
            <a:r>
              <a:rPr lang="en-US" b="1" i="1" dirty="0" err="1" smtClean="0"/>
              <a:t>Kansainvälinen</a:t>
            </a:r>
            <a:r>
              <a:rPr lang="en-US" b="1" i="1" dirty="0" smtClean="0"/>
              <a:t> </a:t>
            </a:r>
            <a:r>
              <a:rPr lang="en-US" b="1" i="1" dirty="0" err="1" smtClean="0"/>
              <a:t>kilpailu</a:t>
            </a:r>
            <a:endParaRPr lang="en-US" dirty="0"/>
          </a:p>
          <a:p>
            <a:r>
              <a:rPr lang="en-US" dirty="0" smtClean="0"/>
              <a:t>“</a:t>
            </a:r>
            <a:r>
              <a:rPr lang="en-US" b="1" dirty="0"/>
              <a:t>ODS Teachers of 2015</a:t>
            </a:r>
            <a:r>
              <a:rPr lang="en-US" b="1" dirty="0" smtClean="0"/>
              <a:t>”</a:t>
            </a:r>
            <a:r>
              <a:rPr lang="en-US" dirty="0" smtClean="0"/>
              <a:t>.</a:t>
            </a:r>
            <a:endParaRPr lang="en-US" dirty="0"/>
          </a:p>
          <a:p>
            <a:r>
              <a:rPr lang="en-US" dirty="0" err="1" smtClean="0"/>
              <a:t>iPad</a:t>
            </a:r>
            <a:r>
              <a:rPr lang="en-US" dirty="0" smtClean="0"/>
              <a:t> + </a:t>
            </a:r>
            <a:r>
              <a:rPr lang="en-US" dirty="0" err="1" smtClean="0"/>
              <a:t>palkitseminen</a:t>
            </a:r>
            <a:r>
              <a:rPr lang="en-US" dirty="0" smtClean="0"/>
              <a:t> </a:t>
            </a:r>
            <a:r>
              <a:rPr lang="en-US" dirty="0" err="1" smtClean="0"/>
              <a:t>Ateenassa</a:t>
            </a:r>
            <a:r>
              <a:rPr lang="en-US" dirty="0" smtClean="0"/>
              <a:t> </a:t>
            </a:r>
            <a:r>
              <a:rPr lang="en-US" dirty="0" err="1" smtClean="0"/>
              <a:t>sekä</a:t>
            </a:r>
            <a:r>
              <a:rPr lang="en-US" dirty="0" smtClean="0"/>
              <a:t> ODS </a:t>
            </a:r>
            <a:r>
              <a:rPr lang="en-US" dirty="0" err="1" smtClean="0"/>
              <a:t>sertifikaatti</a:t>
            </a:r>
            <a:r>
              <a:rPr lang="en-US" dirty="0" smtClean="0"/>
              <a:t>.</a:t>
            </a:r>
            <a:endParaRPr lang="en-US" dirty="0"/>
          </a:p>
        </p:txBody>
      </p:sp>
      <p:sp>
        <p:nvSpPr>
          <p:cNvPr id="4" name="Rectangle 3"/>
          <p:cNvSpPr/>
          <p:nvPr/>
        </p:nvSpPr>
        <p:spPr>
          <a:xfrm>
            <a:off x="5796136" y="1196752"/>
            <a:ext cx="2827742" cy="369332"/>
          </a:xfrm>
          <a:prstGeom prst="rect">
            <a:avLst/>
          </a:prstGeom>
        </p:spPr>
        <p:txBody>
          <a:bodyPr wrap="none">
            <a:spAutoFit/>
          </a:bodyPr>
          <a:lstStyle/>
          <a:p>
            <a:r>
              <a:rPr lang="en-US" dirty="0">
                <a:hlinkClick r:id="rId2"/>
              </a:rPr>
              <a:t>http://www.ods-</a:t>
            </a:r>
            <a:r>
              <a:rPr lang="en-US" dirty="0" smtClean="0">
                <a:hlinkClick r:id="rId2"/>
              </a:rPr>
              <a:t>contest.eu</a:t>
            </a:r>
            <a:r>
              <a:rPr lang="en-US" dirty="0" smtClean="0"/>
              <a:t> </a:t>
            </a:r>
            <a:endParaRPr lang="en-US" dirty="0"/>
          </a:p>
        </p:txBody>
      </p:sp>
      <p:pic>
        <p:nvPicPr>
          <p:cNvPr id="5" name="Picture 4" descr="Screen Shot 2015-09-28 at 15.47.08.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68524" y="1988840"/>
            <a:ext cx="3675476" cy="3816424"/>
          </a:xfrm>
          <a:prstGeom prst="rect">
            <a:avLst/>
          </a:prstGeom>
        </p:spPr>
      </p:pic>
      <p:sp>
        <p:nvSpPr>
          <p:cNvPr id="6" name="Rectangle 5"/>
          <p:cNvSpPr/>
          <p:nvPr/>
        </p:nvSpPr>
        <p:spPr>
          <a:xfrm>
            <a:off x="395536" y="5445224"/>
            <a:ext cx="4572000" cy="923330"/>
          </a:xfrm>
          <a:prstGeom prst="rect">
            <a:avLst/>
          </a:prstGeom>
        </p:spPr>
        <p:txBody>
          <a:bodyPr>
            <a:spAutoFit/>
          </a:bodyPr>
          <a:lstStyle/>
          <a:p>
            <a:r>
              <a:rPr lang="en-US" dirty="0" err="1" smtClean="0"/>
              <a:t>Lue</a:t>
            </a:r>
            <a:r>
              <a:rPr lang="en-US" dirty="0" smtClean="0"/>
              <a:t> </a:t>
            </a:r>
            <a:r>
              <a:rPr lang="en-US" dirty="0" err="1" smtClean="0"/>
              <a:t>englanniksi</a:t>
            </a:r>
            <a:r>
              <a:rPr lang="en-US" dirty="0" smtClean="0"/>
              <a:t> </a:t>
            </a:r>
            <a:r>
              <a:rPr lang="en-US" dirty="0" err="1" smtClean="0"/>
              <a:t>täältä</a:t>
            </a:r>
            <a:r>
              <a:rPr lang="en-US" dirty="0" smtClean="0"/>
              <a:t>:</a:t>
            </a:r>
          </a:p>
          <a:p>
            <a:r>
              <a:rPr lang="en-US" dirty="0" smtClean="0">
                <a:hlinkClick r:id="rId4"/>
              </a:rPr>
              <a:t>http</a:t>
            </a:r>
            <a:r>
              <a:rPr lang="en-US" dirty="0">
                <a:hlinkClick r:id="rId4"/>
              </a:rPr>
              <a:t>://issuu.com/signosis/docs/ods-contest-</a:t>
            </a:r>
            <a:r>
              <a:rPr lang="en-US" dirty="0" smtClean="0">
                <a:hlinkClick r:id="rId4"/>
              </a:rPr>
              <a:t>brochure</a:t>
            </a:r>
            <a:r>
              <a:rPr lang="en-US" dirty="0" smtClean="0"/>
              <a:t> </a:t>
            </a:r>
            <a:endParaRPr lang="en-US" dirty="0"/>
          </a:p>
        </p:txBody>
      </p:sp>
    </p:spTree>
    <p:extLst>
      <p:ext uri="{BB962C8B-B14F-4D97-AF65-F5344CB8AC3E}">
        <p14:creationId xmlns:p14="http://schemas.microsoft.com/office/powerpoint/2010/main" val="2125483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88640"/>
            <a:ext cx="7858125" cy="1143000"/>
          </a:xfrm>
        </p:spPr>
        <p:txBody>
          <a:bodyPr/>
          <a:lstStyle/>
          <a:p>
            <a:r>
              <a:rPr lang="en-US" dirty="0" err="1" smtClean="0"/>
              <a:t>Yhteisiä</a:t>
            </a:r>
            <a:r>
              <a:rPr lang="en-US" dirty="0" smtClean="0"/>
              <a:t> </a:t>
            </a:r>
            <a:r>
              <a:rPr lang="en-US" dirty="0" err="1" smtClean="0"/>
              <a:t>oppikokemuksia</a:t>
            </a:r>
            <a:endParaRPr lang="en-US" dirty="0"/>
          </a:p>
        </p:txBody>
      </p:sp>
      <p:pic>
        <p:nvPicPr>
          <p:cNvPr id="5" name="Content Placeholder 4" descr="Screen Shot 2015-09-28 at 15.23.25.png"/>
          <p:cNvPicPr>
            <a:picLocks noGrp="1" noChangeAspect="1"/>
          </p:cNvPicPr>
          <p:nvPr>
            <p:ph idx="1"/>
          </p:nvPr>
        </p:nvPicPr>
        <p:blipFill>
          <a:blip r:embed="rId2" cstate="print">
            <a:extLst>
              <a:ext uri="{28A0092B-C50C-407E-A947-70E740481C1C}">
                <a14:useLocalDpi xmlns:a14="http://schemas.microsoft.com/office/drawing/2010/main"/>
              </a:ext>
            </a:extLst>
          </a:blip>
          <a:srcRect/>
          <a:stretch>
            <a:fillRect/>
          </a:stretch>
        </p:blipFill>
        <p:spPr>
          <a:xfrm>
            <a:off x="1256779" y="2661791"/>
            <a:ext cx="7858125" cy="4162425"/>
          </a:xfrm>
        </p:spPr>
      </p:pic>
      <p:pic>
        <p:nvPicPr>
          <p:cNvPr id="6" name="Picture 5" descr="Screen Shot 2015-09-28 at 15.27.38.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6605" y="2348880"/>
            <a:ext cx="2334531" cy="2830512"/>
          </a:xfrm>
          <a:prstGeom prst="rect">
            <a:avLst/>
          </a:prstGeom>
        </p:spPr>
      </p:pic>
      <p:sp>
        <p:nvSpPr>
          <p:cNvPr id="7" name="TextBox 6"/>
          <p:cNvSpPr txBox="1"/>
          <p:nvPr/>
        </p:nvSpPr>
        <p:spPr>
          <a:xfrm>
            <a:off x="611560" y="1268760"/>
            <a:ext cx="7997552" cy="1323439"/>
          </a:xfrm>
          <a:prstGeom prst="rect">
            <a:avLst/>
          </a:prstGeom>
          <a:noFill/>
        </p:spPr>
        <p:txBody>
          <a:bodyPr wrap="none" rtlCol="0">
            <a:spAutoFit/>
          </a:bodyPr>
          <a:lstStyle/>
          <a:p>
            <a:r>
              <a:rPr lang="en-US" sz="2000" dirty="0" smtClean="0"/>
              <a:t>-</a:t>
            </a:r>
            <a:r>
              <a:rPr lang="en-US" sz="2000" dirty="0" err="1" smtClean="0"/>
              <a:t>Koulujen</a:t>
            </a:r>
            <a:r>
              <a:rPr lang="en-US" sz="2000" dirty="0" smtClean="0"/>
              <a:t> </a:t>
            </a:r>
            <a:r>
              <a:rPr lang="en-US" sz="2000" dirty="0" err="1" smtClean="0"/>
              <a:t>välinen</a:t>
            </a:r>
            <a:r>
              <a:rPr lang="en-US" sz="2000" dirty="0" smtClean="0"/>
              <a:t> Eratosthenes-</a:t>
            </a:r>
            <a:r>
              <a:rPr lang="en-US" sz="2000" dirty="0" err="1" smtClean="0"/>
              <a:t>tempaus</a:t>
            </a:r>
            <a:r>
              <a:rPr lang="en-US" sz="2000" dirty="0" smtClean="0"/>
              <a:t> </a:t>
            </a:r>
            <a:r>
              <a:rPr lang="en-US" sz="2000" dirty="0" err="1" smtClean="0"/>
              <a:t>Matematiikan</a:t>
            </a:r>
            <a:r>
              <a:rPr lang="en-US" sz="2000" dirty="0" smtClean="0"/>
              <a:t> </a:t>
            </a:r>
            <a:r>
              <a:rPr lang="en-US" sz="2000" dirty="0" err="1" smtClean="0"/>
              <a:t>ja</a:t>
            </a:r>
            <a:r>
              <a:rPr lang="en-US" sz="2000" dirty="0" smtClean="0"/>
              <a:t> </a:t>
            </a:r>
            <a:r>
              <a:rPr lang="en-US" sz="2000" dirty="0" err="1" smtClean="0"/>
              <a:t>tähtitieteen</a:t>
            </a:r>
            <a:endParaRPr lang="en-US" sz="2000" dirty="0" smtClean="0"/>
          </a:p>
          <a:p>
            <a:r>
              <a:rPr lang="en-US" sz="2000" dirty="0" err="1" smtClean="0"/>
              <a:t>opiskeluun</a:t>
            </a:r>
            <a:r>
              <a:rPr lang="en-US" sz="2000" dirty="0" smtClean="0"/>
              <a:t>. </a:t>
            </a:r>
            <a:r>
              <a:rPr lang="en-US" sz="2000" dirty="0"/>
              <a:t>507 </a:t>
            </a:r>
            <a:r>
              <a:rPr lang="en-US" sz="2000" dirty="0" err="1"/>
              <a:t>koulua</a:t>
            </a:r>
            <a:r>
              <a:rPr lang="en-US" sz="2000" dirty="0"/>
              <a:t> 37 </a:t>
            </a:r>
            <a:r>
              <a:rPr lang="en-US" sz="2000" dirty="0" err="1"/>
              <a:t>maasta</a:t>
            </a:r>
            <a:r>
              <a:rPr lang="en-US" sz="2000" dirty="0"/>
              <a:t> </a:t>
            </a:r>
            <a:r>
              <a:rPr lang="en-US" sz="2000" dirty="0" err="1" smtClean="0"/>
              <a:t>osallistui</a:t>
            </a:r>
            <a:r>
              <a:rPr lang="en-US" sz="2000" dirty="0" smtClean="0"/>
              <a:t>.</a:t>
            </a:r>
          </a:p>
          <a:p>
            <a:r>
              <a:rPr lang="en-US" sz="2000" dirty="0" smtClean="0"/>
              <a:t>-</a:t>
            </a:r>
            <a:r>
              <a:rPr lang="en-US" sz="2000" dirty="0" err="1" smtClean="0"/>
              <a:t>Oppilaat</a:t>
            </a:r>
            <a:r>
              <a:rPr lang="en-US" sz="2000" dirty="0" smtClean="0"/>
              <a:t> </a:t>
            </a:r>
            <a:r>
              <a:rPr lang="en-US" sz="2000" dirty="0" err="1" smtClean="0"/>
              <a:t>laskevat</a:t>
            </a:r>
            <a:r>
              <a:rPr lang="en-US" sz="2000" dirty="0" smtClean="0"/>
              <a:t> </a:t>
            </a:r>
            <a:r>
              <a:rPr lang="en-US" sz="2000" dirty="0" err="1" smtClean="0"/>
              <a:t>koulujen</a:t>
            </a:r>
            <a:r>
              <a:rPr lang="en-US" sz="2000" dirty="0" smtClean="0"/>
              <a:t> </a:t>
            </a:r>
            <a:r>
              <a:rPr lang="en-US" sz="2000" dirty="0" err="1" smtClean="0"/>
              <a:t>välisen</a:t>
            </a:r>
            <a:r>
              <a:rPr lang="en-US" sz="2000" dirty="0" smtClean="0"/>
              <a:t> </a:t>
            </a:r>
            <a:r>
              <a:rPr lang="en-US" sz="2000" dirty="0" err="1" smtClean="0"/>
              <a:t>etäisyyden</a:t>
            </a:r>
            <a:endParaRPr lang="en-US" sz="2000" dirty="0" smtClean="0"/>
          </a:p>
          <a:p>
            <a:r>
              <a:rPr lang="en-US" sz="2000" dirty="0" smtClean="0"/>
              <a:t>-</a:t>
            </a:r>
            <a:r>
              <a:rPr lang="en-US" sz="2000" dirty="0" err="1" smtClean="0"/>
              <a:t>Vahvistamaan</a:t>
            </a:r>
            <a:r>
              <a:rPr lang="en-US" sz="2000" dirty="0" smtClean="0"/>
              <a:t> </a:t>
            </a:r>
            <a:r>
              <a:rPr lang="en-US" sz="2000" dirty="0" err="1" smtClean="0"/>
              <a:t>myös</a:t>
            </a:r>
            <a:r>
              <a:rPr lang="en-US" sz="2000" dirty="0" smtClean="0"/>
              <a:t> </a:t>
            </a:r>
            <a:r>
              <a:rPr lang="en-US" sz="2000" dirty="0" err="1" smtClean="0"/>
              <a:t>kielen</a:t>
            </a:r>
            <a:r>
              <a:rPr lang="en-US" sz="2000" dirty="0" smtClean="0"/>
              <a:t> </a:t>
            </a:r>
            <a:r>
              <a:rPr lang="en-US" sz="2000" dirty="0" err="1" smtClean="0"/>
              <a:t>opetusta</a:t>
            </a:r>
            <a:r>
              <a:rPr lang="en-US" sz="2000" dirty="0" smtClean="0"/>
              <a:t> </a:t>
            </a:r>
            <a:r>
              <a:rPr lang="en-US" sz="2000" dirty="0" err="1" smtClean="0"/>
              <a:t>sekä</a:t>
            </a:r>
            <a:r>
              <a:rPr lang="en-US" sz="2000" dirty="0" smtClean="0"/>
              <a:t> </a:t>
            </a:r>
            <a:r>
              <a:rPr lang="en-US" sz="2000" dirty="0" err="1" smtClean="0"/>
              <a:t>yhteistyötaitoja</a:t>
            </a:r>
            <a:endParaRPr lang="en-US" sz="2000" dirty="0"/>
          </a:p>
        </p:txBody>
      </p:sp>
      <p:sp>
        <p:nvSpPr>
          <p:cNvPr id="8" name="Rectangle 7"/>
          <p:cNvSpPr/>
          <p:nvPr/>
        </p:nvSpPr>
        <p:spPr>
          <a:xfrm>
            <a:off x="539552" y="0"/>
            <a:ext cx="8064896" cy="369332"/>
          </a:xfrm>
          <a:prstGeom prst="rect">
            <a:avLst/>
          </a:prstGeom>
        </p:spPr>
        <p:txBody>
          <a:bodyPr wrap="square">
            <a:spAutoFit/>
          </a:bodyPr>
          <a:lstStyle/>
          <a:p>
            <a:r>
              <a:rPr lang="en-US" dirty="0">
                <a:hlinkClick r:id="rId4"/>
              </a:rPr>
              <a:t>http://eratosthenes.ea.gr/en/content/</a:t>
            </a:r>
            <a:r>
              <a:rPr lang="en-US" dirty="0" smtClean="0">
                <a:hlinkClick r:id="rId4"/>
              </a:rPr>
              <a:t>experiment</a:t>
            </a:r>
            <a:r>
              <a:rPr lang="en-US" dirty="0" smtClean="0"/>
              <a:t> </a:t>
            </a:r>
            <a:endParaRPr lang="en-US" dirty="0"/>
          </a:p>
        </p:txBody>
      </p:sp>
    </p:spTree>
    <p:extLst>
      <p:ext uri="{BB962C8B-B14F-4D97-AF65-F5344CB8AC3E}">
        <p14:creationId xmlns:p14="http://schemas.microsoft.com/office/powerpoint/2010/main" val="3072171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9-28 at 16.15.23.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03848" y="620688"/>
            <a:ext cx="5676900" cy="584200"/>
          </a:xfrm>
          <a:prstGeom prst="rect">
            <a:avLst/>
          </a:prstGeom>
        </p:spPr>
      </p:pic>
      <p:pic>
        <p:nvPicPr>
          <p:cNvPr id="3" name="Picture 2" descr="Screen Shot 2012-11-05 at 11.13.51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33848" y="3257600"/>
            <a:ext cx="6035965" cy="3600400"/>
          </a:xfrm>
          <a:prstGeom prst="rect">
            <a:avLst/>
          </a:prstGeom>
        </p:spPr>
      </p:pic>
      <p:sp>
        <p:nvSpPr>
          <p:cNvPr id="4" name="Rectangle 3"/>
          <p:cNvSpPr/>
          <p:nvPr/>
        </p:nvSpPr>
        <p:spPr>
          <a:xfrm>
            <a:off x="4550131" y="1556792"/>
            <a:ext cx="4572000" cy="1477328"/>
          </a:xfrm>
          <a:prstGeom prst="rect">
            <a:avLst/>
          </a:prstGeom>
        </p:spPr>
        <p:txBody>
          <a:bodyPr>
            <a:spAutoFit/>
          </a:bodyPr>
          <a:lstStyle/>
          <a:p>
            <a:r>
              <a:rPr lang="en-US" dirty="0"/>
              <a:t>ATLAS is a particle physics experiment at the Large Hadron Collider at CERN that is searching for new discoveries in the head-on collisions of protons of extraordinarily high energy.</a:t>
            </a:r>
          </a:p>
        </p:txBody>
      </p:sp>
      <p:sp>
        <p:nvSpPr>
          <p:cNvPr id="5" name="TextBox 4"/>
          <p:cNvSpPr txBox="1"/>
          <p:nvPr/>
        </p:nvSpPr>
        <p:spPr>
          <a:xfrm>
            <a:off x="323528" y="1628800"/>
            <a:ext cx="3960440" cy="1569660"/>
          </a:xfrm>
          <a:prstGeom prst="rect">
            <a:avLst/>
          </a:prstGeom>
          <a:noFill/>
        </p:spPr>
        <p:txBody>
          <a:bodyPr wrap="square" rtlCol="0">
            <a:spAutoFit/>
          </a:bodyPr>
          <a:lstStyle/>
          <a:p>
            <a:r>
              <a:rPr lang="en-US" sz="2400" dirty="0" smtClean="0"/>
              <a:t>Virtual visits to CERN</a:t>
            </a:r>
          </a:p>
          <a:p>
            <a:r>
              <a:rPr lang="en-US" sz="2400" dirty="0" smtClean="0"/>
              <a:t>Collaborative learning activities</a:t>
            </a:r>
          </a:p>
          <a:p>
            <a:r>
              <a:rPr lang="en-US" sz="2400" dirty="0" smtClean="0"/>
              <a:t>and Webinars</a:t>
            </a:r>
            <a:endParaRPr lang="en-US" sz="2400" dirty="0"/>
          </a:p>
        </p:txBody>
      </p:sp>
    </p:spTree>
    <p:extLst>
      <p:ext uri="{BB962C8B-B14F-4D97-AF65-F5344CB8AC3E}">
        <p14:creationId xmlns:p14="http://schemas.microsoft.com/office/powerpoint/2010/main" val="2086327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nland2.tif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1520" y="3717032"/>
            <a:ext cx="4972364" cy="2527850"/>
          </a:xfrm>
          <a:prstGeom prst="rect">
            <a:avLst/>
          </a:prstGeom>
        </p:spPr>
      </p:pic>
      <p:pic>
        <p:nvPicPr>
          <p:cNvPr id="5" name="Picture 4" descr="finland.tif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63110" y="1124744"/>
            <a:ext cx="4729370" cy="2448272"/>
          </a:xfrm>
          <a:prstGeom prst="rect">
            <a:avLst/>
          </a:prstGeom>
        </p:spPr>
      </p:pic>
      <p:sp>
        <p:nvSpPr>
          <p:cNvPr id="6" name="TextBox 5"/>
          <p:cNvSpPr txBox="1"/>
          <p:nvPr/>
        </p:nvSpPr>
        <p:spPr>
          <a:xfrm>
            <a:off x="395536" y="1988840"/>
            <a:ext cx="3851920" cy="1169551"/>
          </a:xfrm>
          <a:prstGeom prst="rect">
            <a:avLst/>
          </a:prstGeom>
          <a:noFill/>
        </p:spPr>
        <p:txBody>
          <a:bodyPr wrap="square" rtlCol="0">
            <a:spAutoFit/>
          </a:bodyPr>
          <a:lstStyle/>
          <a:p>
            <a:r>
              <a:rPr lang="en-US" sz="1400" dirty="0" smtClean="0"/>
              <a:t>Connecting schools with Science Centers, using augmented reality equipment and OSR portal pathways- Finland (multiple schools). Video link: </a:t>
            </a:r>
            <a:r>
              <a:rPr lang="pt-BR" sz="1400" dirty="0">
                <a:hlinkClick r:id="rId4"/>
              </a:rPr>
              <a:t>http://vimeo.com/</a:t>
            </a:r>
            <a:r>
              <a:rPr lang="pt-BR" sz="1400" dirty="0" smtClean="0">
                <a:hlinkClick r:id="rId4"/>
              </a:rPr>
              <a:t>61730727</a:t>
            </a:r>
            <a:r>
              <a:rPr lang="pt-BR" sz="1400" dirty="0" smtClean="0"/>
              <a:t> </a:t>
            </a:r>
            <a:r>
              <a:rPr lang="en-US" sz="1400" dirty="0" smtClean="0"/>
              <a:t> </a:t>
            </a:r>
            <a:endParaRPr lang="en-US" sz="1400" dirty="0"/>
          </a:p>
          <a:p>
            <a:r>
              <a:rPr lang="en-US" sz="1400" dirty="0" smtClean="0"/>
              <a:t> </a:t>
            </a:r>
            <a:endParaRPr lang="en-US" sz="1400" dirty="0"/>
          </a:p>
        </p:txBody>
      </p:sp>
    </p:spTree>
    <p:extLst>
      <p:ext uri="{BB962C8B-B14F-4D97-AF65-F5344CB8AC3E}">
        <p14:creationId xmlns:p14="http://schemas.microsoft.com/office/powerpoint/2010/main" val="276493540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rmany1.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5496" y="3212976"/>
            <a:ext cx="5755465" cy="3096345"/>
          </a:xfrm>
          <a:prstGeom prst="rect">
            <a:avLst/>
          </a:prstGeom>
        </p:spPr>
      </p:pic>
      <p:sp>
        <p:nvSpPr>
          <p:cNvPr id="3" name="TextBox 2"/>
          <p:cNvSpPr txBox="1"/>
          <p:nvPr/>
        </p:nvSpPr>
        <p:spPr>
          <a:xfrm>
            <a:off x="539552" y="1844824"/>
            <a:ext cx="3240360" cy="1200329"/>
          </a:xfrm>
          <a:prstGeom prst="rect">
            <a:avLst/>
          </a:prstGeom>
          <a:noFill/>
        </p:spPr>
        <p:txBody>
          <a:bodyPr wrap="square" rtlCol="0">
            <a:spAutoFit/>
          </a:bodyPr>
          <a:lstStyle/>
          <a:p>
            <a:r>
              <a:rPr lang="en-US" dirty="0" smtClean="0"/>
              <a:t>Germany, </a:t>
            </a:r>
            <a:r>
              <a:rPr lang="en-US" dirty="0" err="1" smtClean="0"/>
              <a:t>Grundschule</a:t>
            </a:r>
            <a:r>
              <a:rPr lang="en-US" dirty="0" smtClean="0"/>
              <a:t> am Homburg – </a:t>
            </a:r>
            <a:r>
              <a:rPr lang="en-US" i="1" dirty="0" smtClean="0"/>
              <a:t>An inspiring story about the role of a teacher acting as change- agent </a:t>
            </a:r>
            <a:endParaRPr lang="en-US" i="1" dirty="0"/>
          </a:p>
        </p:txBody>
      </p:sp>
      <p:pic>
        <p:nvPicPr>
          <p:cNvPr id="4" name="Picture 3" descr="germany2.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83968" y="1064090"/>
            <a:ext cx="4572000" cy="3036626"/>
          </a:xfrm>
          <a:prstGeom prst="rect">
            <a:avLst/>
          </a:prstGeom>
        </p:spPr>
      </p:pic>
    </p:spTree>
    <p:extLst>
      <p:ext uri="{BB962C8B-B14F-4D97-AF65-F5344CB8AC3E}">
        <p14:creationId xmlns:p14="http://schemas.microsoft.com/office/powerpoint/2010/main" val="179214127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aydos.tif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311" y="1052736"/>
            <a:ext cx="3327553" cy="2943864"/>
          </a:xfrm>
          <a:prstGeom prst="rect">
            <a:avLst/>
          </a:prstGeom>
        </p:spPr>
      </p:pic>
      <p:pic>
        <p:nvPicPr>
          <p:cNvPr id="4" name="Picture 3" descr="gavdos_cyprus.tif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63888" y="1052736"/>
            <a:ext cx="3672408" cy="2880320"/>
          </a:xfrm>
          <a:prstGeom prst="rect">
            <a:avLst/>
          </a:prstGeom>
        </p:spPr>
      </p:pic>
      <p:pic>
        <p:nvPicPr>
          <p:cNvPr id="5" name="Picture 4" descr="Cyprus2.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4005064"/>
            <a:ext cx="3347864" cy="2105723"/>
          </a:xfrm>
          <a:prstGeom prst="rect">
            <a:avLst/>
          </a:prstGeom>
        </p:spPr>
      </p:pic>
      <p:pic>
        <p:nvPicPr>
          <p:cNvPr id="6" name="Picture 5" descr="Cyprus_Gavdos2.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491881" y="4005065"/>
            <a:ext cx="4968551" cy="2160240"/>
          </a:xfrm>
          <a:prstGeom prst="rect">
            <a:avLst/>
          </a:prstGeom>
        </p:spPr>
      </p:pic>
      <p:sp>
        <p:nvSpPr>
          <p:cNvPr id="7" name="Rectangle 6"/>
          <p:cNvSpPr/>
          <p:nvPr/>
        </p:nvSpPr>
        <p:spPr>
          <a:xfrm>
            <a:off x="7236296" y="1052736"/>
            <a:ext cx="2016224" cy="2246769"/>
          </a:xfrm>
          <a:prstGeom prst="rect">
            <a:avLst/>
          </a:prstGeom>
        </p:spPr>
        <p:txBody>
          <a:bodyPr wrap="square">
            <a:spAutoFit/>
          </a:bodyPr>
          <a:lstStyle/>
          <a:p>
            <a:r>
              <a:rPr lang="en-US" sz="1400" dirty="0" smtClean="0"/>
              <a:t>Virtual connection between a single pupil school in the island of </a:t>
            </a:r>
            <a:r>
              <a:rPr lang="en-US" sz="1400" dirty="0" err="1" smtClean="0"/>
              <a:t>Gavdos</a:t>
            </a:r>
            <a:r>
              <a:rPr lang="en-US" sz="1400" dirty="0" smtClean="0"/>
              <a:t> (the southernmost island) with </a:t>
            </a:r>
            <a:r>
              <a:rPr lang="en-US" sz="1400" dirty="0" err="1" smtClean="0"/>
              <a:t>Aghios</a:t>
            </a:r>
            <a:r>
              <a:rPr lang="en-US" sz="1400" dirty="0" smtClean="0"/>
              <a:t> </a:t>
            </a:r>
            <a:r>
              <a:rPr lang="en-US" sz="1400" dirty="0" err="1" smtClean="0"/>
              <a:t>Spyridonas</a:t>
            </a:r>
            <a:r>
              <a:rPr lang="en-US" sz="1400" dirty="0" smtClean="0"/>
              <a:t> school in Cyprus, Nicosia- Science and Environmental Education - more coming...  </a:t>
            </a:r>
            <a:endParaRPr lang="en-US" sz="1400" dirty="0"/>
          </a:p>
        </p:txBody>
      </p:sp>
    </p:spTree>
    <p:extLst>
      <p:ext uri="{BB962C8B-B14F-4D97-AF65-F5344CB8AC3E}">
        <p14:creationId xmlns:p14="http://schemas.microsoft.com/office/powerpoint/2010/main" val="126496533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5656" y="1916832"/>
            <a:ext cx="6920059" cy="2585323"/>
          </a:xfrm>
          <a:prstGeom prst="rect">
            <a:avLst/>
          </a:prstGeom>
          <a:noFill/>
        </p:spPr>
        <p:txBody>
          <a:bodyPr wrap="none" rtlCol="0">
            <a:spAutoFit/>
          </a:bodyPr>
          <a:lstStyle/>
          <a:p>
            <a:r>
              <a:rPr lang="fi-FI" dirty="0" smtClean="0"/>
              <a:t>Mitä ovat avoimet materiaalit </a:t>
            </a:r>
          </a:p>
          <a:p>
            <a:endParaRPr lang="fi-FI" dirty="0" smtClean="0"/>
          </a:p>
          <a:p>
            <a:r>
              <a:rPr lang="fi-FI" dirty="0" smtClean="0"/>
              <a:t>	materiaalit ja tukitoiminnot käytännössä, esimerkkejä</a:t>
            </a:r>
          </a:p>
          <a:p>
            <a:r>
              <a:rPr lang="fi-FI" dirty="0" smtClean="0"/>
              <a:t>	</a:t>
            </a:r>
          </a:p>
          <a:p>
            <a:r>
              <a:rPr lang="fi-FI" dirty="0" smtClean="0"/>
              <a:t>		Oppilaitoksen </a:t>
            </a:r>
            <a:r>
              <a:rPr lang="fi-FI" dirty="0" err="1" smtClean="0"/>
              <a:t>eOsaamisen</a:t>
            </a:r>
            <a:r>
              <a:rPr lang="fi-FI" dirty="0" smtClean="0"/>
              <a:t> tason kehittäminen</a:t>
            </a:r>
            <a:endParaRPr lang="fi-FI" dirty="0"/>
          </a:p>
          <a:p>
            <a:r>
              <a:rPr lang="fi-FI" dirty="0" smtClean="0"/>
              <a:t>			</a:t>
            </a:r>
          </a:p>
          <a:p>
            <a:r>
              <a:rPr lang="fi-FI" dirty="0"/>
              <a:t>	</a:t>
            </a:r>
            <a:r>
              <a:rPr lang="fi-FI" dirty="0" smtClean="0"/>
              <a:t>		Keskustelua</a:t>
            </a:r>
            <a:endParaRPr lang="fi-FI" dirty="0"/>
          </a:p>
          <a:p>
            <a:r>
              <a:rPr lang="fi-FI" dirty="0" smtClean="0"/>
              <a:t>			</a:t>
            </a:r>
          </a:p>
          <a:p>
            <a:r>
              <a:rPr lang="fi-FI" dirty="0" smtClean="0"/>
              <a:t>Mukaan ISE/ODS tuleviin koulutuksiin ja tapahtumiin</a:t>
            </a:r>
            <a:endParaRPr lang="fi-FI" dirty="0"/>
          </a:p>
        </p:txBody>
      </p:sp>
      <p:sp>
        <p:nvSpPr>
          <p:cNvPr id="4" name="Rectangle 2"/>
          <p:cNvSpPr>
            <a:spLocks noGrp="1" noChangeArrowheads="1"/>
          </p:cNvSpPr>
          <p:nvPr>
            <p:ph type="title"/>
          </p:nvPr>
        </p:nvSpPr>
        <p:spPr>
          <a:xfrm>
            <a:off x="1943224" y="188640"/>
            <a:ext cx="5077048" cy="1143001"/>
          </a:xfrm>
        </p:spPr>
        <p:txBody>
          <a:bodyPr/>
          <a:lstStyle/>
          <a:p>
            <a:r>
              <a:rPr lang="fi-FI" dirty="0" smtClean="0">
                <a:solidFill>
                  <a:schemeClr val="tx1"/>
                </a:solidFill>
              </a:rPr>
              <a:t>Sisältö</a:t>
            </a:r>
            <a:endParaRPr lang="fi-FI"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539552" y="2077810"/>
            <a:ext cx="8237049" cy="4752528"/>
          </a:xfrm>
          <a:prstGeom prst="rect">
            <a:avLst/>
          </a:prstGeom>
        </p:spPr>
        <p:txBody>
          <a:bodyPr/>
          <a:lstStyle>
            <a:lvl1pPr marL="342900" indent="-342900" algn="l" rtl="0" eaLnBrk="0" fontAlgn="base" hangingPunct="0">
              <a:spcBef>
                <a:spcPct val="20000"/>
              </a:spcBef>
              <a:spcAft>
                <a:spcPct val="0"/>
              </a:spcAft>
              <a:buClr>
                <a:srgbClr val="000099"/>
              </a:buClr>
              <a:buSzPct val="85000"/>
              <a:buFont typeface="Wingdings" pitchFamily="2" charset="2"/>
              <a:buBlip>
                <a:blip r:embed="rId2"/>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buFont typeface="Wingdings" pitchFamily="2" charset="2"/>
              <a:buNone/>
            </a:pPr>
            <a:endParaRPr lang="fi-FI" b="1" dirty="0" smtClean="0"/>
          </a:p>
        </p:txBody>
      </p:sp>
      <p:sp>
        <p:nvSpPr>
          <p:cNvPr id="5" name="Shape 352"/>
          <p:cNvSpPr/>
          <p:nvPr/>
        </p:nvSpPr>
        <p:spPr>
          <a:xfrm>
            <a:off x="6804248" y="4149080"/>
            <a:ext cx="2162359" cy="1619092"/>
          </a:xfrm>
          <a:prstGeom prst="rect">
            <a:avLst/>
          </a:prstGeom>
          <a:blipFill>
            <a:blip r:embed="rId3"/>
            <a:stretch>
              <a:fillRect/>
            </a:stretch>
          </a:blipFill>
        </p:spPr>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771358" y="2132856"/>
            <a:ext cx="2199958" cy="1510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Screen Shot 2012-11-05 at 11.13.51 AM.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83568" y="2204864"/>
            <a:ext cx="6035965" cy="3600400"/>
          </a:xfrm>
          <a:prstGeom prst="rect">
            <a:avLst/>
          </a:prstGeom>
        </p:spPr>
      </p:pic>
      <p:sp>
        <p:nvSpPr>
          <p:cNvPr id="9" name="Title 1"/>
          <p:cNvSpPr>
            <a:spLocks noGrp="1"/>
          </p:cNvSpPr>
          <p:nvPr>
            <p:ph type="title"/>
          </p:nvPr>
        </p:nvSpPr>
        <p:spPr>
          <a:xfrm>
            <a:off x="0" y="908720"/>
            <a:ext cx="7857876" cy="638845"/>
          </a:xfrm>
        </p:spPr>
        <p:txBody>
          <a:bodyPr/>
          <a:lstStyle/>
          <a:p>
            <a:r>
              <a:rPr lang="fi-FI" dirty="0" smtClean="0"/>
              <a:t>Kiitos!</a:t>
            </a:r>
            <a:endParaRPr lang="fi-FI" dirty="0"/>
          </a:p>
        </p:txBody>
      </p:sp>
    </p:spTree>
    <p:extLst>
      <p:ext uri="{BB962C8B-B14F-4D97-AF65-F5344CB8AC3E}">
        <p14:creationId xmlns:p14="http://schemas.microsoft.com/office/powerpoint/2010/main" val="2555382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980728"/>
            <a:ext cx="7858125" cy="1143000"/>
          </a:xfrm>
        </p:spPr>
        <p:txBody>
          <a:bodyPr/>
          <a:lstStyle/>
          <a:p>
            <a:r>
              <a:rPr lang="fi-FI" sz="3200" dirty="0" smtClean="0"/>
              <a:t>Käytätkö /oletko käyttänyt avoimia oppimateriaaleja opetuksessa tai opetuksen suunnittelussa?</a:t>
            </a:r>
            <a:endParaRPr lang="fi-FI" sz="3200" dirty="0"/>
          </a:p>
        </p:txBody>
      </p:sp>
      <p:sp>
        <p:nvSpPr>
          <p:cNvPr id="3" name="Shape 326"/>
          <p:cNvSpPr/>
          <p:nvPr/>
        </p:nvSpPr>
        <p:spPr>
          <a:xfrm>
            <a:off x="1115616" y="2420888"/>
            <a:ext cx="6683708" cy="3558981"/>
          </a:xfrm>
          <a:prstGeom prst="rect">
            <a:avLst/>
          </a:prstGeom>
          <a:blipFill>
            <a:blip r:embed="rId2"/>
            <a:stretch>
              <a:fillRect/>
            </a:stretch>
          </a:blipFill>
        </p:spPr>
        <p:txBody>
          <a:bodyPr/>
          <a:lstStyle/>
          <a:p>
            <a:endParaRPr lang="en-US"/>
          </a:p>
        </p:txBody>
      </p:sp>
    </p:spTree>
    <p:extLst>
      <p:ext uri="{BB962C8B-B14F-4D97-AF65-F5344CB8AC3E}">
        <p14:creationId xmlns:p14="http://schemas.microsoft.com/office/powerpoint/2010/main" val="2948946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title" idx="4294967295"/>
          </p:nvPr>
        </p:nvSpPr>
        <p:spPr>
          <a:xfrm>
            <a:off x="179388" y="115888"/>
            <a:ext cx="7416800" cy="1143000"/>
          </a:xfrm>
        </p:spPr>
        <p:txBody>
          <a:bodyPr/>
          <a:lstStyle/>
          <a:p>
            <a:pPr eaLnBrk="1" hangingPunct="1"/>
            <a:r>
              <a:rPr lang="en-US" sz="3600" dirty="0" smtClean="0"/>
              <a:t>Licensing: Creative Commons </a:t>
            </a:r>
          </a:p>
        </p:txBody>
      </p:sp>
      <p:sp>
        <p:nvSpPr>
          <p:cNvPr id="453635" name="Rectangle 3"/>
          <p:cNvSpPr>
            <a:spLocks noGrp="1" noChangeArrowheads="1"/>
          </p:cNvSpPr>
          <p:nvPr>
            <p:ph type="body" idx="4294967295"/>
          </p:nvPr>
        </p:nvSpPr>
        <p:spPr>
          <a:xfrm>
            <a:off x="1728788" y="1125538"/>
            <a:ext cx="6804025" cy="5543550"/>
          </a:xfrm>
        </p:spPr>
        <p:txBody>
          <a:bodyPr/>
          <a:lstStyle/>
          <a:p>
            <a:pPr eaLnBrk="1" hangingPunct="1">
              <a:lnSpc>
                <a:spcPct val="90000"/>
              </a:lnSpc>
              <a:buFontTx/>
              <a:buNone/>
            </a:pPr>
            <a:r>
              <a:rPr lang="en-US" sz="2000" b="1" smtClean="0"/>
              <a:t>You are free:</a:t>
            </a:r>
          </a:p>
          <a:p>
            <a:pPr lvl="1" eaLnBrk="1" hangingPunct="1">
              <a:lnSpc>
                <a:spcPct val="90000"/>
              </a:lnSpc>
              <a:buFontTx/>
              <a:buNone/>
            </a:pPr>
            <a:r>
              <a:rPr lang="en-US" sz="2000" b="1" smtClean="0"/>
              <a:t>to Share</a:t>
            </a:r>
            <a:r>
              <a:rPr lang="en-US" sz="2000" smtClean="0"/>
              <a:t> — to copy, distribute and transmit the work </a:t>
            </a:r>
          </a:p>
          <a:p>
            <a:pPr lvl="1" eaLnBrk="1" hangingPunct="1">
              <a:lnSpc>
                <a:spcPct val="90000"/>
              </a:lnSpc>
              <a:buFontTx/>
              <a:buNone/>
            </a:pPr>
            <a:r>
              <a:rPr lang="en-US" sz="2000" b="1" smtClean="0"/>
              <a:t>to Remix</a:t>
            </a:r>
            <a:r>
              <a:rPr lang="en-US" sz="2000" smtClean="0"/>
              <a:t> — to adapt the work </a:t>
            </a:r>
          </a:p>
          <a:p>
            <a:pPr eaLnBrk="1" hangingPunct="1">
              <a:lnSpc>
                <a:spcPct val="90000"/>
              </a:lnSpc>
              <a:buFontTx/>
              <a:buNone/>
            </a:pPr>
            <a:endParaRPr lang="en-US" sz="2000" b="1" smtClean="0"/>
          </a:p>
          <a:p>
            <a:pPr eaLnBrk="1" hangingPunct="1">
              <a:lnSpc>
                <a:spcPct val="90000"/>
              </a:lnSpc>
              <a:buFontTx/>
              <a:buNone/>
            </a:pPr>
            <a:r>
              <a:rPr lang="en-US" sz="2000" b="1" smtClean="0"/>
              <a:t>Under the following conditions:</a:t>
            </a:r>
          </a:p>
          <a:p>
            <a:pPr lvl="1" eaLnBrk="1" hangingPunct="1">
              <a:lnSpc>
                <a:spcPct val="90000"/>
              </a:lnSpc>
              <a:buFontTx/>
              <a:buNone/>
            </a:pPr>
            <a:r>
              <a:rPr lang="en-US" sz="2000" b="1" smtClean="0"/>
              <a:t>Attribution</a:t>
            </a:r>
            <a:r>
              <a:rPr lang="en-US" sz="2000" smtClean="0"/>
              <a:t>. You must attribute the work in the manner specified by the author or licensor (but not in any way that suggests that they endorse you or your use of the work). </a:t>
            </a:r>
          </a:p>
          <a:p>
            <a:pPr lvl="1" eaLnBrk="1" hangingPunct="1">
              <a:lnSpc>
                <a:spcPct val="90000"/>
              </a:lnSpc>
              <a:buFontTx/>
              <a:buNone/>
            </a:pPr>
            <a:r>
              <a:rPr lang="en-US" sz="2000" b="1" smtClean="0"/>
              <a:t>Noncommercial</a:t>
            </a:r>
            <a:r>
              <a:rPr lang="en-US" sz="2000" smtClean="0"/>
              <a:t>. You may not use this work for commercial purposes. </a:t>
            </a:r>
          </a:p>
          <a:p>
            <a:pPr lvl="1" eaLnBrk="1" hangingPunct="1">
              <a:lnSpc>
                <a:spcPct val="90000"/>
              </a:lnSpc>
              <a:buFontTx/>
              <a:buNone/>
            </a:pPr>
            <a:r>
              <a:rPr lang="en-US" sz="2000" b="1" smtClean="0"/>
              <a:t>Share Alike</a:t>
            </a:r>
            <a:r>
              <a:rPr lang="en-US" sz="2000" smtClean="0"/>
              <a:t>. If you alter, transform, or build upon this work, you may distribute the resulting work only under the same or similar license to this one. </a:t>
            </a:r>
          </a:p>
          <a:p>
            <a:pPr eaLnBrk="1" hangingPunct="1">
              <a:lnSpc>
                <a:spcPct val="90000"/>
              </a:lnSpc>
            </a:pPr>
            <a:r>
              <a:rPr lang="en-US" sz="2000" smtClean="0">
                <a:hlinkClick r:id="rId3"/>
              </a:rPr>
              <a:t>http://creativecommons.org/licenses/by-nc-sa/3.0/</a:t>
            </a:r>
            <a:r>
              <a:rPr lang="en-US" sz="2000" smtClean="0"/>
              <a:t> </a:t>
            </a:r>
          </a:p>
          <a:p>
            <a:pPr eaLnBrk="1" hangingPunct="1">
              <a:lnSpc>
                <a:spcPct val="90000"/>
              </a:lnSpc>
            </a:pPr>
            <a:r>
              <a:rPr lang="en-US" sz="2000" smtClean="0">
                <a:hlinkClick r:id="rId4"/>
              </a:rPr>
              <a:t>http://www.slideshare.net/jan.pawlowski</a:t>
            </a:r>
            <a:endParaRPr lang="en-US" sz="2000" smtClean="0"/>
          </a:p>
          <a:p>
            <a:pPr eaLnBrk="1" hangingPunct="1">
              <a:lnSpc>
                <a:spcPct val="90000"/>
              </a:lnSpc>
            </a:pPr>
            <a:endParaRPr lang="en-US" smtClean="0"/>
          </a:p>
        </p:txBody>
      </p:sp>
      <p:pic>
        <p:nvPicPr>
          <p:cNvPr id="453636" name="Picture 4" descr="Creative Commons License">
            <a:hlinkClick r:id="rId3"/>
          </p:cNvPr>
          <p:cNvPicPr>
            <a:picLocks noChangeAspect="1" noChangeArrowheads="1"/>
          </p:cNvPicPr>
          <p:nvPr/>
        </p:nvPicPr>
        <p:blipFill>
          <a:blip r:embed="rId5"/>
          <a:srcRect/>
          <a:stretch>
            <a:fillRect/>
          </a:stretch>
        </p:blipFill>
        <p:spPr bwMode="auto">
          <a:xfrm>
            <a:off x="4567238" y="3424238"/>
            <a:ext cx="9525" cy="9525"/>
          </a:xfrm>
          <a:prstGeom prst="rect">
            <a:avLst/>
          </a:prstGeom>
          <a:noFill/>
          <a:ln w="9525">
            <a:noFill/>
            <a:miter lim="800000"/>
            <a:headEnd/>
            <a:tailEnd/>
          </a:ln>
        </p:spPr>
      </p:pic>
      <p:pic>
        <p:nvPicPr>
          <p:cNvPr id="453637" name="Picture 5" descr="Creative Commons License">
            <a:hlinkClick r:id="rId3"/>
          </p:cNvPr>
          <p:cNvPicPr>
            <a:picLocks noChangeAspect="1" noChangeArrowheads="1"/>
          </p:cNvPicPr>
          <p:nvPr/>
        </p:nvPicPr>
        <p:blipFill>
          <a:blip r:embed="rId5"/>
          <a:srcRect/>
          <a:stretch>
            <a:fillRect/>
          </a:stretch>
        </p:blipFill>
        <p:spPr bwMode="auto">
          <a:xfrm>
            <a:off x="4567238" y="3424238"/>
            <a:ext cx="9525" cy="9525"/>
          </a:xfrm>
          <a:prstGeom prst="rect">
            <a:avLst/>
          </a:prstGeom>
          <a:noFill/>
          <a:ln w="9525">
            <a:noFill/>
            <a:miter lim="800000"/>
            <a:headEnd/>
            <a:tailEnd/>
          </a:ln>
        </p:spPr>
      </p:pic>
      <p:pic>
        <p:nvPicPr>
          <p:cNvPr id="453638" name="Picture 6" descr="Bild:Cc-by new.svg"/>
          <p:cNvPicPr>
            <a:picLocks noChangeAspect="1" noChangeArrowheads="1"/>
          </p:cNvPicPr>
          <p:nvPr/>
        </p:nvPicPr>
        <p:blipFill>
          <a:blip r:embed="rId6" cstate="print"/>
          <a:srcRect/>
          <a:stretch>
            <a:fillRect/>
          </a:stretch>
        </p:blipFill>
        <p:spPr bwMode="auto">
          <a:xfrm>
            <a:off x="1258888" y="2997200"/>
            <a:ext cx="609600" cy="609600"/>
          </a:xfrm>
          <a:prstGeom prst="rect">
            <a:avLst/>
          </a:prstGeom>
          <a:noFill/>
          <a:ln w="9525">
            <a:noFill/>
            <a:miter lim="800000"/>
            <a:headEnd/>
            <a:tailEnd/>
          </a:ln>
        </p:spPr>
      </p:pic>
      <p:pic>
        <p:nvPicPr>
          <p:cNvPr id="453639" name="Picture 7" descr="Bild:Cc-nc.svg"/>
          <p:cNvPicPr>
            <a:picLocks noChangeAspect="1" noChangeArrowheads="1"/>
          </p:cNvPicPr>
          <p:nvPr/>
        </p:nvPicPr>
        <p:blipFill>
          <a:blip r:embed="rId7" cstate="print"/>
          <a:srcRect/>
          <a:stretch>
            <a:fillRect/>
          </a:stretch>
        </p:blipFill>
        <p:spPr bwMode="auto">
          <a:xfrm>
            <a:off x="1258888" y="4114800"/>
            <a:ext cx="609600" cy="609600"/>
          </a:xfrm>
          <a:prstGeom prst="rect">
            <a:avLst/>
          </a:prstGeom>
          <a:noFill/>
          <a:ln w="9525">
            <a:noFill/>
            <a:miter lim="800000"/>
            <a:headEnd/>
            <a:tailEnd/>
          </a:ln>
        </p:spPr>
      </p:pic>
      <p:pic>
        <p:nvPicPr>
          <p:cNvPr id="453640" name="Picture 8" descr="Bild:Cc-sa.svg"/>
          <p:cNvPicPr>
            <a:picLocks noChangeAspect="1" noChangeArrowheads="1"/>
          </p:cNvPicPr>
          <p:nvPr/>
        </p:nvPicPr>
        <p:blipFill>
          <a:blip r:embed="rId8" cstate="print"/>
          <a:srcRect/>
          <a:stretch>
            <a:fillRect/>
          </a:stretch>
        </p:blipFill>
        <p:spPr bwMode="auto">
          <a:xfrm>
            <a:off x="1258888" y="4835525"/>
            <a:ext cx="609600" cy="609600"/>
          </a:xfrm>
          <a:prstGeom prst="rect">
            <a:avLst/>
          </a:prstGeom>
          <a:noFill/>
          <a:ln w="9525">
            <a:noFill/>
            <a:miter lim="800000"/>
            <a:headEnd/>
            <a:tailEnd/>
          </a:ln>
        </p:spPr>
      </p:pic>
      <p:pic>
        <p:nvPicPr>
          <p:cNvPr id="453641" name="Picture 9" descr="cc"/>
          <p:cNvPicPr>
            <a:picLocks noChangeAspect="1" noChangeArrowheads="1"/>
          </p:cNvPicPr>
          <p:nvPr/>
        </p:nvPicPr>
        <p:blipFill>
          <a:blip r:embed="rId9" cstate="print">
            <a:extLst>
              <a:ext uri="{28A0092B-C50C-407E-A947-70E740481C1C}">
                <a14:useLocalDpi xmlns:a14="http://schemas.microsoft.com/office/drawing/2010/main"/>
              </a:ext>
            </a:extLst>
          </a:blip>
          <a:srcRect r="-17687"/>
          <a:stretch>
            <a:fillRect/>
          </a:stretch>
        </p:blipFill>
        <p:spPr bwMode="auto">
          <a:xfrm>
            <a:off x="1187450" y="1339850"/>
            <a:ext cx="792163" cy="720725"/>
          </a:xfrm>
          <a:prstGeom prst="rect">
            <a:avLst/>
          </a:prstGeom>
          <a:noFill/>
          <a:ln w="9525">
            <a:noFill/>
            <a:miter lim="800000"/>
            <a:headEnd/>
            <a:tailEnd/>
          </a:ln>
        </p:spPr>
      </p:pic>
      <p:pic>
        <p:nvPicPr>
          <p:cNvPr id="453642" name="Picture 10" descr="cc"/>
          <p:cNvPicPr>
            <a:picLocks noChangeAspect="1" noChangeArrowheads="1"/>
          </p:cNvPicPr>
          <p:nvPr/>
        </p:nvPicPr>
        <p:blipFill>
          <a:blip r:embed="rId10" cstate="print">
            <a:extLst>
              <a:ext uri="{28A0092B-C50C-407E-A947-70E740481C1C}">
                <a14:useLocalDpi xmlns:a14="http://schemas.microsoft.com/office/drawing/2010/main"/>
              </a:ext>
            </a:extLst>
          </a:blip>
          <a:srcRect r="-6843"/>
          <a:stretch>
            <a:fillRect/>
          </a:stretch>
        </p:blipFill>
        <p:spPr bwMode="auto">
          <a:xfrm>
            <a:off x="1187450" y="1916113"/>
            <a:ext cx="719138" cy="792162"/>
          </a:xfrm>
          <a:prstGeom prst="rect">
            <a:avLst/>
          </a:prstGeom>
          <a:noFill/>
          <a:ln w="9525">
            <a:noFill/>
            <a:miter lim="800000"/>
            <a:headEnd/>
            <a:tailEnd/>
          </a:ln>
        </p:spPr>
      </p:pic>
      <p:pic>
        <p:nvPicPr>
          <p:cNvPr id="453643" name="Picture 11" descr="by-nc-sa"/>
          <p:cNvPicPr>
            <a:picLocks noChangeAspect="1" noChangeArrowheads="1"/>
          </p:cNvPicPr>
          <p:nvPr/>
        </p:nvPicPr>
        <p:blipFill>
          <a:blip r:embed="rId11" cstate="print"/>
          <a:srcRect/>
          <a:stretch>
            <a:fillRect/>
          </a:stretch>
        </p:blipFill>
        <p:spPr bwMode="auto">
          <a:xfrm>
            <a:off x="7164388" y="0"/>
            <a:ext cx="1979612" cy="696913"/>
          </a:xfrm>
          <a:prstGeom prst="rect">
            <a:avLst/>
          </a:prstGeom>
          <a:noFill/>
          <a:ln w="9525">
            <a:noFill/>
            <a:miter lim="800000"/>
            <a:headEnd/>
            <a:tailEnd/>
          </a:ln>
        </p:spPr>
      </p:pic>
    </p:spTree>
    <p:extLst>
      <p:ext uri="{BB962C8B-B14F-4D97-AF65-F5344CB8AC3E}">
        <p14:creationId xmlns:p14="http://schemas.microsoft.com/office/powerpoint/2010/main" val="7217718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3200" dirty="0" smtClean="0"/>
              <a:t>Esimerkkejä avoimista oppimateriaaleista</a:t>
            </a:r>
            <a:endParaRPr lang="fi-FI" sz="3200" dirty="0"/>
          </a:p>
        </p:txBody>
      </p:sp>
      <p:sp>
        <p:nvSpPr>
          <p:cNvPr id="3" name="Content Placeholder 2"/>
          <p:cNvSpPr>
            <a:spLocks noGrp="1"/>
          </p:cNvSpPr>
          <p:nvPr>
            <p:ph idx="1"/>
          </p:nvPr>
        </p:nvSpPr>
        <p:spPr>
          <a:xfrm>
            <a:off x="539552" y="5013176"/>
            <a:ext cx="7992888" cy="864095"/>
          </a:xfrm>
        </p:spPr>
        <p:txBody>
          <a:bodyPr/>
          <a:lstStyle/>
          <a:p>
            <a:pPr algn="ctr">
              <a:buNone/>
            </a:pPr>
            <a:r>
              <a:rPr lang="fi-FI" i="1" smtClean="0"/>
              <a:t>Kokonaiset kurssit, joita saa uudelleenkäyttää ja muokata eri tarkoituksiin</a:t>
            </a:r>
            <a:endParaRPr lang="fi-FI" i="1"/>
          </a:p>
        </p:txBody>
      </p:sp>
      <p:pic>
        <p:nvPicPr>
          <p:cNvPr id="1026" name="Picture 2"/>
          <p:cNvPicPr>
            <a:picLocks noChangeAspect="1" noChangeArrowheads="1"/>
          </p:cNvPicPr>
          <p:nvPr/>
        </p:nvPicPr>
        <p:blipFill>
          <a:blip r:embed="rId2" cstate="print"/>
          <a:srcRect/>
          <a:stretch>
            <a:fillRect/>
          </a:stretch>
        </p:blipFill>
        <p:spPr bwMode="auto">
          <a:xfrm>
            <a:off x="899592" y="1268760"/>
            <a:ext cx="7713035" cy="3352031"/>
          </a:xfrm>
          <a:prstGeom prst="rect">
            <a:avLst/>
          </a:prstGeom>
          <a:noFill/>
          <a:ln w="9525">
            <a:noFill/>
            <a:miter lim="800000"/>
            <a:headEnd/>
            <a:tailEnd/>
          </a:ln>
        </p:spPr>
      </p:pic>
      <p:sp>
        <p:nvSpPr>
          <p:cNvPr id="5" name="Rectangle 4"/>
          <p:cNvSpPr/>
          <p:nvPr/>
        </p:nvSpPr>
        <p:spPr>
          <a:xfrm>
            <a:off x="2987824" y="4653136"/>
            <a:ext cx="3456384" cy="253916"/>
          </a:xfrm>
          <a:prstGeom prst="rect">
            <a:avLst/>
          </a:prstGeom>
        </p:spPr>
        <p:txBody>
          <a:bodyPr wrap="square">
            <a:spAutoFit/>
          </a:bodyPr>
          <a:lstStyle/>
          <a:p>
            <a:r>
              <a:rPr lang="fi-FI" sz="1050" smtClean="0"/>
              <a:t>http://openlearn.open.ac.uk/course/view.php?id=4387</a:t>
            </a:r>
            <a:endParaRPr lang="fi-FI" sz="1050"/>
          </a:p>
        </p:txBody>
      </p:sp>
    </p:spTree>
    <p:extLst>
      <p:ext uri="{BB962C8B-B14F-4D97-AF65-F5344CB8AC3E}">
        <p14:creationId xmlns:p14="http://schemas.microsoft.com/office/powerpoint/2010/main" val="979537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9632" y="1412776"/>
            <a:ext cx="7353820" cy="921841"/>
          </a:xfrm>
        </p:spPr>
        <p:txBody>
          <a:bodyPr/>
          <a:lstStyle/>
          <a:p>
            <a:pPr algn="ctr">
              <a:buNone/>
            </a:pPr>
            <a:r>
              <a:rPr lang="en-US" i="1" dirty="0" err="1" smtClean="0"/>
              <a:t>Powerpointit</a:t>
            </a:r>
            <a:r>
              <a:rPr lang="en-US" i="1" dirty="0" smtClean="0"/>
              <a:t> </a:t>
            </a:r>
            <a:r>
              <a:rPr lang="en-US" i="1" dirty="0" err="1" smtClean="0"/>
              <a:t>yms</a:t>
            </a:r>
            <a:endParaRPr lang="en-US" i="1" dirty="0"/>
          </a:p>
        </p:txBody>
      </p:sp>
      <p:pic>
        <p:nvPicPr>
          <p:cNvPr id="2051" name="Picture 3"/>
          <p:cNvPicPr>
            <a:picLocks noChangeAspect="1" noChangeArrowheads="1"/>
          </p:cNvPicPr>
          <p:nvPr/>
        </p:nvPicPr>
        <p:blipFill>
          <a:blip r:embed="rId2" cstate="print"/>
          <a:srcRect/>
          <a:stretch>
            <a:fillRect/>
          </a:stretch>
        </p:blipFill>
        <p:spPr bwMode="auto">
          <a:xfrm>
            <a:off x="2051720" y="2348880"/>
            <a:ext cx="5929287" cy="3727176"/>
          </a:xfrm>
          <a:prstGeom prst="rect">
            <a:avLst/>
          </a:prstGeom>
          <a:noFill/>
          <a:ln w="9525">
            <a:noFill/>
            <a:miter lim="800000"/>
            <a:headEnd/>
            <a:tailEnd/>
          </a:ln>
        </p:spPr>
      </p:pic>
      <p:sp>
        <p:nvSpPr>
          <p:cNvPr id="6" name="Rectangle 5"/>
          <p:cNvSpPr/>
          <p:nvPr/>
        </p:nvSpPr>
        <p:spPr>
          <a:xfrm>
            <a:off x="2843808" y="6093296"/>
            <a:ext cx="4572000" cy="261610"/>
          </a:xfrm>
          <a:prstGeom prst="rect">
            <a:avLst/>
          </a:prstGeom>
        </p:spPr>
        <p:txBody>
          <a:bodyPr>
            <a:spAutoFit/>
          </a:bodyPr>
          <a:lstStyle/>
          <a:p>
            <a:r>
              <a:rPr lang="en-US" sz="1100" dirty="0" smtClean="0"/>
              <a:t>http://slidestar.de/main.html#slideware/view:10</a:t>
            </a:r>
            <a:endParaRPr lang="en-US" sz="1100" dirty="0"/>
          </a:p>
        </p:txBody>
      </p:sp>
      <p:sp>
        <p:nvSpPr>
          <p:cNvPr id="8" name="Title 1"/>
          <p:cNvSpPr>
            <a:spLocks noGrp="1"/>
          </p:cNvSpPr>
          <p:nvPr>
            <p:ph type="title"/>
          </p:nvPr>
        </p:nvSpPr>
        <p:spPr>
          <a:xfrm>
            <a:off x="890588" y="269875"/>
            <a:ext cx="7858125" cy="1143000"/>
          </a:xfrm>
        </p:spPr>
        <p:txBody>
          <a:bodyPr/>
          <a:lstStyle/>
          <a:p>
            <a:r>
              <a:rPr lang="fi-FI" sz="3200" dirty="0" smtClean="0"/>
              <a:t>Esimerkkejä avoimista oppimateriaaleista</a:t>
            </a:r>
            <a:endParaRPr lang="fi-FI" sz="3200" dirty="0"/>
          </a:p>
        </p:txBody>
      </p:sp>
    </p:spTree>
    <p:extLst>
      <p:ext uri="{BB962C8B-B14F-4D97-AF65-F5344CB8AC3E}">
        <p14:creationId xmlns:p14="http://schemas.microsoft.com/office/powerpoint/2010/main" val="2445367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340768"/>
            <a:ext cx="7857876" cy="1137865"/>
          </a:xfrm>
        </p:spPr>
        <p:txBody>
          <a:bodyPr/>
          <a:lstStyle/>
          <a:p>
            <a:pPr algn="ctr">
              <a:buNone/>
            </a:pPr>
            <a:r>
              <a:rPr lang="en-US" i="1" dirty="0" err="1" smtClean="0"/>
              <a:t>Kuvat</a:t>
            </a:r>
            <a:r>
              <a:rPr lang="en-US" i="1" dirty="0"/>
              <a:t> </a:t>
            </a:r>
            <a:r>
              <a:rPr lang="en-US" i="1" dirty="0" err="1" smtClean="0"/>
              <a:t>ja</a:t>
            </a:r>
            <a:r>
              <a:rPr lang="en-US" i="1" dirty="0" smtClean="0"/>
              <a:t> </a:t>
            </a:r>
            <a:r>
              <a:rPr lang="en-US" i="1" dirty="0" err="1" smtClean="0"/>
              <a:t>videotiedostot</a:t>
            </a:r>
            <a:endParaRPr lang="en-US" i="1"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691680" y="3284984"/>
            <a:ext cx="1236814" cy="1145480"/>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a:off x="2627784" y="3429000"/>
            <a:ext cx="3744416" cy="2218159"/>
          </a:xfrm>
          <a:prstGeom prst="rect">
            <a:avLst/>
          </a:prstGeom>
          <a:noFill/>
          <a:ln w="9525">
            <a:noFill/>
            <a:miter lim="800000"/>
            <a:headEnd/>
            <a:tailEnd/>
          </a:ln>
        </p:spPr>
      </p:pic>
      <p:sp>
        <p:nvSpPr>
          <p:cNvPr id="7" name="Rectangle 6"/>
          <p:cNvSpPr/>
          <p:nvPr/>
        </p:nvSpPr>
        <p:spPr>
          <a:xfrm>
            <a:off x="2987824" y="5589240"/>
            <a:ext cx="3006080" cy="251157"/>
          </a:xfrm>
          <a:prstGeom prst="rect">
            <a:avLst/>
          </a:prstGeom>
        </p:spPr>
        <p:txBody>
          <a:bodyPr wrap="square">
            <a:spAutoFit/>
          </a:bodyPr>
          <a:lstStyle/>
          <a:p>
            <a:r>
              <a:rPr lang="en-US" sz="1000" dirty="0" smtClean="0"/>
              <a:t>http://slidestar.de/main.html#slideware/view:1013</a:t>
            </a:r>
            <a:endParaRPr lang="en-US" sz="1000" dirty="0"/>
          </a:p>
        </p:txBody>
      </p:sp>
      <p:pic>
        <p:nvPicPr>
          <p:cNvPr id="4101" name="Picture 5"/>
          <p:cNvPicPr>
            <a:picLocks noChangeAspect="1" noChangeArrowheads="1"/>
          </p:cNvPicPr>
          <p:nvPr/>
        </p:nvPicPr>
        <p:blipFill>
          <a:blip r:embed="rId4" cstate="print"/>
          <a:srcRect/>
          <a:stretch>
            <a:fillRect/>
          </a:stretch>
        </p:blipFill>
        <p:spPr bwMode="auto">
          <a:xfrm>
            <a:off x="5652120" y="2708920"/>
            <a:ext cx="3277741" cy="2455815"/>
          </a:xfrm>
          <a:prstGeom prst="rect">
            <a:avLst/>
          </a:prstGeom>
          <a:noFill/>
          <a:ln w="9525">
            <a:noFill/>
            <a:miter lim="800000"/>
            <a:headEnd/>
            <a:tailEnd/>
          </a:ln>
        </p:spPr>
      </p:pic>
      <p:sp>
        <p:nvSpPr>
          <p:cNvPr id="9" name="Rectangle 8"/>
          <p:cNvSpPr/>
          <p:nvPr/>
        </p:nvSpPr>
        <p:spPr>
          <a:xfrm>
            <a:off x="6372200" y="5157192"/>
            <a:ext cx="2520280" cy="415498"/>
          </a:xfrm>
          <a:prstGeom prst="rect">
            <a:avLst/>
          </a:prstGeom>
        </p:spPr>
        <p:txBody>
          <a:bodyPr wrap="square">
            <a:spAutoFit/>
          </a:bodyPr>
          <a:lstStyle/>
          <a:p>
            <a:r>
              <a:rPr lang="en-US" sz="1050" dirty="0" smtClean="0"/>
              <a:t>http://slidestar.de/main.html#slideware/view:1051</a:t>
            </a:r>
            <a:endParaRPr lang="en-US" sz="1050" dirty="0"/>
          </a:p>
        </p:txBody>
      </p:sp>
      <p:pic>
        <p:nvPicPr>
          <p:cNvPr id="4102" name="Picture 6"/>
          <p:cNvPicPr>
            <a:picLocks noChangeAspect="1" noChangeArrowheads="1"/>
          </p:cNvPicPr>
          <p:nvPr/>
        </p:nvPicPr>
        <p:blipFill>
          <a:blip r:embed="rId5" cstate="print"/>
          <a:srcRect/>
          <a:stretch>
            <a:fillRect/>
          </a:stretch>
        </p:blipFill>
        <p:spPr bwMode="auto">
          <a:xfrm>
            <a:off x="467544" y="4365104"/>
            <a:ext cx="2390204" cy="1798432"/>
          </a:xfrm>
          <a:prstGeom prst="rect">
            <a:avLst/>
          </a:prstGeom>
          <a:noFill/>
          <a:ln w="9525">
            <a:noFill/>
            <a:miter lim="800000"/>
            <a:headEnd/>
            <a:tailEnd/>
          </a:ln>
        </p:spPr>
      </p:pic>
      <p:sp>
        <p:nvSpPr>
          <p:cNvPr id="11" name="Rectangle 10"/>
          <p:cNvSpPr/>
          <p:nvPr/>
        </p:nvSpPr>
        <p:spPr>
          <a:xfrm>
            <a:off x="467544" y="6165304"/>
            <a:ext cx="2664296" cy="215444"/>
          </a:xfrm>
          <a:prstGeom prst="rect">
            <a:avLst/>
          </a:prstGeom>
        </p:spPr>
        <p:txBody>
          <a:bodyPr wrap="square">
            <a:spAutoFit/>
          </a:bodyPr>
          <a:lstStyle/>
          <a:p>
            <a:r>
              <a:rPr lang="en-US" sz="800" dirty="0" smtClean="0"/>
              <a:t>http://slidestar.de/main.html#slideware/view:1076</a:t>
            </a:r>
            <a:endParaRPr lang="en-US" sz="800" dirty="0"/>
          </a:p>
        </p:txBody>
      </p:sp>
      <p:sp>
        <p:nvSpPr>
          <p:cNvPr id="12" name="Title 1"/>
          <p:cNvSpPr>
            <a:spLocks noGrp="1"/>
          </p:cNvSpPr>
          <p:nvPr>
            <p:ph type="title"/>
          </p:nvPr>
        </p:nvSpPr>
        <p:spPr>
          <a:xfrm>
            <a:off x="890588" y="269875"/>
            <a:ext cx="7858125" cy="1143000"/>
          </a:xfrm>
        </p:spPr>
        <p:txBody>
          <a:bodyPr/>
          <a:lstStyle/>
          <a:p>
            <a:r>
              <a:rPr lang="fi-FI" sz="3200" dirty="0" smtClean="0"/>
              <a:t>Esimerkkejä avoimista oppimateriaaleista</a:t>
            </a:r>
            <a:endParaRPr lang="fi-FI" sz="3200" dirty="0"/>
          </a:p>
        </p:txBody>
      </p:sp>
    </p:spTree>
    <p:extLst>
      <p:ext uri="{BB962C8B-B14F-4D97-AF65-F5344CB8AC3E}">
        <p14:creationId xmlns:p14="http://schemas.microsoft.com/office/powerpoint/2010/main" val="1440115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Esimerkkejä</a:t>
            </a:r>
            <a:r>
              <a:rPr lang="en-US" dirty="0" smtClean="0"/>
              <a:t> </a:t>
            </a:r>
            <a:r>
              <a:rPr lang="en-US" dirty="0" err="1" smtClean="0"/>
              <a:t>jatkuu</a:t>
            </a:r>
            <a:r>
              <a:rPr lang="en-US" dirty="0" smtClean="0"/>
              <a:t> – </a:t>
            </a:r>
            <a:r>
              <a:rPr lang="en-US" dirty="0" err="1" smtClean="0"/>
              <a:t>koulutuksen</a:t>
            </a:r>
            <a:r>
              <a:rPr lang="en-US" dirty="0" smtClean="0"/>
              <a:t> </a:t>
            </a:r>
            <a:r>
              <a:rPr lang="en-US" dirty="0" err="1" smtClean="0"/>
              <a:t>mobiilisovellukset</a:t>
            </a:r>
            <a:endParaRPr lang="en-US" dirty="0"/>
          </a:p>
        </p:txBody>
      </p:sp>
      <p:sp>
        <p:nvSpPr>
          <p:cNvPr id="3" name="Content Placeholder 2"/>
          <p:cNvSpPr>
            <a:spLocks noGrp="1"/>
          </p:cNvSpPr>
          <p:nvPr>
            <p:ph idx="1"/>
          </p:nvPr>
        </p:nvSpPr>
        <p:spPr>
          <a:xfrm>
            <a:off x="899592" y="1772816"/>
            <a:ext cx="3600400" cy="4378225"/>
          </a:xfrm>
        </p:spPr>
        <p:txBody>
          <a:bodyPr/>
          <a:lstStyle/>
          <a:p>
            <a:pPr marL="0" indent="0">
              <a:buNone/>
            </a:pPr>
            <a:r>
              <a:rPr lang="en-US" dirty="0" err="1" smtClean="0"/>
              <a:t>Luontoportti</a:t>
            </a:r>
            <a:endParaRPr lang="en-US" dirty="0" smtClean="0"/>
          </a:p>
          <a:p>
            <a:pPr marL="0" indent="0">
              <a:buNone/>
            </a:pPr>
            <a:r>
              <a:rPr lang="en-US" dirty="0" err="1" smtClean="0"/>
              <a:t>www.luontoportti.com</a:t>
            </a:r>
            <a:endParaRPr lang="en-US" dirty="0" smtClean="0"/>
          </a:p>
          <a:p>
            <a:pPr marL="0" indent="0">
              <a:buNone/>
            </a:pPr>
            <a:endParaRPr lang="en-US" dirty="0" smtClean="0"/>
          </a:p>
        </p:txBody>
      </p:sp>
      <p:pic>
        <p:nvPicPr>
          <p:cNvPr id="4" name="Picture 3" descr="Screen Shot 2014-09-29 at 1.51.25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43608" y="2996952"/>
            <a:ext cx="3190639" cy="2129532"/>
          </a:xfrm>
          <a:prstGeom prst="rect">
            <a:avLst/>
          </a:prstGeom>
        </p:spPr>
      </p:pic>
      <p:sp>
        <p:nvSpPr>
          <p:cNvPr id="5" name="Content Placeholder 2"/>
          <p:cNvSpPr txBox="1">
            <a:spLocks/>
          </p:cNvSpPr>
          <p:nvPr/>
        </p:nvSpPr>
        <p:spPr bwMode="auto">
          <a:xfrm>
            <a:off x="4644008" y="1916832"/>
            <a:ext cx="3600400" cy="4378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99"/>
              </a:buClr>
              <a:buSzPct val="85000"/>
              <a:buFont typeface="Wingdings" pitchFamily="2" charset="2"/>
              <a:buBlip>
                <a:blip r:embed="rId3"/>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sz="18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 typeface="Wingdings" pitchFamily="2" charset="2"/>
              <a:buNone/>
            </a:pPr>
            <a:r>
              <a:rPr lang="en-US" dirty="0" err="1" smtClean="0"/>
              <a:t>Mobiilimikroskooppi</a:t>
            </a:r>
            <a:endParaRPr lang="en-US" dirty="0" smtClean="0"/>
          </a:p>
          <a:p>
            <a:pPr marL="0" indent="0">
              <a:buNone/>
            </a:pPr>
            <a:r>
              <a:rPr lang="en-US" dirty="0"/>
              <a:t>http://</a:t>
            </a:r>
            <a:r>
              <a:rPr lang="en-US" dirty="0" err="1"/>
              <a:t>connect.ilonait.fi</a:t>
            </a:r>
            <a:r>
              <a:rPr lang="en-US" dirty="0"/>
              <a:t>/</a:t>
            </a:r>
            <a:r>
              <a:rPr lang="en-US" dirty="0" err="1"/>
              <a:t>keeploop_natura</a:t>
            </a:r>
            <a:r>
              <a:rPr lang="en-US" dirty="0"/>
              <a:t>/</a:t>
            </a:r>
            <a:endParaRPr lang="en-US" dirty="0" smtClean="0"/>
          </a:p>
        </p:txBody>
      </p:sp>
      <p:pic>
        <p:nvPicPr>
          <p:cNvPr id="7" name="Picture 6" descr="Screen Shot 2014-09-29 at 1.53.58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16016" y="3501008"/>
            <a:ext cx="3392924" cy="2324348"/>
          </a:xfrm>
          <a:prstGeom prst="rect">
            <a:avLst/>
          </a:prstGeom>
        </p:spPr>
      </p:pic>
    </p:spTree>
    <p:extLst>
      <p:ext uri="{BB962C8B-B14F-4D97-AF65-F5344CB8AC3E}">
        <p14:creationId xmlns:p14="http://schemas.microsoft.com/office/powerpoint/2010/main" val="257853731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Helvetica"/>
        <a:ea typeface=""/>
        <a:cs typeface="Arial"/>
      </a:majorFont>
      <a:minorFont>
        <a:latin typeface="Helvetic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4316</TotalTime>
  <Words>1084</Words>
  <Application>Microsoft Macintosh PowerPoint</Application>
  <PresentationFormat>On-screen Show (4:3)</PresentationFormat>
  <Paragraphs>214</Paragraphs>
  <Slides>30</Slides>
  <Notes>5</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Default Design</vt:lpstr>
      <vt:lpstr>Koulusi e-Osaamisen kehittäminen: Avoimet oppimateriaalit ja yhteistyöverkot 29.09.2015</vt:lpstr>
      <vt:lpstr>Open Discovery Space Finland –tiimi Jyväskylä - Helsinki</vt:lpstr>
      <vt:lpstr>Sisältö</vt:lpstr>
      <vt:lpstr>Käytätkö /oletko käyttänyt avoimia oppimateriaaleja opetuksessa tai opetuksen suunnittelussa?</vt:lpstr>
      <vt:lpstr>Licensing: Creative Commons </vt:lpstr>
      <vt:lpstr>Esimerkkejä avoimista oppimateriaaleista</vt:lpstr>
      <vt:lpstr>Esimerkkejä avoimista oppimateriaaleista</vt:lpstr>
      <vt:lpstr>Esimerkkejä avoimista oppimateriaaleista</vt:lpstr>
      <vt:lpstr>Esimerkkejä jatkuu – koulutuksen mobiilisovellukset</vt:lpstr>
      <vt:lpstr>Myös..</vt:lpstr>
      <vt:lpstr>Materiaalipankkeja</vt:lpstr>
      <vt:lpstr>Palvelujen niputtaminen</vt:lpstr>
      <vt:lpstr>Open Discovery Space</vt:lpstr>
      <vt:lpstr>ODS-aktiviteetteja ja palveluita kouluille</vt:lpstr>
      <vt:lpstr>ODS kouluyhteisö</vt:lpstr>
      <vt:lpstr>Yhteisöjen perustaminen</vt:lpstr>
      <vt:lpstr>Opettajayhteisöt ODS-sivustolla?</vt:lpstr>
      <vt:lpstr>Outcome of Pilots - Exceeds Expectations</vt:lpstr>
      <vt:lpstr>Opettajayhteisöjen kehitys</vt:lpstr>
      <vt:lpstr>PowerPoint Presentation</vt:lpstr>
      <vt:lpstr>Koulun eOsaaminen</vt:lpstr>
      <vt:lpstr>Mitä seuraavaksi?</vt:lpstr>
      <vt:lpstr>Käytännön esimerkkejä aktiviteeteista ja luentosuunnitelmista</vt:lpstr>
      <vt:lpstr>ODS Kilpailun tulokset</vt:lpstr>
      <vt:lpstr>Yhteisiä oppikokemuksia</vt:lpstr>
      <vt:lpstr>PowerPoint Presentation</vt:lpstr>
      <vt:lpstr>PowerPoint Presentation</vt:lpstr>
      <vt:lpstr>PowerPoint Presentation</vt:lpstr>
      <vt:lpstr>PowerPoint Presentation</vt:lpstr>
      <vt:lpstr>Kiitos!</vt:lpstr>
    </vt:vector>
  </TitlesOfParts>
  <Company>University of Jyväskylä</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Ph.D proposal</dc:title>
  <dc:creator>Henri Pirkkalainen</dc:creator>
  <cp:lastModifiedBy>Pirkkalainen Henri</cp:lastModifiedBy>
  <cp:revision>332</cp:revision>
  <dcterms:created xsi:type="dcterms:W3CDTF">2010-06-11T07:47:14Z</dcterms:created>
  <dcterms:modified xsi:type="dcterms:W3CDTF">2015-10-08T08:13:57Z</dcterms:modified>
</cp:coreProperties>
</file>