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3" r:id="rId36"/>
    <p:sldId id="314" r:id="rId37"/>
    <p:sldId id="273" r:id="rId38"/>
    <p:sldId id="276" r:id="rId39"/>
    <p:sldId id="274" r:id="rId40"/>
    <p:sldId id="277" r:id="rId41"/>
    <p:sldId id="278" r:id="rId42"/>
    <p:sldId id="279" r:id="rId43"/>
    <p:sldId id="280" r:id="rId44"/>
    <p:sldId id="281" r:id="rId45"/>
    <p:sldId id="282" r:id="rId46"/>
    <p:sldId id="283" r:id="rId47"/>
    <p:sldId id="284" r:id="rId48"/>
    <p:sldId id="285" r:id="rId49"/>
    <p:sldId id="286" r:id="rId50"/>
    <p:sldId id="287" r:id="rId51"/>
    <p:sldId id="288" r:id="rId52"/>
    <p:sldId id="289" r:id="rId53"/>
    <p:sldId id="290" r:id="rId54"/>
    <p:sldId id="291" r:id="rId55"/>
    <p:sldId id="292" r:id="rId5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A8A425-40D9-47B0-BC42-EAC2FD275A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6093983-2860-48E4-B35A-DF0725E34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78D09F6-34BF-41C8-9ABA-8C678438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3501258-ECBC-4BA1-B592-7887F81B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06EE17-B597-497B-95D3-68D17D2AB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7730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0961C2-D1E8-49EC-8C38-83A238CBB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894488D-A66D-4EDD-8D27-7908C0F487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A71213-54B6-4389-B865-88A566AD4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8498542-6B66-44FB-9935-7518E45C4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7791D0-D558-41A3-B516-10E4C831F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8619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56ADA59-9C91-4CCA-B411-3FA8D9EFC9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8E32E2B-FCDA-4C89-BB2D-86FF35D4E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92DB37-190A-4EDF-96B9-842838CEB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2142C64-F51A-486A-BC26-8E5AB4D1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C416CC5-3611-4CB3-9A73-4360DBBDC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4721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072B6E-CBEC-40E2-921B-BD29264F3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88C157-5694-4729-99DE-AC4B1D6BF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751896-F064-4591-99AF-394D14CE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1429EBB-C07C-4C2A-8253-18EB08BB0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46A341-1F9F-4317-8639-0D73284E5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6602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A06A3B-9CDF-4C48-83B7-695E92405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372EF3B-2AB6-4BC4-8A44-67EBE6293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B687F68-5665-4F66-BC69-4207E5BDA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593F750-3FCF-42C1-8285-3C6BF0DB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A1E2B1-6456-4219-A811-8D748089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4966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3BBB66-7928-4741-BABF-F30900A97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A283AE-5837-44F6-9050-EAC8C0D40E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77C8D6F-3050-44E8-AF11-F08BCCA14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315CDEC-D223-430C-9DE2-BC88AB9C6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567760-2CC2-4F0A-9B34-CD3D7240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1376C92-A281-40A4-A96C-E6AAA57A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8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0C6D3D-2DD3-414A-8AC5-E075C5612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2D9AD8-B7C7-40FB-B0E1-C85C39AC0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80C743-39D7-40D7-9E55-6085CF072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C3B3D20-B1B4-49FA-AD70-08F022930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77ED0AA-4D40-4EB7-B6F1-ED484D44B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2BCC0623-6759-47E2-8792-A344B40C9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B817514-8900-4D71-94D6-962D6F21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20DF2CB-B7D3-48D6-B37A-F37FAFE8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2050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DBB933-6B03-4E46-8537-A8B1A40B4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5C26FEB-0132-421D-8563-87CF2DE82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58F0622-174A-4EF3-A0EC-4576BF98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07FB8FB-E76C-4304-A3D7-B728DD1EB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731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19F27B2-C0E3-450B-925F-4EC97FA73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FF1F522-325C-4A79-A323-A8CDD3ADC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4600D5B-32ED-417C-A878-F63C4884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5206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E0C9F0-839B-44EC-9D78-A85343DAD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C1C302-BF5A-4FE8-A48D-039061869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1FC303-FFC0-43CB-863D-483184005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5860489-4902-43F8-8216-4468CC0EA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87CA72A-CEA5-4017-B3C0-5368DF06B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89E15D3-7B59-4978-8427-F18AC7C34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012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3B0847-9FAE-45EF-A313-5BE0A2ED7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67FE7B52-6B55-43CB-BFBA-BAA36C4E8D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1EB5461-7502-473B-B967-1E542695F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DF3485E-5B91-4E24-BE6D-7504C62DB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6398A46-041A-4CAF-84EE-02BA0761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1C03D8E-AACE-49FA-BD7D-55FD3E41E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026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F84F2E7-9D64-448E-8C91-35C4A32C7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8FC7738-ECD4-47DA-8F2D-7DB50FAD6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C530448-18BF-4521-8721-216A4D013F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2E91E-504B-4D82-9931-145135E1EB71}" type="datetimeFigureOut">
              <a:rPr lang="fi-FI" smtClean="0"/>
              <a:t>24.1.2025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4CB2DE8-D050-483F-8C8B-C2EA21166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9F7C2B-D902-4737-ACCD-150653F07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14D33-685B-4ECC-9242-A1D50EF0B7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7236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20B98D9-1CE6-4129-BD22-B3A4B751E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fi-FI" sz="5400"/>
              <a:t>KEHOLLINEN ILMAISU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D7A34C3-41BD-4517-831D-330720A26C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pPr algn="l"/>
            <a:r>
              <a:rPr lang="fi-FI" dirty="0"/>
              <a:t>Anni Jaloniemi</a:t>
            </a:r>
            <a:endParaRPr lang="fi-FI"/>
          </a:p>
        </p:txBody>
      </p:sp>
      <p:pic>
        <p:nvPicPr>
          <p:cNvPr id="1026" name="Picture 2" descr="Pikkutyttö, Tanssia, Vuoro, Pyörivä, Onnellinen, Ilo">
            <a:extLst>
              <a:ext uri="{FF2B5EF4-FFF2-40B4-BE49-F238E27FC236}">
                <a16:creationId xmlns:a16="http://schemas.microsoft.com/office/drawing/2014/main" id="{DB3E8C2D-6443-4A27-9F69-5D9FEE5361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47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4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91C32A4-CD5D-4F81-9610-600B13902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Mitä?</a:t>
            </a:r>
          </a:p>
        </p:txBody>
      </p:sp>
      <p:pic>
        <p:nvPicPr>
          <p:cNvPr id="5122" name="Picture 2" descr="Tanssi, Pikkutyttö, Pyörivä, Pyöritä">
            <a:extLst>
              <a:ext uri="{FF2B5EF4-FFF2-40B4-BE49-F238E27FC236}">
                <a16:creationId xmlns:a16="http://schemas.microsoft.com/office/drawing/2014/main" id="{39300F31-5DDC-4DFD-8D73-8326B111B3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" r="10755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A15775-CCE8-4F3B-A331-BB109D5DA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000" dirty="0">
                <a:highlight>
                  <a:srgbClr val="FFFF00"/>
                </a:highlight>
              </a:rPr>
              <a:t>Leikin, luovan liikunnan ja tanssin kautta lapsi rakentaa terveyttä ja hyvinvointia monipuolisesti, itseohjautuvasti ja yhteisöllisesti.</a:t>
            </a:r>
          </a:p>
          <a:p>
            <a:r>
              <a:rPr lang="fi-FI" sz="2000" dirty="0"/>
              <a:t>Aikuisten ilmaisutavat toteutuvat mieluummin sanojen välityksellä, mutta lapselle kehon kieli on välitön tapa ilmaista tunnetiloja ja kokemuksia. </a:t>
            </a:r>
          </a:p>
          <a:p>
            <a:pPr lvl="1"/>
            <a:r>
              <a:rPr lang="fi-FI" sz="2000" dirty="0"/>
              <a:t>Kehon kieli on myös tärkeää lapsen ja aikuisen välisessä vuorovaikutuksessa. </a:t>
            </a:r>
          </a:p>
          <a:p>
            <a:r>
              <a:rPr lang="fi-FI" sz="2000" dirty="0"/>
              <a:t>Kehollisen ilmaisun ymmärtäminen on keskeinen taito kaikille kasvattajille, erityisesti varhaiskasvatuksen ammattilaisille. (Ruokonen, Rusanen, Välimäki 2009, 18.)</a:t>
            </a:r>
          </a:p>
        </p:txBody>
      </p:sp>
    </p:spTree>
    <p:extLst>
      <p:ext uri="{BB962C8B-B14F-4D97-AF65-F5344CB8AC3E}">
        <p14:creationId xmlns:p14="http://schemas.microsoft.com/office/powerpoint/2010/main" val="38669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D878B00-FC60-4BDF-9DE5-5EAA4E8AC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Tanssi ilmaisun muotona</a:t>
            </a:r>
          </a:p>
        </p:txBody>
      </p:sp>
      <p:pic>
        <p:nvPicPr>
          <p:cNvPr id="6146" name="Picture 2" descr="Ihmisen, Lapsi, Tyttö, Päähine, Kasvot">
            <a:extLst>
              <a:ext uri="{FF2B5EF4-FFF2-40B4-BE49-F238E27FC236}">
                <a16:creationId xmlns:a16="http://schemas.microsoft.com/office/drawing/2014/main" id="{4F4D6C61-3519-454B-BFC3-53F8D31B65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1" r="25664" b="-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1AFFC9-B309-4F18-B849-CCB3BE112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1900" dirty="0"/>
              <a:t>Tanssi on toimintaa, joka saattaa ihmiset yhteen toistensa ja ympäristön kanssa.</a:t>
            </a:r>
          </a:p>
          <a:p>
            <a:r>
              <a:rPr lang="fi-FI" sz="1900" dirty="0"/>
              <a:t>Tanssi on kuulunut elämän ja vuodenajan rytmiin</a:t>
            </a:r>
          </a:p>
          <a:p>
            <a:pPr lvl="1"/>
            <a:r>
              <a:rPr lang="fi-FI" sz="1900" dirty="0"/>
              <a:t>Ihminen on tanssinut saadakseen eläimien voimia tai yhteyden jumalaan sekä yhteyden jumalaan.</a:t>
            </a:r>
          </a:p>
          <a:p>
            <a:pPr lvl="1"/>
            <a:r>
              <a:rPr lang="fi-FI" sz="1900" dirty="0"/>
              <a:t>Ihminen on siis tanssin avulla selvittänyt olemassaolonsa tarkoitusta.</a:t>
            </a:r>
          </a:p>
          <a:p>
            <a:r>
              <a:rPr lang="fi-FI" sz="1900" dirty="0"/>
              <a:t>Tanssit ovat olleet aikakauden ja kulttuurin heijastusta</a:t>
            </a:r>
          </a:p>
          <a:p>
            <a:pPr lvl="1"/>
            <a:r>
              <a:rPr lang="fi-FI" sz="1900" dirty="0"/>
              <a:t>Miten tanssitaan, miten on tanssittu, ketkä ovat tanssineet, mitä tanssista on ajateltu? Roolit!</a:t>
            </a:r>
          </a:p>
          <a:p>
            <a:pPr lvl="1"/>
            <a:r>
              <a:rPr lang="fi-FI" sz="1900" dirty="0"/>
              <a:t>Intiaanitanssit / Keskiajantanssit (piiri- ja ketjutanssi, laulu)</a:t>
            </a:r>
          </a:p>
        </p:txBody>
      </p:sp>
    </p:spTree>
    <p:extLst>
      <p:ext uri="{BB962C8B-B14F-4D97-AF65-F5344CB8AC3E}">
        <p14:creationId xmlns:p14="http://schemas.microsoft.com/office/powerpoint/2010/main" val="3711748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E010961-297B-42F4-89DB-93178D671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Mitä tanssi on?</a:t>
            </a:r>
          </a:p>
        </p:txBody>
      </p:sp>
      <p:pic>
        <p:nvPicPr>
          <p:cNvPr id="7170" name="Picture 2" descr="Baletti, Lapset, Tanssi, Tutu, Esitys">
            <a:extLst>
              <a:ext uri="{FF2B5EF4-FFF2-40B4-BE49-F238E27FC236}">
                <a16:creationId xmlns:a16="http://schemas.microsoft.com/office/drawing/2014/main" id="{2F6FF482-1BC1-4374-A1D9-7096F600C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3" r="10509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8BEC1F-D84D-4274-9E1F-DDF08D63E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 dirty="0"/>
              <a:t>Seuratanssia –seurustelun muoto</a:t>
            </a:r>
          </a:p>
          <a:p>
            <a:r>
              <a:rPr lang="fi-FI" sz="2200" dirty="0"/>
              <a:t>Kansantanssia – kaikilla kansoilla on omat tanssinsa</a:t>
            </a:r>
          </a:p>
          <a:p>
            <a:r>
              <a:rPr lang="fi-FI" sz="2200" dirty="0"/>
              <a:t>Uskollinen tanssi – kunnioitus jumalille</a:t>
            </a:r>
          </a:p>
          <a:p>
            <a:r>
              <a:rPr lang="fi-FI" sz="2200" dirty="0"/>
              <a:t>Tanssi voi olla taidetta – klassinen baletti</a:t>
            </a:r>
          </a:p>
          <a:p>
            <a:r>
              <a:rPr lang="fi-FI" sz="2200" dirty="0"/>
              <a:t>Nykytanssi – omat ajatukset / kokemukset</a:t>
            </a:r>
          </a:p>
          <a:p>
            <a:r>
              <a:rPr lang="fi-FI" sz="2200" dirty="0"/>
              <a:t>Harrastus / vapaa-aika</a:t>
            </a:r>
          </a:p>
          <a:p>
            <a:r>
              <a:rPr lang="fi-FI" sz="2200" dirty="0"/>
              <a:t>Luovuus – erilaiset liikkeet, </a:t>
            </a:r>
            <a:r>
              <a:rPr lang="fi-FI" sz="2200" dirty="0" err="1"/>
              <a:t>improvisaatioit</a:t>
            </a: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456362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6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6607891-2917-4D71-995E-8D20CC9E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Tehtävä</a:t>
            </a:r>
          </a:p>
        </p:txBody>
      </p:sp>
      <p:sp>
        <p:nvSpPr>
          <p:cNvPr id="819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9938095-95B8-4FAD-85AC-AF85DD2A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/>
              <a:t>Katso kuvia keskiajan tanssijoista ja mieti, miten puku vaikuttaa tanssijan liikkeisiin? Kokeile, miltä tuntuu liikkua pitkässä hameessa tai viitta harteilla? </a:t>
            </a:r>
          </a:p>
          <a:p>
            <a:r>
              <a:rPr lang="fi-FI" sz="2200"/>
              <a:t>Sommittele oman etu- ja sukunimesi alkukirjaimista tanssireitti lattialle. Käytä yksinkertaisia kävely-, juoksu- tai hyppyaskelia.</a:t>
            </a:r>
          </a:p>
          <a:p>
            <a:r>
              <a:rPr lang="fi-FI" sz="2200"/>
              <a:t>Voit tehdä kirjaimista yhtä koukeroiset kuin pyyheliinoihin kirjatotut kirjaimet.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12C4B0A-D997-4D31-9613-14E8751316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6" r="11096" b="-3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858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F5A8D29-632D-4F3B-A9B9-B43F4C4B8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Tanssimisen tavoitteet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742190-930E-4AFC-B31E-098759477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 dirty="0"/>
              <a:t>Samat, mitkä kehollisen ilmaisun tavoitteet</a:t>
            </a:r>
          </a:p>
          <a:p>
            <a:pPr lvl="1"/>
            <a:r>
              <a:rPr lang="fi-FI" sz="2200" dirty="0"/>
              <a:t>Rentouttaa (liikkumisesta nauttiminen, muu maailma)</a:t>
            </a:r>
          </a:p>
          <a:p>
            <a:pPr lvl="1"/>
            <a:r>
              <a:rPr lang="fi-FI" sz="2200" dirty="0"/>
              <a:t>Kehittää luovuutta (improvisaatio, asioiden pohdinta, liike – mitä haluaa sanoa)</a:t>
            </a:r>
          </a:p>
          <a:p>
            <a:pPr lvl="1"/>
            <a:r>
              <a:rPr lang="fi-FI" sz="2200" dirty="0"/>
              <a:t>Kehittää persoonallisuutta (itseluottamus, esiintymiskyky)</a:t>
            </a:r>
          </a:p>
          <a:p>
            <a:pPr lvl="1"/>
            <a:r>
              <a:rPr lang="fi-FI" sz="2200" dirty="0"/>
              <a:t>Vaikuttaa sosiaaliseen ja emotionaaliseen kehitykseen (lisää itsetuntemusta, oma keho – roolit – oma tila)</a:t>
            </a:r>
          </a:p>
          <a:p>
            <a:pPr lvl="1"/>
            <a:r>
              <a:rPr lang="fi-FI" sz="2200" dirty="0"/>
              <a:t>Oman ruumiin harjoittamista (omat fyysiset rajat, oman kehon hallinta)</a:t>
            </a:r>
          </a:p>
        </p:txBody>
      </p:sp>
      <p:pic>
        <p:nvPicPr>
          <p:cNvPr id="9218" name="Picture 2" descr="Henkilö, Ihmisen, Lapsi, Tyttö, Vaalea">
            <a:extLst>
              <a:ext uri="{FF2B5EF4-FFF2-40B4-BE49-F238E27FC236}">
                <a16:creationId xmlns:a16="http://schemas.microsoft.com/office/drawing/2014/main" id="{C664740D-F35A-4E0C-9EE4-936257625B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" r="34018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956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A68CD20-9597-4347-A7D6-40D3D86A0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Tanssi ilmaisun muotona</a:t>
            </a:r>
          </a:p>
        </p:txBody>
      </p:sp>
      <p:pic>
        <p:nvPicPr>
          <p:cNvPr id="10242" name="Picture 2" descr="Poika, Teini, Tanssi, Rytmi, Helistin">
            <a:extLst>
              <a:ext uri="{FF2B5EF4-FFF2-40B4-BE49-F238E27FC236}">
                <a16:creationId xmlns:a16="http://schemas.microsoft.com/office/drawing/2014/main" id="{9B0EF4A9-7E34-4C28-AC45-92A3D69DB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" r="11302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777541-38C2-4BEB-B037-DC442EF10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/>
              <a:t>Tanssi on luultavasti ollut ensimmäinen viestinnän muoto</a:t>
            </a:r>
          </a:p>
          <a:p>
            <a:pPr lvl="1"/>
            <a:r>
              <a:rPr lang="fi-FI" sz="2200"/>
              <a:t>Puhuminen omalla ruumillaan (liikkeen kieli)</a:t>
            </a:r>
          </a:p>
          <a:p>
            <a:pPr marL="457200" lvl="1" indent="0">
              <a:buNone/>
            </a:pPr>
            <a:endParaRPr lang="fi-FI" sz="2200"/>
          </a:p>
          <a:p>
            <a:r>
              <a:rPr lang="fi-FI" sz="2200"/>
              <a:t>Itseilmaisu tapahtuu liikkeen ja kielen välityksellä</a:t>
            </a:r>
          </a:p>
        </p:txBody>
      </p:sp>
    </p:spTree>
    <p:extLst>
      <p:ext uri="{BB962C8B-B14F-4D97-AF65-F5344CB8AC3E}">
        <p14:creationId xmlns:p14="http://schemas.microsoft.com/office/powerpoint/2010/main" val="586867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68" name="Rectangle 7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Naamio, Punainen, Lapsi, Suorituskyky">
            <a:extLst>
              <a:ext uri="{FF2B5EF4-FFF2-40B4-BE49-F238E27FC236}">
                <a16:creationId xmlns:a16="http://schemas.microsoft.com/office/drawing/2014/main" id="{062628A6-CD1F-4BB2-AE87-F11DA4BB0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1" r="7976" b="-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Rectangle 7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08146D3-EB4A-4426-9446-E188833D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fi-FI" sz="3600" dirty="0"/>
              <a:t>Liike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5849AC-9F48-4987-8A1C-B5A6D6AD8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3172968"/>
            <a:ext cx="6253226" cy="3167888"/>
          </a:xfrm>
        </p:spPr>
        <p:txBody>
          <a:bodyPr anchor="t">
            <a:normAutofit/>
          </a:bodyPr>
          <a:lstStyle/>
          <a:p>
            <a:r>
              <a:rPr lang="fi-FI" sz="1800" dirty="0"/>
              <a:t>Liike on osa elämää</a:t>
            </a:r>
          </a:p>
          <a:p>
            <a:r>
              <a:rPr lang="fi-FI" sz="1800" dirty="0"/>
              <a:t>Ilman liikettä ei pystyisi ilmaisemaan itseään.</a:t>
            </a:r>
          </a:p>
          <a:p>
            <a:r>
              <a:rPr lang="fi-FI" sz="1800" dirty="0"/>
              <a:t>Tanssin välityksellä yksilö voi näyttää, mitä ajattelee ja tuntee jostakin asiasta ja kuinka kääntää sen liikkeeksi.</a:t>
            </a:r>
          </a:p>
          <a:p>
            <a:r>
              <a:rPr lang="fi-FI" sz="1800" dirty="0"/>
              <a:t>Tanssiterapia</a:t>
            </a:r>
          </a:p>
          <a:p>
            <a:pPr lvl="1"/>
            <a:r>
              <a:rPr lang="fi-FI" sz="1800" dirty="0"/>
              <a:t>Liike luo symboliikkaa ja tunteiden ilmaisua</a:t>
            </a:r>
          </a:p>
          <a:p>
            <a:pPr lvl="1"/>
            <a:r>
              <a:rPr lang="fi-FI" sz="1800" dirty="0"/>
              <a:t>Luova liike ja tanssi aukaisee ihmisen mielen ”sopukat” (tietyllä liikkeillä yhteys elimistöön)</a:t>
            </a:r>
          </a:p>
        </p:txBody>
      </p:sp>
    </p:spTree>
    <p:extLst>
      <p:ext uri="{BB962C8B-B14F-4D97-AF65-F5344CB8AC3E}">
        <p14:creationId xmlns:p14="http://schemas.microsoft.com/office/powerpoint/2010/main" val="2527450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4E4D846-3AFC-4F86-8C35-24B0542A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B0C7CBA1-F9F6-454D-893F-69D704AB5E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8" r="-1" b="-1"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84781B9-12CB-45C3-907A-9ED93FF72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1B904C4-1C78-4F09-AB1E-8A130FDF5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0470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fi-FI" sz="3200" dirty="0"/>
              <a:t>Tanssiterapiasta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4514DF-A336-4CF8-A156-7B1450977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2444" y="2649411"/>
            <a:ext cx="5469536" cy="3845180"/>
          </a:xfrm>
        </p:spPr>
        <p:txBody>
          <a:bodyPr anchor="t">
            <a:noAutofit/>
          </a:bodyPr>
          <a:lstStyle/>
          <a:p>
            <a:r>
              <a:rPr lang="fi-FI" sz="2000" dirty="0"/>
              <a:t>Tarina, kokemus, ryhmän kokemuksista tarina, adjektiiveja</a:t>
            </a:r>
          </a:p>
          <a:p>
            <a:pPr lvl="1"/>
            <a:r>
              <a:rPr lang="fi-FI" sz="2000" dirty="0"/>
              <a:t>Tanssitaan kokemukset ja tunteet</a:t>
            </a:r>
          </a:p>
          <a:p>
            <a:pPr lvl="1"/>
            <a:r>
              <a:rPr lang="fi-FI" sz="2000" dirty="0"/>
              <a:t>Voidaan nähdä sellaista, mitä itse ei näe</a:t>
            </a:r>
          </a:p>
          <a:p>
            <a:pPr lvl="1"/>
            <a:r>
              <a:rPr lang="fi-FI" sz="2000" dirty="0"/>
              <a:t>Asioiden käsitteleminen</a:t>
            </a:r>
          </a:p>
          <a:p>
            <a:pPr lvl="2"/>
            <a:r>
              <a:rPr lang="fi-FI" dirty="0"/>
              <a:t>Vaikeat asiat/kokemukset, hyväksikäyttö, väkivalta</a:t>
            </a:r>
          </a:p>
          <a:p>
            <a:pPr lvl="2"/>
            <a:endParaRPr lang="fi-FI" dirty="0"/>
          </a:p>
          <a:p>
            <a:pPr lvl="2"/>
            <a:endParaRPr lang="fi-FI" dirty="0"/>
          </a:p>
          <a:p>
            <a:r>
              <a:rPr lang="fi-FI" sz="2000" dirty="0"/>
              <a:t>Tanssitaan tunteita ryhmässä / toiset katsovat</a:t>
            </a:r>
          </a:p>
          <a:p>
            <a:pPr lvl="1"/>
            <a:r>
              <a:rPr lang="fi-FI" sz="2000" dirty="0"/>
              <a:t>Suru, viha, ilo, ujous, ilo</a:t>
            </a:r>
          </a:p>
        </p:txBody>
      </p:sp>
    </p:spTree>
    <p:extLst>
      <p:ext uri="{BB962C8B-B14F-4D97-AF65-F5344CB8AC3E}">
        <p14:creationId xmlns:p14="http://schemas.microsoft.com/office/powerpoint/2010/main" val="944383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DF40726-9B19-4165-9C26-757D16E19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EC80E9B-877D-451C-88A5-752C9B05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64211"/>
            <a:ext cx="4571999" cy="1165002"/>
          </a:xfrm>
        </p:spPr>
        <p:txBody>
          <a:bodyPr anchor="b">
            <a:normAutofit/>
          </a:bodyPr>
          <a:lstStyle/>
          <a:p>
            <a:r>
              <a:rPr lang="fi-FI" sz="3600" dirty="0"/>
              <a:t>Tanssileikki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795878-1FC2-4227-A2EA-B676F1CEA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55327"/>
            <a:ext cx="4571999" cy="3776975"/>
          </a:xfrm>
        </p:spPr>
        <p:txBody>
          <a:bodyPr>
            <a:normAutofit/>
          </a:bodyPr>
          <a:lstStyle/>
          <a:p>
            <a:r>
              <a:rPr lang="fi-FI" sz="2400" dirty="0"/>
              <a:t>Tanssileikkikirja – Paul </a:t>
            </a:r>
            <a:r>
              <a:rPr lang="fi-FI" sz="2400" dirty="0" err="1"/>
              <a:t>Rooyackers</a:t>
            </a:r>
            <a:endParaRPr lang="fi-FI" sz="2400" dirty="0"/>
          </a:p>
          <a:p>
            <a:pPr lvl="1"/>
            <a:r>
              <a:rPr lang="fi-FI" dirty="0"/>
              <a:t>Tanssi ja leikki yhdistetty</a:t>
            </a:r>
          </a:p>
          <a:p>
            <a:pPr lvl="1"/>
            <a:r>
              <a:rPr lang="fi-FI" dirty="0"/>
              <a:t>Tanssi on leikkisää liikettä, jossa leikin kokemus muodostaa tanssin liikkeet</a:t>
            </a:r>
          </a:p>
          <a:p>
            <a:pPr lvl="1"/>
            <a:r>
              <a:rPr lang="fi-FI" dirty="0"/>
              <a:t>Ruumiinkielen avulla oppii sanomaan, minkä tuntee tärkeäksi, kuinka ajattelee ja tuntee tilanteissa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34C64C52-706B-4804-919B-9CEA07FCC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97" b="-2"/>
          <a:stretch/>
        </p:blipFill>
        <p:spPr bwMode="auto">
          <a:xfrm>
            <a:off x="6190488" y="566928"/>
            <a:ext cx="5157216" cy="528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089CB41-F399-4AEB-980C-5BFB1049C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6112341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BFC967B-3DD6-463D-9DB9-6E4419AE0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6768" y="3817404"/>
            <a:ext cx="54864" cy="45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83443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4E4D846-3AFC-4F86-8C35-24B0542A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Äiti, Tytär, Nainen, Tyttö, Ystävä">
            <a:extLst>
              <a:ext uri="{FF2B5EF4-FFF2-40B4-BE49-F238E27FC236}">
                <a16:creationId xmlns:a16="http://schemas.microsoft.com/office/drawing/2014/main" id="{C56E7973-CEDE-4857-A3AD-057ED1969B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" r="2" b="2"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84781B9-12CB-45C3-907A-9ED93FF72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74E0A54-3A6D-4898-BAFA-A9150AFF2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3732" y="680974"/>
            <a:ext cx="4147974" cy="1442466"/>
          </a:xfrm>
        </p:spPr>
        <p:txBody>
          <a:bodyPr anchor="b">
            <a:noAutofit/>
          </a:bodyPr>
          <a:lstStyle/>
          <a:p>
            <a:r>
              <a:rPr lang="fi-FI" sz="3200" dirty="0"/>
              <a:t>Harjoitellaan tunteiden ilmaisua liikkeen avulla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EB859B-12FC-49ED-9C39-EA3BF6D88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5360" y="2452624"/>
            <a:ext cx="4483254" cy="3481832"/>
          </a:xfrm>
        </p:spPr>
        <p:txBody>
          <a:bodyPr anchor="t">
            <a:noAutofit/>
          </a:bodyPr>
          <a:lstStyle/>
          <a:p>
            <a:r>
              <a:rPr lang="fi-FI" sz="2400" dirty="0"/>
              <a:t>Merkattu neliö tai neljä kulmaa</a:t>
            </a:r>
          </a:p>
          <a:p>
            <a:r>
              <a:rPr lang="fi-FI" sz="2400" dirty="0"/>
              <a:t>Ryhmä keksii aiheita: kurki, lakana tuulessa, pumpuli, viha, tuli, pelko, nauru…</a:t>
            </a:r>
          </a:p>
          <a:p>
            <a:r>
              <a:rPr lang="fi-FI" sz="2400" dirty="0"/>
              <a:t>Valitaan kullekin kulmalle oma aihe</a:t>
            </a:r>
          </a:p>
          <a:p>
            <a:r>
              <a:rPr lang="fi-FI" sz="2400" dirty="0"/>
              <a:t>Musiikin tahdissa jokainen tekee alueen aiheen liikettä</a:t>
            </a:r>
          </a:p>
          <a:p>
            <a:r>
              <a:rPr lang="fi-FI" sz="2400" dirty="0"/>
              <a:t>Neliössä voi vaihtaa paikkaa milloin tahansa</a:t>
            </a:r>
          </a:p>
        </p:txBody>
      </p:sp>
    </p:spTree>
    <p:extLst>
      <p:ext uri="{BB962C8B-B14F-4D97-AF65-F5344CB8AC3E}">
        <p14:creationId xmlns:p14="http://schemas.microsoft.com/office/powerpoint/2010/main" val="92170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FB6C19D-F622-4562-8529-117EEF7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Mitä on kehollinen ilmaisu?</a:t>
            </a: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uurennuslasi tyhjällä taustalla">
            <a:extLst>
              <a:ext uri="{FF2B5EF4-FFF2-40B4-BE49-F238E27FC236}">
                <a16:creationId xmlns:a16="http://schemas.microsoft.com/office/drawing/2014/main" id="{04EB6F7E-CC94-4622-95D1-DA7052A87B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63" r="338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35950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217BF41-5F7F-46C3-AE27-E12549122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fi-FI" sz="4000" dirty="0"/>
              <a:t>Taikametsä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823051DD-20AB-4566-80AC-4E46E7A32F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0" r="8103"/>
          <a:stretch/>
        </p:blipFill>
        <p:spPr bwMode="auto"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noFill/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F48618-593D-4DCA-8C40-FEFE1D16B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0560" y="2239899"/>
            <a:ext cx="4744720" cy="4099941"/>
          </a:xfrm>
        </p:spPr>
        <p:txBody>
          <a:bodyPr anchor="t">
            <a:normAutofit fontScale="85000" lnSpcReduction="20000"/>
          </a:bodyPr>
          <a:lstStyle/>
          <a:p>
            <a:r>
              <a:rPr lang="fi-FI" dirty="0"/>
              <a:t>Tanssitaan vapaasti taikametsässä, jossa on mitä erikoisimpia eläimiä.</a:t>
            </a:r>
          </a:p>
          <a:p>
            <a:r>
              <a:rPr lang="fi-FI" dirty="0"/>
              <a:t>Eläin voi</a:t>
            </a:r>
          </a:p>
          <a:p>
            <a:pPr lvl="1"/>
            <a:r>
              <a:rPr lang="fi-FI" sz="2800" dirty="0"/>
              <a:t>olla monijalkainen</a:t>
            </a:r>
          </a:p>
          <a:p>
            <a:pPr lvl="1"/>
            <a:r>
              <a:rPr lang="fi-FI" sz="2800" dirty="0"/>
              <a:t>liikkua, miten vain</a:t>
            </a:r>
          </a:p>
          <a:p>
            <a:pPr lvl="1"/>
            <a:r>
              <a:rPr lang="fi-FI" sz="2800" dirty="0"/>
              <a:t>olla iso tai pieni / matala tai korkea</a:t>
            </a:r>
          </a:p>
          <a:p>
            <a:r>
              <a:rPr lang="fi-FI" dirty="0"/>
              <a:t>Jokainen saa käyttää omaa mielikuvitustaan!</a:t>
            </a:r>
          </a:p>
          <a:p>
            <a:endParaRPr lang="fi-FI" dirty="0"/>
          </a:p>
          <a:p>
            <a:r>
              <a:rPr lang="fi-FI" dirty="0"/>
              <a:t>Taikametsässä olento voi muuttua hetkessä ihan toisenlaiseksi </a:t>
            </a:r>
            <a:r>
              <a:rPr lang="fi-FI" dirty="0">
                <a:sym typeface="Wingdings" panose="05000000000000000000" pitchFamily="2" charset="2"/>
              </a:rPr>
              <a:t></a:t>
            </a:r>
            <a:endParaRPr lang="fi-FI" dirty="0"/>
          </a:p>
          <a:p>
            <a:pPr lvl="1"/>
            <a:endParaRPr lang="fi-FI" sz="1800" dirty="0"/>
          </a:p>
          <a:p>
            <a:pPr lvl="1"/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3663856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4B1578-308D-4860-B322-B90DD7D26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Puu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958F42-8A0C-4B52-8861-A732D87BF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1900"/>
              <a:t>Tanssi alkaa rennosti hypellessä ympäri tilaa.</a:t>
            </a:r>
          </a:p>
          <a:p>
            <a:r>
              <a:rPr lang="fi-FI" sz="1900"/>
              <a:t>Kun leikkijä kohtaa jonkun, hän pysähtyy hetkeksi ja kiinnittyy kohtaamaansa leikkijään haluamallaan tavalla.</a:t>
            </a:r>
          </a:p>
          <a:p>
            <a:r>
              <a:rPr lang="fi-FI" sz="1900"/>
              <a:t>Kun tätä on tehty useasti, ohjaaja valitsee jonkun hyppelijän puuksi.</a:t>
            </a:r>
          </a:p>
          <a:p>
            <a:r>
              <a:rPr lang="fi-FI" sz="1900"/>
              <a:t>Toiset hyppelijä kiinnittyvät pikkuhiljaa puuhun sen sattuessa kohdalle.</a:t>
            </a:r>
          </a:p>
          <a:p>
            <a:r>
              <a:rPr lang="fi-FI" sz="1900"/>
              <a:t>Näin puuhun syntyy oksia, kun kohtaamisia syntyy lisää.</a:t>
            </a:r>
          </a:p>
          <a:p>
            <a:r>
              <a:rPr lang="fi-FI" sz="1900"/>
              <a:t>Musiikki alkaa soida ja liike muuttuu: kaikki liikkuvat, kuin lehdet puussa (hiljainen liike / myrsky)</a:t>
            </a:r>
          </a:p>
          <a:p>
            <a:r>
              <a:rPr lang="fi-FI" sz="1900"/>
              <a:t>Kun puu on täynnä, toiminta loppuu.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996C4514-B351-4C4A-8DAF-A91D5ED6B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5" r="2680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744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C4B6CF-31B6-46D6-A4B1-CCB362C2C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5D2D65-5380-46C5-8729-424E3581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 dirty="0"/>
              <a:t>Millaisen tanssin tekisit ”Liikaa läksyjä”?</a:t>
            </a:r>
          </a:p>
          <a:p>
            <a:r>
              <a:rPr lang="fi-FI" sz="2400" dirty="0"/>
              <a:t>Koeta miettiä vartalon asennon ja liikkeiden tulee kuvastaa henkilön tunteita, ilmeet ja eleet kuljettavat tarinaa eteenpäin yhdessä tanssiaskelten kanssa.</a:t>
            </a:r>
          </a:p>
          <a:p>
            <a:r>
              <a:rPr lang="fi-FI" sz="2400" dirty="0"/>
              <a:t>Millaista puvustusta ja musiikkia käyttäisit? 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0D3AE435-8416-4E57-8F23-57A124B548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0" r="28600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751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B9FEE4-131E-48EA-AAA9-47BF1DAE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Miten luodaan tanssi lastenkertomuksesta Peter Pan?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79ED49-D655-4F35-873B-70FA53C7A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Yhdessä mietitään/kirjoitetaan muistiin</a:t>
            </a:r>
          </a:p>
          <a:p>
            <a:pPr lvl="1"/>
            <a:r>
              <a:rPr lang="fi-FI" dirty="0"/>
              <a:t>Mitä liikettä Peter Pan voi tehdä? (lentää, juosta, ryömiä, uida)</a:t>
            </a:r>
          </a:p>
          <a:p>
            <a:pPr lvl="2"/>
            <a:r>
              <a:rPr lang="fi-FI" dirty="0"/>
              <a:t>Lentää nopeasti, hitaasti, hitaasti, rennosti (kesto, voima)</a:t>
            </a:r>
          </a:p>
          <a:p>
            <a:pPr lvl="1"/>
            <a:r>
              <a:rPr lang="fi-FI" dirty="0"/>
              <a:t>Eri roolien tanssiminen, valitaan roolit</a:t>
            </a:r>
          </a:p>
          <a:p>
            <a:pPr lvl="1"/>
            <a:r>
              <a:rPr lang="fi-FI" dirty="0"/>
              <a:t>Ympäristö voi olla roolitettu (puut, aurinko, laiva, meri)</a:t>
            </a:r>
          </a:p>
          <a:p>
            <a:pPr lvl="1"/>
            <a:r>
              <a:rPr lang="fi-FI" dirty="0"/>
              <a:t>Tarinankertoja tanssissa?</a:t>
            </a:r>
          </a:p>
          <a:p>
            <a:pPr lvl="1"/>
            <a:r>
              <a:rPr lang="fi-FI" dirty="0"/>
              <a:t>Musiikki?</a:t>
            </a:r>
          </a:p>
          <a:p>
            <a:pPr lvl="2"/>
            <a:endParaRPr lang="fi-FI" dirty="0"/>
          </a:p>
        </p:txBody>
      </p:sp>
      <p:pic>
        <p:nvPicPr>
          <p:cNvPr id="18434" name="Picture 2" descr="Peter Pan, Fiktiota, Poika, Vihreä">
            <a:extLst>
              <a:ext uri="{FF2B5EF4-FFF2-40B4-BE49-F238E27FC236}">
                <a16:creationId xmlns:a16="http://schemas.microsoft.com/office/drawing/2014/main" id="{BE29985E-E3FC-4259-A979-D413463B4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758" y="1240790"/>
            <a:ext cx="2900362" cy="510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562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54D4C7-6A73-43C8-BFBF-553E6A8A4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Tanssileikki musiikista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ABE9AA-91BC-42DA-B9EA-AED48111E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Kuuntele joutsenaiheista musiikkia, esim. Joutsen-osaa Saint-Saesin Eläinten karnevaalista.</a:t>
            </a:r>
          </a:p>
          <a:p>
            <a:pPr lvl="1"/>
            <a:r>
              <a:rPr lang="fi-FI" dirty="0"/>
              <a:t>Millä tavoin musiikki voi tuoda mieleen joutsenen?</a:t>
            </a:r>
          </a:p>
          <a:p>
            <a:pPr lvl="1"/>
            <a:r>
              <a:rPr lang="fi-FI" dirty="0"/>
              <a:t>Kokeile tanssia omia joutsenliikkeitä musiikkiin.</a:t>
            </a:r>
          </a:p>
          <a:p>
            <a:r>
              <a:rPr lang="fi-FI" sz="2400"/>
              <a:t>Voidaan hyödyntää myös sadutusta, jonka jälkeen voidaan tanssia kohtaus.</a:t>
            </a:r>
          </a:p>
        </p:txBody>
      </p:sp>
      <p:pic>
        <p:nvPicPr>
          <p:cNvPr id="19458" name="Picture 2" descr="Joutsen, Lintu, Valkoinen Joutsen, Eläin">
            <a:extLst>
              <a:ext uri="{FF2B5EF4-FFF2-40B4-BE49-F238E27FC236}">
                <a16:creationId xmlns:a16="http://schemas.microsoft.com/office/drawing/2014/main" id="{70F86AC0-B6C1-4261-986D-BBA8771DC0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8" r="40613" b="1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921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D7E31A-78F4-4957-B904-C3F14505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Kuningas ja alamainen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D8507B-9426-4F91-911D-4A2ADF2A7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624" y="2052320"/>
            <a:ext cx="6707099" cy="4283259"/>
          </a:xfrm>
        </p:spPr>
        <p:txBody>
          <a:bodyPr>
            <a:noAutofit/>
          </a:bodyPr>
          <a:lstStyle/>
          <a:p>
            <a:r>
              <a:rPr lang="fi-FI" sz="2000" dirty="0"/>
              <a:t>Ohjaaja neuvoo lapsia taivuttamaan hitaasti itseään ja sitten venyttelemään</a:t>
            </a:r>
          </a:p>
          <a:p>
            <a:pPr lvl="1"/>
            <a:r>
              <a:rPr lang="fi-FI" sz="2000" dirty="0"/>
              <a:t>Taivutukset tulee tehdä joka suuntaan: eteen, taakse, sivuille ja ylös.</a:t>
            </a:r>
          </a:p>
          <a:p>
            <a:pPr lvl="1"/>
            <a:r>
              <a:rPr lang="fi-FI" sz="2000" dirty="0"/>
              <a:t>Venyttelyssä vartalo ojennetaan mahdollisimman pitkäksi.</a:t>
            </a:r>
          </a:p>
          <a:p>
            <a:r>
              <a:rPr lang="fi-FI" sz="2000" dirty="0"/>
              <a:t>Liikkeet tehdään uloshengityksellä ja liikkeitä jatketaan, kunnes on pakko vetää henkeä.</a:t>
            </a:r>
          </a:p>
          <a:p>
            <a:r>
              <a:rPr lang="fi-FI" sz="2000" dirty="0"/>
              <a:t>Leikkijät etsivät itselleen parin: kuningas ja alamainen roolijako.</a:t>
            </a:r>
          </a:p>
          <a:p>
            <a:r>
              <a:rPr lang="fi-FI" sz="2000" dirty="0"/>
              <a:t>Ohjaaja voi näyttää, mitä on hilpeä, epätoivoinen, julma kuningas tai tyhmä, ovela, ystävällinen alamainen.</a:t>
            </a:r>
          </a:p>
        </p:txBody>
      </p:sp>
      <p:pic>
        <p:nvPicPr>
          <p:cNvPr id="20482" name="Picture 2" descr="Kuningas, Kruunu, Parta, Arvomerkki">
            <a:extLst>
              <a:ext uri="{FF2B5EF4-FFF2-40B4-BE49-F238E27FC236}">
                <a16:creationId xmlns:a16="http://schemas.microsoft.com/office/drawing/2014/main" id="{A6A19082-1AD8-4319-94AE-180EAACFF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2" r="12164" b="-2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633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5FB3DF-76A4-4E83-8F3E-F8B83D204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Rentoutus/venyttely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8EAE40-5AA9-4032-A983-BC580CE4E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Mitä eri tapoja on rentoutua?</a:t>
            </a:r>
          </a:p>
          <a:p>
            <a:pPr lvl="1"/>
            <a:r>
              <a:rPr lang="fi-FI" dirty="0"/>
              <a:t>Mielikuvamatkat/tarinat</a:t>
            </a:r>
          </a:p>
          <a:p>
            <a:pPr lvl="1"/>
            <a:r>
              <a:rPr lang="fi-FI" dirty="0"/>
              <a:t>Kehonosa rentoutus</a:t>
            </a:r>
          </a:p>
          <a:p>
            <a:pPr lvl="1"/>
            <a:r>
              <a:rPr lang="fi-FI" dirty="0"/>
              <a:t>Hierontapallot</a:t>
            </a:r>
          </a:p>
          <a:p>
            <a:pPr lvl="1"/>
            <a:r>
              <a:rPr lang="fi-FI" dirty="0"/>
              <a:t>Liinat yms.</a:t>
            </a:r>
          </a:p>
        </p:txBody>
      </p:sp>
      <p:pic>
        <p:nvPicPr>
          <p:cNvPr id="21506" name="Picture 2" descr="Poikamainen, Lapsi, Hymy, Ruoho, Luonto">
            <a:extLst>
              <a:ext uri="{FF2B5EF4-FFF2-40B4-BE49-F238E27FC236}">
                <a16:creationId xmlns:a16="http://schemas.microsoft.com/office/drawing/2014/main" id="{6263C871-9DBF-415E-8D5A-14F4C83943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3" r="30666" b="-1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824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7BB551-E6E4-4113-9735-CF475EAA1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Vaahteran lehdet rentoutuksena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7A4B4D7-FE81-43E1-A48A-77893852B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Jokaisella on vaahteranlehti kädessä.</a:t>
            </a:r>
          </a:p>
          <a:p>
            <a:r>
              <a:rPr lang="fi-FI" sz="2400"/>
              <a:t>Tanssi alkaa ja loppuu asentoon.</a:t>
            </a:r>
          </a:p>
          <a:p>
            <a:r>
              <a:rPr lang="fi-FI" sz="2400"/>
              <a:t>Tarkoituksena on liikkua, kuin lehti syksyisessä tuulessa.</a:t>
            </a:r>
          </a:p>
          <a:p>
            <a:r>
              <a:rPr lang="fi-FI" sz="2400"/>
              <a:t>Lapsi voi lopettaa tanssin (kun on saanut tanssista tarpeekseen) pudottamalla lehden maahan ja ottamalla loppusasennon.</a:t>
            </a:r>
          </a:p>
        </p:txBody>
      </p:sp>
      <p:pic>
        <p:nvPicPr>
          <p:cNvPr id="22530" name="Picture 2" descr="Tyttö, Lapsi, Tytär, Perhe">
            <a:extLst>
              <a:ext uri="{FF2B5EF4-FFF2-40B4-BE49-F238E27FC236}">
                <a16:creationId xmlns:a16="http://schemas.microsoft.com/office/drawing/2014/main" id="{56AD3D39-7116-4912-BB03-7D83613B31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8" r="13056" b="-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3269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4AAA24-4AAA-47D8-88F1-F7FFA54D6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Oma tanssi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4E770-2941-4228-9E3C-7DD4867A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Pienissä ryhmissä suunnitelkaa tanssi, jossa tulee esiin erilaisia liikkumismuotoja, eri tasoja ja tempoja.</a:t>
            </a:r>
          </a:p>
          <a:p>
            <a:r>
              <a:rPr lang="fi-FI" sz="2400"/>
              <a:t>Tanssikaa ryhmässä, pareittain ja yksin.</a:t>
            </a:r>
          </a:p>
          <a:p>
            <a:r>
              <a:rPr lang="fi-FI" sz="2400"/>
              <a:t>Tanssi alkaa asennosta ja loppuu asentoon.</a:t>
            </a:r>
          </a:p>
        </p:txBody>
      </p:sp>
      <p:pic>
        <p:nvPicPr>
          <p:cNvPr id="23554" name="Picture 2" descr="Tanssia, Contempo, Kilpailuja, Esitys">
            <a:extLst>
              <a:ext uri="{FF2B5EF4-FFF2-40B4-BE49-F238E27FC236}">
                <a16:creationId xmlns:a16="http://schemas.microsoft.com/office/drawing/2014/main" id="{76471B0F-E18D-417E-A1CE-19BA8C298F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4" r="32667" b="1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9328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499B8D-6BAF-4AD0-B51F-735CF6EA5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Tanssi luonnosta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1CE56A-74E7-40EE-889F-3DFE6D782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000"/>
              <a:t>Luontoa kannattaa hyödyntää tanssissa</a:t>
            </a:r>
          </a:p>
          <a:p>
            <a:pPr lvl="1"/>
            <a:r>
              <a:rPr lang="fi-FI" sz="2000"/>
              <a:t>Lasten kanssa luontoretkellä</a:t>
            </a:r>
          </a:p>
          <a:p>
            <a:pPr lvl="1"/>
            <a:r>
              <a:rPr lang="fi-FI" sz="2000"/>
              <a:t>Havainnoikaa, mitä luonnossa näkyy.</a:t>
            </a:r>
          </a:p>
          <a:p>
            <a:pPr lvl="2"/>
            <a:r>
              <a:rPr lang="fi-FI" dirty="0"/>
              <a:t>Miten puut liikkuvat?</a:t>
            </a:r>
          </a:p>
          <a:p>
            <a:pPr lvl="2"/>
            <a:r>
              <a:rPr lang="fi-FI" dirty="0"/>
              <a:t>Miltä tuuli tuntuu?</a:t>
            </a:r>
          </a:p>
          <a:p>
            <a:pPr lvl="2"/>
            <a:r>
              <a:rPr lang="fi-FI" dirty="0"/>
              <a:t>Miltä kuulostaa puron lorina?</a:t>
            </a:r>
          </a:p>
          <a:p>
            <a:pPr lvl="2"/>
            <a:r>
              <a:rPr lang="fi-FI" dirty="0"/>
              <a:t>Miten orava liikkui?</a:t>
            </a:r>
          </a:p>
          <a:p>
            <a:pPr lvl="1"/>
            <a:r>
              <a:rPr lang="fi-FI" sz="2000"/>
              <a:t>Tanssitaan, mitä luonnossa näkyi.</a:t>
            </a:r>
          </a:p>
          <a:p>
            <a:pPr lvl="2"/>
            <a:r>
              <a:rPr lang="fi-FI" dirty="0"/>
              <a:t>Voidaan ryhmissä miettiä, mikä miltäkin näytti/tuntui ja sen jälkeen esim. vapaata tanssia</a:t>
            </a:r>
          </a:p>
        </p:txBody>
      </p:sp>
      <p:pic>
        <p:nvPicPr>
          <p:cNvPr id="24578" name="Picture 2" descr="Natural, Luonto, Pasila, Helsinki">
            <a:extLst>
              <a:ext uri="{FF2B5EF4-FFF2-40B4-BE49-F238E27FC236}">
                <a16:creationId xmlns:a16="http://schemas.microsoft.com/office/drawing/2014/main" id="{9B799F46-EC89-4F97-8ADC-CB0791B20D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8" r="22807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734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2CCC806-33EC-4F5C-8FD0-8C77785CF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Kehollinen ilmaisu – Mitä se on?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464295-D49A-45F8-BB77-4C05384B5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1900" b="0" i="0" dirty="0">
                <a:effectLst/>
                <a:latin typeface="Arial" panose="020B0604020202020204" pitchFamily="34" charset="0"/>
              </a:rPr>
              <a:t>Kehollisen ilmaisun toteutus voi olla spontaania tai lapsen osallisuutta korostava yhdessä suunniteltu, toteutettu ja arvioitu luova prosessi. </a:t>
            </a:r>
          </a:p>
          <a:p>
            <a:endParaRPr lang="fi-FI" sz="1900" b="0" i="0" dirty="0">
              <a:effectLst/>
              <a:latin typeface="Arial" panose="020B0604020202020204" pitchFamily="34" charset="0"/>
            </a:endParaRPr>
          </a:p>
          <a:p>
            <a:r>
              <a:rPr lang="fi-FI" sz="1900" b="0" i="0" dirty="0">
                <a:effectLst/>
                <a:latin typeface="Arial" panose="020B0604020202020204" pitchFamily="34" charset="0"/>
              </a:rPr>
              <a:t>Tavoitteena on rohkaista lapsia ilmaisemaan itseään.</a:t>
            </a:r>
          </a:p>
          <a:p>
            <a:endParaRPr lang="fi-FI" sz="1900" b="0" i="0" dirty="0">
              <a:effectLst/>
              <a:latin typeface="Arial" panose="020B0604020202020204" pitchFamily="34" charset="0"/>
            </a:endParaRPr>
          </a:p>
          <a:p>
            <a:r>
              <a:rPr lang="fi-FI" sz="1900" b="0" i="0" dirty="0">
                <a:effectLst/>
                <a:latin typeface="Arial" panose="020B0604020202020204" pitchFamily="34" charset="0"/>
              </a:rPr>
              <a:t>Toiminnassa heille mahdollistetaan monipuolinen kielellinen kokeminen, ilmaisu ja viestintä. </a:t>
            </a:r>
          </a:p>
          <a:p>
            <a:endParaRPr lang="fi-FI" sz="1900" b="0" i="0" dirty="0">
              <a:effectLst/>
              <a:latin typeface="Arial" panose="020B0604020202020204" pitchFamily="34" charset="0"/>
            </a:endParaRPr>
          </a:p>
          <a:p>
            <a:r>
              <a:rPr lang="fi-FI" sz="1900" b="0" i="0" dirty="0">
                <a:effectLst/>
                <a:latin typeface="Arial" panose="020B0604020202020204" pitchFamily="34" charset="0"/>
              </a:rPr>
              <a:t>Draama, tanssi, leikki ovat osa kehollista ilmaisua. </a:t>
            </a:r>
          </a:p>
          <a:p>
            <a:pPr marL="0" indent="0">
              <a:buNone/>
            </a:pPr>
            <a:endParaRPr lang="fi-FI" sz="1900" b="0" i="0" dirty="0">
              <a:effectLst/>
              <a:latin typeface="Arial" panose="020B0604020202020204" pitchFamily="34" charset="0"/>
            </a:endParaRPr>
          </a:p>
          <a:p>
            <a:r>
              <a:rPr lang="fi-FI" sz="1900" b="0" i="0" dirty="0">
                <a:effectLst/>
                <a:latin typeface="Arial" panose="020B0604020202020204" pitchFamily="34" charset="0"/>
              </a:rPr>
              <a:t>Kehollinen ilmaisu linkittyy myös kasvan, liikun, kehityn – osa-alueeseen liikkumisen osalta. </a:t>
            </a:r>
          </a:p>
          <a:p>
            <a:endParaRPr lang="fi-FI" sz="19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fi-FI" sz="1900" dirty="0">
                <a:latin typeface="Arial" panose="020B0604020202020204" pitchFamily="34" charset="0"/>
              </a:rPr>
              <a:t> ”Varhaista aikaa – Varhaiskasvatuksen aikaa”</a:t>
            </a:r>
            <a:endParaRPr lang="fi-FI" sz="1900" dirty="0"/>
          </a:p>
        </p:txBody>
      </p:sp>
    </p:spTree>
    <p:extLst>
      <p:ext uri="{BB962C8B-B14F-4D97-AF65-F5344CB8AC3E}">
        <p14:creationId xmlns:p14="http://schemas.microsoft.com/office/powerpoint/2010/main" val="41539596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8B915B-DECA-461B-8301-D28003A47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Intiaanitanssi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A17954-48E8-43A8-9C55-50E678F8B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400"/>
              <a:t>Ohjaajalähtöisesti</a:t>
            </a:r>
          </a:p>
          <a:p>
            <a:r>
              <a:rPr lang="fi-FI" sz="2400"/>
              <a:t>Jokainen keksii oman nimen ja asennon</a:t>
            </a:r>
          </a:p>
          <a:p>
            <a:r>
              <a:rPr lang="fi-FI" sz="2400"/>
              <a:t>Alkulämmittely</a:t>
            </a:r>
          </a:p>
          <a:p>
            <a:r>
              <a:rPr lang="fi-FI" sz="2400"/>
              <a:t>Lähdetään kiertämään piirissä: miten intiaanit liikkuvat ja ääntelevät?</a:t>
            </a:r>
          </a:p>
          <a:p>
            <a:pPr lvl="1"/>
            <a:r>
              <a:rPr lang="fi-FI" dirty="0"/>
              <a:t>Metsästys, hiipiminen</a:t>
            </a:r>
          </a:p>
          <a:p>
            <a:r>
              <a:rPr lang="fi-FI" sz="2400"/>
              <a:t>Jokainen keksii liikkeen, muut matkivat</a:t>
            </a:r>
          </a:p>
          <a:p>
            <a:r>
              <a:rPr lang="fi-FI" sz="2400"/>
              <a:t>Jokainen käy tekemässä soolon piirin keskellä</a:t>
            </a:r>
          </a:p>
        </p:txBody>
      </p:sp>
      <p:pic>
        <p:nvPicPr>
          <p:cNvPr id="25602" name="Picture 2" descr="Amerikkalainen, Koomisia Hahmoja, Intialainen">
            <a:extLst>
              <a:ext uri="{FF2B5EF4-FFF2-40B4-BE49-F238E27FC236}">
                <a16:creationId xmlns:a16="http://schemas.microsoft.com/office/drawing/2014/main" id="{A0340FD0-2B2C-4195-A0DE-7887AB8040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2" r="8555" b="3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109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C27906-42C0-4E82-91D6-9AFC7F7E7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fi-FI" sz="5400"/>
              <a:t>Mielikuvitusmatka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F18E61-A04A-49A8-82DF-43B226ABD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fi-FI" sz="2200"/>
              <a:t>Ohjaajalähtöisesti ryhmää osallistaen.</a:t>
            </a:r>
          </a:p>
          <a:p>
            <a:r>
              <a:rPr lang="fi-FI" sz="2200"/>
              <a:t>Lähdetään liikkeelle junalla: miten juna liikkuu ja ääntelee?</a:t>
            </a:r>
          </a:p>
          <a:p>
            <a:r>
              <a:rPr lang="fi-FI" sz="2200"/>
              <a:t>Jatketaan lentokoneella, josta tulemme viidakkoon.</a:t>
            </a:r>
          </a:p>
          <a:p>
            <a:r>
              <a:rPr lang="fi-FI" sz="2200"/>
              <a:t>Viidakosta löytyy metsästäjiä, villieläimiä, kaatuneita puita, puroja, tiheää viidakkoa, uimista yms.</a:t>
            </a:r>
          </a:p>
          <a:p>
            <a:r>
              <a:rPr lang="fi-FI" sz="2200"/>
              <a:t>Lähdetään takaisin kotimatkalle samoilla kulkuvälineillä.</a:t>
            </a:r>
          </a:p>
        </p:txBody>
      </p:sp>
      <p:pic>
        <p:nvPicPr>
          <p:cNvPr id="26626" name="Picture 2" descr="Alligaattori, Vihreä, Viidakko, Joki">
            <a:extLst>
              <a:ext uri="{FF2B5EF4-FFF2-40B4-BE49-F238E27FC236}">
                <a16:creationId xmlns:a16="http://schemas.microsoft.com/office/drawing/2014/main" id="{989BFE22-7CDD-4591-9320-E0C790EE59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5" r="34431" b="2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496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5A4EA-4198-4E95-8297-6B1283892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Musiikin muoto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FE5756-F5B3-4FAF-A130-2B0202D90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Kuunnelkaa ryhmässä jokin musiikkikappale ja yrittäkää hahmottaa sen muotoa</a:t>
            </a:r>
          </a:p>
          <a:p>
            <a:pPr lvl="1"/>
            <a:r>
              <a:rPr lang="fi-FI" sz="2200"/>
              <a:t>Ensin kannattaa etsiä ne kohdat, joissa musiikin tunnelma ja melodia vaihtuvat.</a:t>
            </a:r>
          </a:p>
          <a:p>
            <a:pPr lvl="1"/>
            <a:r>
              <a:rPr lang="fi-FI" sz="2200"/>
              <a:t>Liikkukaa musiikin tahtiin (elefantti marssi)</a:t>
            </a:r>
          </a:p>
          <a:p>
            <a:pPr lvl="1"/>
            <a:r>
              <a:rPr lang="fi-FI" sz="2200"/>
              <a:t>Musiikin osan vaihtuessa, liikkeetkin muuttuvat.</a:t>
            </a:r>
          </a:p>
          <a:p>
            <a:pPr lvl="1"/>
            <a:r>
              <a:rPr lang="fi-FI" sz="2200"/>
              <a:t>Aina, kun kuuluu A-osa, muutetaan liike, kuin alussa.</a:t>
            </a:r>
          </a:p>
          <a:p>
            <a:pPr lvl="1"/>
            <a:r>
              <a:rPr lang="fi-FI" sz="2200"/>
              <a:t>Onko musiikissa muita osia?</a:t>
            </a:r>
          </a:p>
          <a:p>
            <a:pPr lvl="1"/>
            <a:r>
              <a:rPr lang="fi-FI" sz="2200"/>
              <a:t>Kappaleesta voi tehdä ryhmässä tanssin, jonka liikkeet noudattavat musiikin muotoa.</a:t>
            </a:r>
          </a:p>
          <a:p>
            <a:pPr lvl="1"/>
            <a:r>
              <a:rPr lang="fi-FI" sz="2200"/>
              <a:t>Tanssia voidaan yhdessä pohtia, miten eri musiikin muodot näkyivät tanssiesityksessä?</a:t>
            </a:r>
          </a:p>
          <a:p>
            <a:pPr lvl="1"/>
            <a:endParaRPr lang="fi-FI" sz="2200"/>
          </a:p>
        </p:txBody>
      </p:sp>
    </p:spTree>
    <p:extLst>
      <p:ext uri="{BB962C8B-B14F-4D97-AF65-F5344CB8AC3E}">
        <p14:creationId xmlns:p14="http://schemas.microsoft.com/office/powerpoint/2010/main" val="13197913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F046C7C-17C3-48C7-8C6D-A35F02190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Kohti seuratanssia</a:t>
            </a:r>
          </a:p>
        </p:txBody>
      </p:sp>
      <p:pic>
        <p:nvPicPr>
          <p:cNvPr id="27650" name="Picture 2" descr="Tausta, Ämpäri, Valkoihoinen, Askareita">
            <a:extLst>
              <a:ext uri="{FF2B5EF4-FFF2-40B4-BE49-F238E27FC236}">
                <a16:creationId xmlns:a16="http://schemas.microsoft.com/office/drawing/2014/main" id="{2446A86C-B3CE-42FA-9048-B209D2C498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7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D483D39-9513-40AB-8F5A-913C57B5B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i-FI" sz="2200"/>
              <a:t>Kolmijalkatanssi</a:t>
            </a:r>
          </a:p>
          <a:p>
            <a:r>
              <a:rPr lang="fi-FI" sz="2200"/>
              <a:t>Pullotanssi</a:t>
            </a:r>
          </a:p>
          <a:p>
            <a:r>
              <a:rPr lang="fi-FI" sz="2200"/>
              <a:t>Luutatanssi</a:t>
            </a:r>
          </a:p>
        </p:txBody>
      </p:sp>
    </p:spTree>
    <p:extLst>
      <p:ext uri="{BB962C8B-B14F-4D97-AF65-F5344CB8AC3E}">
        <p14:creationId xmlns:p14="http://schemas.microsoft.com/office/powerpoint/2010/main" val="2463977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60705C7-7BBC-438C-881A-414981E9E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Oma tanssi parin kanssa</a:t>
            </a:r>
          </a:p>
        </p:txBody>
      </p:sp>
      <p:sp>
        <p:nvSpPr>
          <p:cNvPr id="7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674" name="Picture 2" descr="Disney, Tanssi, Ilo, Elämäntapa">
            <a:extLst>
              <a:ext uri="{FF2B5EF4-FFF2-40B4-BE49-F238E27FC236}">
                <a16:creationId xmlns:a16="http://schemas.microsoft.com/office/drawing/2014/main" id="{FCE69AFA-CDA7-4494-AD6A-33C77EAED1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2813" y="640080"/>
            <a:ext cx="7117582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3450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1E9986A5-A7D1-4022-BAC0-885FB7A14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0754C7F-CEEA-4738-9AEE-110DDCA89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44570"/>
            <a:ext cx="3344528" cy="1703830"/>
          </a:xfrm>
        </p:spPr>
        <p:txBody>
          <a:bodyPr anchor="ctr">
            <a:normAutofit/>
          </a:bodyPr>
          <a:lstStyle/>
          <a:p>
            <a:r>
              <a:rPr lang="fi-FI" sz="4100"/>
              <a:t>Ryhmätehtävä</a:t>
            </a:r>
          </a:p>
        </p:txBody>
      </p:sp>
      <p:pic>
        <p:nvPicPr>
          <p:cNvPr id="29704" name="Picture 8" descr="Ranta, Lapsi, Aurinko, Tyttö, Ruhtinaat">
            <a:extLst>
              <a:ext uri="{FF2B5EF4-FFF2-40B4-BE49-F238E27FC236}">
                <a16:creationId xmlns:a16="http://schemas.microsoft.com/office/drawing/2014/main" id="{41C6E532-CD88-4818-8B75-AA866F84CC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6" r="17478" b="3"/>
          <a:stretch/>
        </p:blipFill>
        <p:spPr bwMode="auto">
          <a:xfrm>
            <a:off x="20" y="-1"/>
            <a:ext cx="3975444" cy="4306593"/>
          </a:xfrm>
          <a:custGeom>
            <a:avLst/>
            <a:gdLst/>
            <a:ahLst/>
            <a:cxnLst/>
            <a:rect l="l" t="t" r="r" b="b"/>
            <a:pathLst>
              <a:path w="3975464" h="4365555">
                <a:moveTo>
                  <a:pt x="0" y="0"/>
                </a:moveTo>
                <a:lnTo>
                  <a:pt x="3954724" y="0"/>
                </a:lnTo>
                <a:lnTo>
                  <a:pt x="3944328" y="441228"/>
                </a:lnTo>
                <a:cubicBezTo>
                  <a:pt x="3942781" y="508796"/>
                  <a:pt x="3939430" y="576877"/>
                  <a:pt x="3951159" y="643804"/>
                </a:cubicBezTo>
                <a:cubicBezTo>
                  <a:pt x="3980543" y="810736"/>
                  <a:pt x="3979900" y="978310"/>
                  <a:pt x="3967011" y="1146396"/>
                </a:cubicBezTo>
                <a:cubicBezTo>
                  <a:pt x="3954123" y="1321150"/>
                  <a:pt x="3931569" y="1495262"/>
                  <a:pt x="3940203" y="1671170"/>
                </a:cubicBezTo>
                <a:cubicBezTo>
                  <a:pt x="3945230" y="1770534"/>
                  <a:pt x="3953091" y="1869643"/>
                  <a:pt x="3953091" y="1969263"/>
                </a:cubicBezTo>
                <a:cubicBezTo>
                  <a:pt x="3955799" y="2447623"/>
                  <a:pt x="3948581" y="2926496"/>
                  <a:pt x="3959665" y="3405241"/>
                </a:cubicBezTo>
                <a:cubicBezTo>
                  <a:pt x="3962629" y="3529479"/>
                  <a:pt x="3949097" y="3653076"/>
                  <a:pt x="3946777" y="3777057"/>
                </a:cubicBezTo>
                <a:cubicBezTo>
                  <a:pt x="3944973" y="3878089"/>
                  <a:pt x="3947873" y="3979056"/>
                  <a:pt x="3950499" y="4080023"/>
                </a:cubicBezTo>
                <a:lnTo>
                  <a:pt x="3952324" y="4346210"/>
                </a:lnTo>
                <a:lnTo>
                  <a:pt x="3923793" y="4344582"/>
                </a:lnTo>
                <a:cubicBezTo>
                  <a:pt x="3869166" y="4337251"/>
                  <a:pt x="3813841" y="4336693"/>
                  <a:pt x="3759075" y="4342933"/>
                </a:cubicBezTo>
                <a:cubicBezTo>
                  <a:pt x="3703277" y="4347626"/>
                  <a:pt x="3647607" y="4354981"/>
                  <a:pt x="3591682" y="4357645"/>
                </a:cubicBezTo>
                <a:cubicBezTo>
                  <a:pt x="3349688" y="4370998"/>
                  <a:pt x="3107046" y="4367447"/>
                  <a:pt x="2865549" y="4346991"/>
                </a:cubicBezTo>
                <a:cubicBezTo>
                  <a:pt x="2661378" y="4329084"/>
                  <a:pt x="2456048" y="4328501"/>
                  <a:pt x="2251775" y="4345215"/>
                </a:cubicBezTo>
                <a:cubicBezTo>
                  <a:pt x="2200819" y="4349148"/>
                  <a:pt x="2149862" y="4359293"/>
                  <a:pt x="2098906" y="4351937"/>
                </a:cubicBezTo>
                <a:cubicBezTo>
                  <a:pt x="2025044" y="4342895"/>
                  <a:pt x="1950494" y="4340688"/>
                  <a:pt x="1876224" y="4345343"/>
                </a:cubicBezTo>
                <a:cubicBezTo>
                  <a:pt x="1700042" y="4352318"/>
                  <a:pt x="1523986" y="4361576"/>
                  <a:pt x="1347676" y="4359039"/>
                </a:cubicBezTo>
                <a:cubicBezTo>
                  <a:pt x="1064484" y="4355108"/>
                  <a:pt x="781420" y="4341031"/>
                  <a:pt x="498101" y="4351430"/>
                </a:cubicBezTo>
                <a:cubicBezTo>
                  <a:pt x="364340" y="4356376"/>
                  <a:pt x="230578" y="4360752"/>
                  <a:pt x="96817" y="4355568"/>
                </a:cubicBezTo>
                <a:lnTo>
                  <a:pt x="0" y="43492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0" descr="Lapsi, Hyppää, Nauraa, Onnellinen">
            <a:extLst>
              <a:ext uri="{FF2B5EF4-FFF2-40B4-BE49-F238E27FC236}">
                <a16:creationId xmlns:a16="http://schemas.microsoft.com/office/drawing/2014/main" id="{0CFA6DA7-7B70-471F-ACEC-6F79FDA54E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5769"/>
          <a:stretch/>
        </p:blipFill>
        <p:spPr bwMode="auto">
          <a:xfrm>
            <a:off x="4148881" y="-1"/>
            <a:ext cx="3872656" cy="4306594"/>
          </a:xfrm>
          <a:custGeom>
            <a:avLst/>
            <a:gdLst/>
            <a:ahLst/>
            <a:cxnLst/>
            <a:rect l="l" t="t" r="r" b="b"/>
            <a:pathLst>
              <a:path w="3872656" h="4370715">
                <a:moveTo>
                  <a:pt x="9308" y="0"/>
                </a:moveTo>
                <a:lnTo>
                  <a:pt x="3851998" y="0"/>
                </a:lnTo>
                <a:lnTo>
                  <a:pt x="3841520" y="444702"/>
                </a:lnTo>
                <a:cubicBezTo>
                  <a:pt x="3839973" y="512270"/>
                  <a:pt x="3836622" y="580351"/>
                  <a:pt x="3848351" y="647278"/>
                </a:cubicBezTo>
                <a:cubicBezTo>
                  <a:pt x="3877736" y="814210"/>
                  <a:pt x="3877092" y="981784"/>
                  <a:pt x="3864203" y="1149870"/>
                </a:cubicBezTo>
                <a:cubicBezTo>
                  <a:pt x="3851315" y="1324624"/>
                  <a:pt x="3828761" y="1498736"/>
                  <a:pt x="3837395" y="1674644"/>
                </a:cubicBezTo>
                <a:cubicBezTo>
                  <a:pt x="3842422" y="1774008"/>
                  <a:pt x="3850284" y="1873117"/>
                  <a:pt x="3850284" y="1972737"/>
                </a:cubicBezTo>
                <a:cubicBezTo>
                  <a:pt x="3852991" y="2451097"/>
                  <a:pt x="3845773" y="2929970"/>
                  <a:pt x="3856857" y="3408715"/>
                </a:cubicBezTo>
                <a:cubicBezTo>
                  <a:pt x="3859821" y="3532953"/>
                  <a:pt x="3846289" y="3656550"/>
                  <a:pt x="3843969" y="3780531"/>
                </a:cubicBezTo>
                <a:cubicBezTo>
                  <a:pt x="3842165" y="3881563"/>
                  <a:pt x="3845065" y="3982530"/>
                  <a:pt x="3847691" y="4083497"/>
                </a:cubicBezTo>
                <a:lnTo>
                  <a:pt x="3849494" y="4346466"/>
                </a:lnTo>
                <a:lnTo>
                  <a:pt x="3739963" y="4345485"/>
                </a:lnTo>
                <a:cubicBezTo>
                  <a:pt x="3702780" y="4346420"/>
                  <a:pt x="3665581" y="4348259"/>
                  <a:pt x="3628383" y="4349908"/>
                </a:cubicBezTo>
                <a:cubicBezTo>
                  <a:pt x="3508316" y="4356655"/>
                  <a:pt x="3387918" y="4354828"/>
                  <a:pt x="3268119" y="4344454"/>
                </a:cubicBezTo>
                <a:cubicBezTo>
                  <a:pt x="3196206" y="4335589"/>
                  <a:pt x="3123466" y="4335589"/>
                  <a:pt x="3051553" y="4344454"/>
                </a:cubicBezTo>
                <a:cubicBezTo>
                  <a:pt x="2869715" y="4368829"/>
                  <a:pt x="2685977" y="4376260"/>
                  <a:pt x="2502751" y="4366648"/>
                </a:cubicBezTo>
                <a:cubicBezTo>
                  <a:pt x="2288987" y="4357263"/>
                  <a:pt x="2075733" y="4337859"/>
                  <a:pt x="1861843" y="4332533"/>
                </a:cubicBezTo>
                <a:cubicBezTo>
                  <a:pt x="1726297" y="4329109"/>
                  <a:pt x="1589733" y="4319851"/>
                  <a:pt x="1455972" y="4342552"/>
                </a:cubicBezTo>
                <a:cubicBezTo>
                  <a:pt x="1319536" y="4365887"/>
                  <a:pt x="1184374" y="4354980"/>
                  <a:pt x="1048318" y="4348258"/>
                </a:cubicBezTo>
                <a:cubicBezTo>
                  <a:pt x="946532" y="4340953"/>
                  <a:pt x="844365" y="4340953"/>
                  <a:pt x="742578" y="4348258"/>
                </a:cubicBezTo>
                <a:cubicBezTo>
                  <a:pt x="618869" y="4360661"/>
                  <a:pt x="494432" y="4364263"/>
                  <a:pt x="370214" y="4359038"/>
                </a:cubicBezTo>
                <a:cubicBezTo>
                  <a:pt x="296007" y="4355170"/>
                  <a:pt x="221738" y="4351270"/>
                  <a:pt x="147421" y="4348702"/>
                </a:cubicBezTo>
                <a:lnTo>
                  <a:pt x="13040" y="4347289"/>
                </a:lnTo>
                <a:lnTo>
                  <a:pt x="371" y="4103870"/>
                </a:lnTo>
                <a:cubicBezTo>
                  <a:pt x="-757" y="4012134"/>
                  <a:pt x="886" y="3920334"/>
                  <a:pt x="2690" y="3828598"/>
                </a:cubicBezTo>
                <a:cubicBezTo>
                  <a:pt x="5913" y="3670768"/>
                  <a:pt x="16095" y="3513067"/>
                  <a:pt x="20090" y="3355238"/>
                </a:cubicBezTo>
                <a:cubicBezTo>
                  <a:pt x="25761" y="3127790"/>
                  <a:pt x="3336" y="2900469"/>
                  <a:pt x="10940" y="2573142"/>
                </a:cubicBezTo>
                <a:cubicBezTo>
                  <a:pt x="20218" y="2391979"/>
                  <a:pt x="14032" y="2111578"/>
                  <a:pt x="14677" y="1830024"/>
                </a:cubicBezTo>
                <a:cubicBezTo>
                  <a:pt x="15451" y="1640269"/>
                  <a:pt x="5268" y="1450771"/>
                  <a:pt x="6171" y="1261145"/>
                </a:cubicBezTo>
                <a:cubicBezTo>
                  <a:pt x="6815" y="1121522"/>
                  <a:pt x="19961" y="982540"/>
                  <a:pt x="25374" y="843301"/>
                </a:cubicBezTo>
                <a:cubicBezTo>
                  <a:pt x="30078" y="673215"/>
                  <a:pt x="25426" y="502988"/>
                  <a:pt x="11455" y="333401"/>
                </a:cubicBezTo>
                <a:cubicBezTo>
                  <a:pt x="4817" y="239678"/>
                  <a:pt x="5623" y="145890"/>
                  <a:pt x="8088" y="5208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Pikkupoika, Lapsi, Utelias, Tutkia">
            <a:extLst>
              <a:ext uri="{FF2B5EF4-FFF2-40B4-BE49-F238E27FC236}">
                <a16:creationId xmlns:a16="http://schemas.microsoft.com/office/drawing/2014/main" id="{6E1BCF76-0E71-4074-A20B-4F80AA423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9" r="30953" b="-2"/>
          <a:stretch/>
        </p:blipFill>
        <p:spPr bwMode="auto">
          <a:xfrm>
            <a:off x="8194953" y="-1"/>
            <a:ext cx="3997047" cy="4306593"/>
          </a:xfrm>
          <a:custGeom>
            <a:avLst/>
            <a:gdLst/>
            <a:ahLst/>
            <a:cxnLst/>
            <a:rect l="l" t="t" r="r" b="b"/>
            <a:pathLst>
              <a:path w="3997047" h="4358703">
                <a:moveTo>
                  <a:pt x="9389" y="0"/>
                </a:moveTo>
                <a:lnTo>
                  <a:pt x="3997047" y="0"/>
                </a:lnTo>
                <a:lnTo>
                  <a:pt x="3997047" y="4347477"/>
                </a:lnTo>
                <a:lnTo>
                  <a:pt x="3922844" y="4341211"/>
                </a:lnTo>
                <a:cubicBezTo>
                  <a:pt x="3821334" y="4336140"/>
                  <a:pt x="3719771" y="4340396"/>
                  <a:pt x="3618208" y="4343440"/>
                </a:cubicBezTo>
                <a:cubicBezTo>
                  <a:pt x="3488013" y="4347245"/>
                  <a:pt x="3357819" y="4358659"/>
                  <a:pt x="3227370" y="4344455"/>
                </a:cubicBezTo>
                <a:cubicBezTo>
                  <a:pt x="3152388" y="4335717"/>
                  <a:pt x="3076577" y="4336833"/>
                  <a:pt x="3001887" y="4347752"/>
                </a:cubicBezTo>
                <a:cubicBezTo>
                  <a:pt x="2932216" y="4357340"/>
                  <a:pt x="2861768" y="4360092"/>
                  <a:pt x="2791563" y="4355995"/>
                </a:cubicBezTo>
                <a:cubicBezTo>
                  <a:pt x="2658694" y="4350416"/>
                  <a:pt x="2524678" y="4346991"/>
                  <a:pt x="2391171" y="4351303"/>
                </a:cubicBezTo>
                <a:cubicBezTo>
                  <a:pt x="2185433" y="4357898"/>
                  <a:pt x="1979696" y="4363985"/>
                  <a:pt x="1773830" y="4351303"/>
                </a:cubicBezTo>
                <a:cubicBezTo>
                  <a:pt x="1620961" y="4342172"/>
                  <a:pt x="1468090" y="4341031"/>
                  <a:pt x="1315220" y="4345723"/>
                </a:cubicBezTo>
                <a:cubicBezTo>
                  <a:pt x="1162350" y="4350416"/>
                  <a:pt x="1009480" y="4359927"/>
                  <a:pt x="856610" y="4351303"/>
                </a:cubicBezTo>
                <a:cubicBezTo>
                  <a:pt x="678261" y="4341158"/>
                  <a:pt x="499913" y="4342933"/>
                  <a:pt x="321565" y="4344708"/>
                </a:cubicBezTo>
                <a:cubicBezTo>
                  <a:pt x="235449" y="4345596"/>
                  <a:pt x="149428" y="4348323"/>
                  <a:pt x="63422" y="4349686"/>
                </a:cubicBezTo>
                <a:lnTo>
                  <a:pt x="12951" y="4349060"/>
                </a:lnTo>
                <a:lnTo>
                  <a:pt x="371" y="4107346"/>
                </a:lnTo>
                <a:cubicBezTo>
                  <a:pt x="-757" y="4015610"/>
                  <a:pt x="887" y="3923810"/>
                  <a:pt x="2691" y="3832074"/>
                </a:cubicBezTo>
                <a:cubicBezTo>
                  <a:pt x="5913" y="3674244"/>
                  <a:pt x="16095" y="3516543"/>
                  <a:pt x="20090" y="3358714"/>
                </a:cubicBezTo>
                <a:cubicBezTo>
                  <a:pt x="25761" y="3131266"/>
                  <a:pt x="3336" y="2903945"/>
                  <a:pt x="10940" y="2576618"/>
                </a:cubicBezTo>
                <a:cubicBezTo>
                  <a:pt x="20219" y="2395455"/>
                  <a:pt x="14032" y="2115054"/>
                  <a:pt x="14677" y="1833500"/>
                </a:cubicBezTo>
                <a:cubicBezTo>
                  <a:pt x="15451" y="1643745"/>
                  <a:pt x="5269" y="1454247"/>
                  <a:pt x="6171" y="1264621"/>
                </a:cubicBezTo>
                <a:cubicBezTo>
                  <a:pt x="6815" y="1124998"/>
                  <a:pt x="19961" y="986016"/>
                  <a:pt x="25375" y="846777"/>
                </a:cubicBezTo>
                <a:cubicBezTo>
                  <a:pt x="30078" y="676691"/>
                  <a:pt x="25426" y="506464"/>
                  <a:pt x="11455" y="336877"/>
                </a:cubicBezTo>
                <a:cubicBezTo>
                  <a:pt x="4818" y="243154"/>
                  <a:pt x="5623" y="149366"/>
                  <a:pt x="8088" y="5556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sketch line">
            <a:extLst>
              <a:ext uri="{FF2B5EF4-FFF2-40B4-BE49-F238E27FC236}">
                <a16:creationId xmlns:a16="http://schemas.microsoft.com/office/drawing/2014/main" id="{D2758DA7-6A89-49A1-B9F5-546D9932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22904" y="5413767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978D4C-CB9C-4F58-9F5A-466F6C665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582" y="4544570"/>
            <a:ext cx="7147481" cy="1703830"/>
          </a:xfrm>
        </p:spPr>
        <p:txBody>
          <a:bodyPr anchor="ctr">
            <a:normAutofit/>
          </a:bodyPr>
          <a:lstStyle/>
          <a:p>
            <a:r>
              <a:rPr lang="fi-FI" sz="2200"/>
              <a:t>Suunnitelkaa tanssileikki, jossa tulee esille varhaiskasvatuksen orientaatiot ja lapsille ominainen tapa liikkua.</a:t>
            </a:r>
          </a:p>
          <a:p>
            <a:endParaRPr lang="fi-FI" sz="2200"/>
          </a:p>
        </p:txBody>
      </p:sp>
    </p:spTree>
    <p:extLst>
      <p:ext uri="{BB962C8B-B14F-4D97-AF65-F5344CB8AC3E}">
        <p14:creationId xmlns:p14="http://schemas.microsoft.com/office/powerpoint/2010/main" val="3236289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4E4D846-3AFC-4F86-8C35-24B0542A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22" name="Picture 2" descr="Fantasia, Satumetsää, Tyttö, Metsä">
            <a:extLst>
              <a:ext uri="{FF2B5EF4-FFF2-40B4-BE49-F238E27FC236}">
                <a16:creationId xmlns:a16="http://schemas.microsoft.com/office/drawing/2014/main" id="{D4D988DC-898E-4187-A171-30AD91E97A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1" r="25647" b="-1"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84781B9-12CB-45C3-907A-9ED93FF72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7B24BFD-5A9F-4501-BF7D-D82EDE85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0470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fi-FI" sz="3600" dirty="0"/>
              <a:t>Tanssia saduista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41F666E-74BB-4C68-BF5D-5C87D8F43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520" y="2718054"/>
            <a:ext cx="4219856" cy="3250692"/>
          </a:xfrm>
        </p:spPr>
        <p:txBody>
          <a:bodyPr anchor="t">
            <a:noAutofit/>
          </a:bodyPr>
          <a:lstStyle/>
          <a:p>
            <a:r>
              <a:rPr lang="fi-FI" sz="2400" dirty="0"/>
              <a:t>Ohjaaja lukee sadun ryhmälle, jonka jälkeen musiikin tahdissa jokainen tanssii ja liikkuu tarinan mukaisesti.</a:t>
            </a:r>
          </a:p>
          <a:p>
            <a:r>
              <a:rPr lang="fi-FI" sz="2400" dirty="0"/>
              <a:t>Ryhmä tekee </a:t>
            </a:r>
            <a:r>
              <a:rPr lang="fi-FI" sz="2400" dirty="0" err="1"/>
              <a:t>saduttamalla</a:t>
            </a:r>
            <a:r>
              <a:rPr lang="fi-FI" sz="2400" dirty="0"/>
              <a:t> tarinan, jonka yhdessä tanssii ryhmänä.</a:t>
            </a:r>
          </a:p>
        </p:txBody>
      </p:sp>
    </p:spTree>
    <p:extLst>
      <p:ext uri="{BB962C8B-B14F-4D97-AF65-F5344CB8AC3E}">
        <p14:creationId xmlns:p14="http://schemas.microsoft.com/office/powerpoint/2010/main" val="4075651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266D459-A331-4705-BE25-AE42E9BDC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Kuka sinä olet?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DF797D-8867-4E1C-A300-4792C2AC0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Osallistujat seisovat piirissä ja keksivät itselleen luonteen omaisen nimen: Anni aurinkoinen</a:t>
            </a:r>
          </a:p>
          <a:p>
            <a:r>
              <a:rPr lang="fi-FI" sz="2200"/>
              <a:t>Nimeen voi ladata tunteita: Jörö Jukka, Kauhea Kari, Ilkea Ilpo, Rauhallinen Riitta</a:t>
            </a:r>
          </a:p>
          <a:p>
            <a:r>
              <a:rPr lang="fi-FI" sz="2200"/>
              <a:t>Ohjaaja voi näytellä nimet ensin – ryhmäläiset seuraa perästä, kun ovat valmiita.</a:t>
            </a:r>
          </a:p>
          <a:p>
            <a:r>
              <a:rPr lang="fi-FI" sz="2200"/>
              <a:t>Leikin tulisi olla hauska ja spontaani</a:t>
            </a:r>
          </a:p>
          <a:p>
            <a:r>
              <a:rPr lang="fi-FI" sz="2200"/>
              <a:t>Kuka haluaisit olla?</a:t>
            </a:r>
          </a:p>
          <a:p>
            <a:r>
              <a:rPr lang="fi-FI" sz="2200"/>
              <a:t>Patsas nimi kierros: Nimi ja patsas – käydään läpi, mikä on patsas</a:t>
            </a:r>
          </a:p>
        </p:txBody>
      </p:sp>
    </p:spTree>
    <p:extLst>
      <p:ext uri="{BB962C8B-B14F-4D97-AF65-F5344CB8AC3E}">
        <p14:creationId xmlns:p14="http://schemas.microsoft.com/office/powerpoint/2010/main" val="774945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72FDE84-45D9-4439-9926-E4B7A18DD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Patsaat eri tavoin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E924C6-D250-42D5-9A17-611649786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Patsaita voi toteuttaa piirissä yksilöinä vuorotellen usean kierroksen ajan.</a:t>
            </a:r>
          </a:p>
          <a:p>
            <a:r>
              <a:rPr lang="fi-FI" sz="2200"/>
              <a:t>Ryhmässä voidaan tehdä yksi yhteinen patsas</a:t>
            </a:r>
          </a:p>
          <a:p>
            <a:pPr lvl="1"/>
            <a:r>
              <a:rPr lang="fi-FI" sz="2200"/>
              <a:t>Keksitään aihe: sirkus, kesäinen ilta, pelko</a:t>
            </a:r>
          </a:p>
          <a:p>
            <a:pPr lvl="1"/>
            <a:r>
              <a:rPr lang="fi-FI" sz="2200"/>
              <a:t>Jokainen vuorotellen tekee oman patsaan, jonka jälkeen seuraava jatkaa omalla asennollaan yhteistä patsasta (ei kosketa pariin).</a:t>
            </a:r>
          </a:p>
        </p:txBody>
      </p:sp>
    </p:spTree>
    <p:extLst>
      <p:ext uri="{BB962C8B-B14F-4D97-AF65-F5344CB8AC3E}">
        <p14:creationId xmlns:p14="http://schemas.microsoft.com/office/powerpoint/2010/main" val="21833742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B5DA829-E798-4DAF-9BD4-79E253170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Katse piiri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84D992-23FE-470A-A5B8-690DEB80C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Piiri</a:t>
            </a:r>
          </a:p>
          <a:p>
            <a:r>
              <a:rPr lang="fi-FI" sz="2200"/>
              <a:t>Jokainen katsoo oikeaa vieruskaveria ja käy näin jokaisen osallistujan katseellaan läpi.</a:t>
            </a:r>
          </a:p>
          <a:p>
            <a:r>
              <a:rPr lang="fi-FI" sz="2200"/>
              <a:t>Kun katseet kohtaavat, vaihdetaan paikkaa päikseen.</a:t>
            </a:r>
          </a:p>
          <a:p>
            <a:r>
              <a:rPr lang="fi-FI" sz="2200"/>
              <a:t>Lisänä voidaan ottaa paikanvaihdossa yhteinen liike.</a:t>
            </a:r>
          </a:p>
        </p:txBody>
      </p:sp>
    </p:spTree>
    <p:extLst>
      <p:ext uri="{BB962C8B-B14F-4D97-AF65-F5344CB8AC3E}">
        <p14:creationId xmlns:p14="http://schemas.microsoft.com/office/powerpoint/2010/main" val="300744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BC45A44-1D3F-4D61-AD71-67FC14114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Kehollinen tietoisuus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31E0EC-92A7-4090-9301-BEFFAA185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77500" lnSpcReduction="20000"/>
          </a:bodyPr>
          <a:lstStyle/>
          <a:p>
            <a:r>
              <a:rPr lang="fi-FI" sz="2400" b="0" i="0" dirty="0">
                <a:effectLst/>
                <a:latin typeface="Arial" panose="020B0604020202020204" pitchFamily="34" charset="0"/>
              </a:rPr>
              <a:t>Kehollisen ilmaisun toteutus voi olla spontaania tai lapsen osallisuutta korostava yhdessä suunniteltu, toteutettu ja arvioitu luova prosessi. </a:t>
            </a:r>
          </a:p>
          <a:p>
            <a:endParaRPr lang="fi-FI" sz="2400" b="0" i="0" dirty="0">
              <a:effectLst/>
              <a:latin typeface="Arial" panose="020B0604020202020204" pitchFamily="34" charset="0"/>
            </a:endParaRPr>
          </a:p>
          <a:p>
            <a:r>
              <a:rPr lang="fi-FI" sz="2400" b="0" i="0" dirty="0">
                <a:effectLst/>
                <a:latin typeface="Arial" panose="020B0604020202020204" pitchFamily="34" charset="0"/>
              </a:rPr>
              <a:t>Tavoitteena on rohkaista lapsia ilmaisemaan itseään.</a:t>
            </a:r>
          </a:p>
          <a:p>
            <a:endParaRPr lang="fi-FI" sz="2400" b="0" i="0" dirty="0">
              <a:effectLst/>
              <a:latin typeface="Arial" panose="020B0604020202020204" pitchFamily="34" charset="0"/>
            </a:endParaRPr>
          </a:p>
          <a:p>
            <a:r>
              <a:rPr lang="fi-FI" sz="2400" b="0" i="0" dirty="0">
                <a:effectLst/>
                <a:latin typeface="Arial" panose="020B0604020202020204" pitchFamily="34" charset="0"/>
              </a:rPr>
              <a:t>Toiminnassa heille mahdollistetaan monipuolinen kielellinen kokeminen, ilmaisu ja viestintä. </a:t>
            </a:r>
          </a:p>
          <a:p>
            <a:endParaRPr lang="fi-FI" sz="2400" b="0" i="0" dirty="0">
              <a:effectLst/>
              <a:latin typeface="Arial" panose="020B0604020202020204" pitchFamily="34" charset="0"/>
            </a:endParaRPr>
          </a:p>
          <a:p>
            <a:r>
              <a:rPr lang="fi-FI" sz="2400" b="0" i="0" dirty="0">
                <a:effectLst/>
                <a:latin typeface="Arial" panose="020B0604020202020204" pitchFamily="34" charset="0"/>
              </a:rPr>
              <a:t>Draama, tanssi, leikki ovat osa kehollista ilmaisua. </a:t>
            </a:r>
          </a:p>
          <a:p>
            <a:pPr marL="0" indent="0">
              <a:buNone/>
            </a:pPr>
            <a:endParaRPr lang="fi-FI" sz="2400" b="0" i="0" dirty="0">
              <a:effectLst/>
              <a:latin typeface="Arial" panose="020B0604020202020204" pitchFamily="34" charset="0"/>
            </a:endParaRPr>
          </a:p>
          <a:p>
            <a:r>
              <a:rPr lang="fi-FI" sz="2400" b="0" i="0" dirty="0">
                <a:effectLst/>
                <a:latin typeface="Arial" panose="020B0604020202020204" pitchFamily="34" charset="0"/>
              </a:rPr>
              <a:t>Kehollinen ilmaisu linkittyy myös kasvan, liikun, kehityn – osa-alueeseen liikkumisen osalta. </a:t>
            </a:r>
          </a:p>
          <a:p>
            <a:endParaRPr lang="fi-FI" sz="2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fi-FI" sz="2400" dirty="0">
                <a:latin typeface="Arial" panose="020B0604020202020204" pitchFamily="34" charset="0"/>
              </a:rPr>
              <a:t> ”Varhaista aikaa – Varhaiskasvatuksen aikaa”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14230872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972C6C6-1897-44F4-93C8-0C3522DFE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Rytmi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C557F8-8E6A-4B0C-82DD-92CD9D271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/>
              <a:t>Musiikin rytmi voi olla hidasta, nopeaa, säännöllistä tai epäsäännöllistä</a:t>
            </a:r>
          </a:p>
          <a:p>
            <a:r>
              <a:rPr lang="fi-FI" sz="2200"/>
              <a:t>Rytmi on musiikissa eri tavoin esillä (ympäristössä oma syke)</a:t>
            </a:r>
          </a:p>
          <a:p>
            <a:r>
              <a:rPr lang="fi-FI" sz="2200"/>
              <a:t>Tempo: musiikin perussyke</a:t>
            </a:r>
          </a:p>
          <a:p>
            <a:pPr lvl="1"/>
            <a:r>
              <a:rPr lang="fi-FI" sz="2200"/>
              <a:t>Kun perussyke nopea – tempo on nopea</a:t>
            </a:r>
          </a:p>
          <a:p>
            <a:r>
              <a:rPr lang="fi-FI" sz="2200"/>
              <a:t>Rytmitaju </a:t>
            </a:r>
          </a:p>
          <a:p>
            <a:pPr lvl="1"/>
            <a:r>
              <a:rPr lang="fi-FI" sz="2200"/>
              <a:t>Vaikeaa välillä aistia liikkeen ja musiikin sykettä</a:t>
            </a:r>
          </a:p>
          <a:p>
            <a:pPr lvl="1"/>
            <a:r>
              <a:rPr lang="fi-FI" sz="2200"/>
              <a:t>Kuunteleminen ja harjoitteleminen</a:t>
            </a:r>
          </a:p>
          <a:p>
            <a:pPr lvl="1"/>
            <a:endParaRPr lang="fi-FI" sz="2200"/>
          </a:p>
        </p:txBody>
      </p:sp>
      <p:pic>
        <p:nvPicPr>
          <p:cNvPr id="31746" name="Picture 2" descr="Musiikki, Merkintä, Musikaali, Ääni">
            <a:extLst>
              <a:ext uri="{FF2B5EF4-FFF2-40B4-BE49-F238E27FC236}">
                <a16:creationId xmlns:a16="http://schemas.microsoft.com/office/drawing/2014/main" id="{CE4FD851-7903-4B17-88F6-0117E99A2F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8" r="20928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9785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23B54B0-7827-4A8E-B3F8-229E49598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Rytmi piiri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F85E72-D1BF-47DF-B86B-11E01E9B6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Istutaan piirissä lattialla ja taputetaan käsillä lattiaa rytmikkäästi</a:t>
            </a:r>
          </a:p>
          <a:p>
            <a:r>
              <a:rPr lang="fi-FI" sz="2200"/>
              <a:t>Ohjaaja sanoo lapsen nimen, lapsi nousee seisomaan ja juoksee/kävelee piirin ympäri</a:t>
            </a:r>
          </a:p>
          <a:p>
            <a:r>
              <a:rPr lang="fi-FI" sz="2200"/>
              <a:t>Kun lapsi on tullut omalle paikalle, ohjaaja sanoo toisen lapsen nimen jne.</a:t>
            </a:r>
          </a:p>
          <a:p>
            <a:r>
              <a:rPr lang="fi-FI" sz="2200"/>
              <a:t>Tavoitteena on rytmin löytäminen ja sen ylläpitäminen, oman vuoron odottaminen ja uskallus tehdä yksin muiden edessä.</a:t>
            </a:r>
          </a:p>
        </p:txBody>
      </p:sp>
    </p:spTree>
    <p:extLst>
      <p:ext uri="{BB962C8B-B14F-4D97-AF65-F5344CB8AC3E}">
        <p14:creationId xmlns:p14="http://schemas.microsoft.com/office/powerpoint/2010/main" val="4238029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81B5DB7-CBE2-4CB3-BA57-D4FD4A04F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Jättiläiskello</a:t>
            </a:r>
          </a:p>
        </p:txBody>
      </p:sp>
      <p:pic>
        <p:nvPicPr>
          <p:cNvPr id="32770" name="Picture 2" descr="Taskukellon, Aika, Kello, Vanha, Tuntia">
            <a:extLst>
              <a:ext uri="{FF2B5EF4-FFF2-40B4-BE49-F238E27FC236}">
                <a16:creationId xmlns:a16="http://schemas.microsoft.com/office/drawing/2014/main" id="{F8E075B6-85C3-4F5A-833D-E8054AEF32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0" r="29896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24E513-5A35-40CA-8AF7-B74E5ACB6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/>
              <a:t>Harjoitellaan tasaisen sykkeen taputtamista piirissä (kellon tikitys).</a:t>
            </a:r>
          </a:p>
          <a:p>
            <a:r>
              <a:rPr lang="fi-FI" sz="2200"/>
              <a:t>Jokainen taputtaa esim. neljä kertaa siten, että tempo pysyy samana.</a:t>
            </a:r>
          </a:p>
          <a:p>
            <a:r>
              <a:rPr lang="fi-FI" sz="2200"/>
              <a:t>Kellon on tikitettävä samalla tavalla, vaikka taputtajat vaihtuvat.</a:t>
            </a:r>
          </a:p>
          <a:p>
            <a:r>
              <a:rPr lang="fi-FI" sz="2200"/>
              <a:t>Taputuksia voidaan vähentää pikkuhiljaa, lopulta jokainen taputtaa ainoastaan yhdesti.</a:t>
            </a:r>
          </a:p>
          <a:p>
            <a:r>
              <a:rPr lang="fi-FI" sz="2200"/>
              <a:t>Tempoa voidaan myös vaihdella.</a:t>
            </a:r>
          </a:p>
        </p:txBody>
      </p:sp>
    </p:spTree>
    <p:extLst>
      <p:ext uri="{BB962C8B-B14F-4D97-AF65-F5344CB8AC3E}">
        <p14:creationId xmlns:p14="http://schemas.microsoft.com/office/powerpoint/2010/main" val="37611943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EBD7FCC-50EC-4654-9DD6-F418419C3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Taputus kehoon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78ECBC-F790-400C-BAE4-BEE32CFA1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/>
              <a:t>Taputtakaa perussykettä eli tasaista rytmiä kehon eri osiin (pää, hartiat, polvet ja nilkat).</a:t>
            </a:r>
          </a:p>
          <a:p>
            <a:r>
              <a:rPr lang="fi-FI" sz="2200"/>
              <a:t>Vähentäkää liikkeen toistoja vähitellen, mutta pitäkää syke samana.</a:t>
            </a:r>
          </a:p>
          <a:p>
            <a:r>
              <a:rPr lang="fi-FI" sz="2200"/>
              <a:t>Kokeilkaa myös sykkeen pysymistä taukojen aikana jättämällä vuorotellen eri kohtia taputtamatta.</a:t>
            </a:r>
          </a:p>
        </p:txBody>
      </p:sp>
      <p:pic>
        <p:nvPicPr>
          <p:cNvPr id="33794" name="Picture 2" descr="Taputus, Taputtaa, A, Suosionosoitukset">
            <a:extLst>
              <a:ext uri="{FF2B5EF4-FFF2-40B4-BE49-F238E27FC236}">
                <a16:creationId xmlns:a16="http://schemas.microsoft.com/office/drawing/2014/main" id="{7166F630-16C5-48AE-91F0-40D8009234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1" r="21646" b="1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053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CB8D3B-83CF-4A02-B13C-9FDA4B1B0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Taputus kehoon 2</a:t>
            </a:r>
          </a:p>
        </p:txBody>
      </p:sp>
      <p:pic>
        <p:nvPicPr>
          <p:cNvPr id="34818" name="Picture 2" descr="Vauva, Onnellinen, Syntymäpäivä">
            <a:extLst>
              <a:ext uri="{FF2B5EF4-FFF2-40B4-BE49-F238E27FC236}">
                <a16:creationId xmlns:a16="http://schemas.microsoft.com/office/drawing/2014/main" id="{C37DCAB7-885B-4CB3-9DF5-9B27F241A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3" r="29902" b="-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B67437-6AA2-4E90-BCC9-80E84E3A9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/>
              <a:t>Taputus: kädet, rinta, polvet, jalat.</a:t>
            </a:r>
          </a:p>
          <a:p>
            <a:r>
              <a:rPr lang="fi-FI" sz="2200"/>
              <a:t>Tehdään yhdessä piirissä, tehdään vuorotellen piirissä.</a:t>
            </a:r>
          </a:p>
          <a:p>
            <a:r>
              <a:rPr lang="fi-FI" sz="2200"/>
              <a:t>Tehdään vastakkain rivinä.</a:t>
            </a:r>
          </a:p>
          <a:p>
            <a:r>
              <a:rPr lang="fi-FI" sz="2200"/>
              <a:t>Toinen rivi lähtee yhden liikkeen jäljessä.</a:t>
            </a:r>
          </a:p>
        </p:txBody>
      </p:sp>
    </p:spTree>
    <p:extLst>
      <p:ext uri="{BB962C8B-B14F-4D97-AF65-F5344CB8AC3E}">
        <p14:creationId xmlns:p14="http://schemas.microsoft.com/office/powerpoint/2010/main" val="7193027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8FF392D-903D-4AD4-A945-35FC56830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Kaanon taputukset ja liikkeet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762CD68-736D-45E1-958D-42D30CB5D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Istutaan piirissä ja valitaan johtaja, joka alkaa taputtaa neljään laskien perussykettä eri kohtiin kehoa ja lattiaa.</a:t>
            </a:r>
          </a:p>
          <a:p>
            <a:pPr lvl="1"/>
            <a:r>
              <a:rPr lang="fi-FI" sz="2200"/>
              <a:t>Neljä taputusta polviin, neljä mahaan, neljä lattiaan… jne.</a:t>
            </a:r>
          </a:p>
          <a:p>
            <a:r>
              <a:rPr lang="fi-FI" sz="2200"/>
              <a:t>Toiset seuraavat johtajaa.</a:t>
            </a:r>
          </a:p>
          <a:p>
            <a:r>
              <a:rPr lang="fi-FI" sz="2200"/>
              <a:t>Vaikeampi taso: muut seuraavat neljä iskua jäljessä.</a:t>
            </a:r>
          </a:p>
          <a:p>
            <a:r>
              <a:rPr lang="fi-FI" sz="2200"/>
              <a:t>Liikettä voi tehdä myös käsillä: kuvio.</a:t>
            </a:r>
          </a:p>
        </p:txBody>
      </p:sp>
    </p:spTree>
    <p:extLst>
      <p:ext uri="{BB962C8B-B14F-4D97-AF65-F5344CB8AC3E}">
        <p14:creationId xmlns:p14="http://schemas.microsoft.com/office/powerpoint/2010/main" val="5072625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0E345CD-79C5-4FB7-92A3-C9486E5BC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3800"/>
              <a:t>Rivitervehdykset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424186-DC06-4227-B95C-F88766E15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Ryhmä jaetaan puoliksi ja ryhmät asettuvat vastakkain kahteen riviin.</a:t>
            </a:r>
          </a:p>
          <a:p>
            <a:r>
              <a:rPr lang="fi-FI" sz="2200"/>
              <a:t>Musiikki alkaa soida ja rivin ensimmäinen astuu neljä askelta eteen ja tervehtii vastassa olevia. Jokainen saa vuorotellen muokata askelistaan omanlaiset.</a:t>
            </a:r>
          </a:p>
          <a:p>
            <a:r>
              <a:rPr lang="fi-FI" sz="2200"/>
              <a:t>Oma rivi matkii perässä saman askeleen, jonka rivin ensimmäinen teki.</a:t>
            </a:r>
          </a:p>
          <a:p>
            <a:r>
              <a:rPr lang="fi-FI" sz="2200"/>
              <a:t>Vastakkaisen ryhmä: rivin ensimmäinen tekee puolestaan oman kävelyn (neljä askelta) ja tervehtii vastakkaista riviä.</a:t>
            </a:r>
          </a:p>
          <a:p>
            <a:r>
              <a:rPr lang="fi-FI" sz="2200"/>
              <a:t>Oma rivi seuraa perästä jne.</a:t>
            </a:r>
          </a:p>
          <a:p>
            <a:r>
              <a:rPr lang="fi-FI" sz="2200"/>
              <a:t>Kaikki käyvät oman askelluksen.</a:t>
            </a:r>
          </a:p>
        </p:txBody>
      </p:sp>
    </p:spTree>
    <p:extLst>
      <p:ext uri="{BB962C8B-B14F-4D97-AF65-F5344CB8AC3E}">
        <p14:creationId xmlns:p14="http://schemas.microsoft.com/office/powerpoint/2010/main" val="21301697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D8E648-755E-49C7-AE60-82D3C2C5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fi-FI" sz="5400"/>
              <a:t>Kehon hahmottaminen ja tilassa liikkuminen</a:t>
            </a:r>
          </a:p>
        </p:txBody>
      </p:sp>
      <p:pic>
        <p:nvPicPr>
          <p:cNvPr id="35842" name="Picture 2" descr="Käsi, Kehon, Ruumiin Osa, Sormet">
            <a:extLst>
              <a:ext uri="{FF2B5EF4-FFF2-40B4-BE49-F238E27FC236}">
                <a16:creationId xmlns:a16="http://schemas.microsoft.com/office/drawing/2014/main" id="{A85A24BB-4AA4-48FC-B930-278048045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0317" y="261991"/>
            <a:ext cx="189022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D93E38-ABBA-40AE-BC54-6222573D7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r>
              <a:rPr lang="fi-FI" sz="2200"/>
              <a:t>Piirissä ohjaaja kyselee kehon eri osien sijaintia, esim. Missä pää on?</a:t>
            </a:r>
          </a:p>
          <a:p>
            <a:r>
              <a:rPr lang="fi-FI" sz="2200"/>
              <a:t>Oikean vastauksen tullessa esiin, liikutellaan kehon osia eri tavoin niin, että se herää kunnolla.</a:t>
            </a:r>
          </a:p>
          <a:p>
            <a:r>
              <a:rPr lang="fi-FI" sz="2200"/>
              <a:t>Seuraavaksi: Musiikin tahdissa lapset liikkuvat, kunnes musiikki pysähtyy. Ohjaaja huutaa: ”Kädet lantiolle”. Lapsi pysyy asennossa, kunnes musiikki jatkuu.</a:t>
            </a:r>
          </a:p>
        </p:txBody>
      </p:sp>
      <p:pic>
        <p:nvPicPr>
          <p:cNvPr id="35846" name="Picture 6" descr="Nenä, Kehon, Ruumiin Osa, Henkilö, Hanke">
            <a:extLst>
              <a:ext uri="{FF2B5EF4-FFF2-40B4-BE49-F238E27FC236}">
                <a16:creationId xmlns:a16="http://schemas.microsoft.com/office/drawing/2014/main" id="{B3B9D8A3-BAAA-425F-95F1-AC5C869F4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1180" y="2310086"/>
            <a:ext cx="189022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Käsivarsi, Käsi, Kehon, Ruumiin Osa">
            <a:extLst>
              <a:ext uri="{FF2B5EF4-FFF2-40B4-BE49-F238E27FC236}">
                <a16:creationId xmlns:a16="http://schemas.microsoft.com/office/drawing/2014/main" id="{3D800A1A-C674-49F6-9383-72862FF22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1180" y="4358181"/>
            <a:ext cx="189022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770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6EFE39D-E0EE-4D8B-8963-006EEB1F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Liikkeen muoto, eri tasot ja tahti musiikista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47AFBD-38AB-4256-B09B-F81FBA5B2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Liikutaan musiikin tahtiin haluamallaan tavalla</a:t>
            </a:r>
          </a:p>
          <a:p>
            <a:pPr lvl="1"/>
            <a:r>
              <a:rPr lang="fi-FI" sz="2200"/>
              <a:t>Musiikki pysähtyy STOP</a:t>
            </a:r>
          </a:p>
          <a:p>
            <a:pPr lvl="1"/>
            <a:r>
              <a:rPr lang="fi-FI" sz="2200"/>
              <a:t>Lapsi tekee patsaan – ohjaaja ihailee patsaita</a:t>
            </a:r>
          </a:p>
          <a:p>
            <a:pPr lvl="1"/>
            <a:r>
              <a:rPr lang="fi-FI" sz="2200"/>
              <a:t>Musiikki jatkuu</a:t>
            </a:r>
          </a:p>
          <a:p>
            <a:r>
              <a:rPr lang="fi-FI" sz="2200"/>
              <a:t>Liikutaan ohjaajan kertomalla tavalla</a:t>
            </a:r>
          </a:p>
          <a:p>
            <a:pPr lvl="1"/>
            <a:r>
              <a:rPr lang="fi-FI" sz="2200"/>
              <a:t>Kädet nilkoissa, pitkästi, polvet korkealla, takapuoli maassa, nopeasti ja hiljaa, kuin: mato, purukumi jne.</a:t>
            </a:r>
          </a:p>
          <a:p>
            <a:pPr lvl="1"/>
            <a:r>
              <a:rPr lang="fi-FI" sz="2200"/>
              <a:t>Stop – patsas</a:t>
            </a:r>
          </a:p>
          <a:p>
            <a:pPr lvl="1"/>
            <a:r>
              <a:rPr lang="fi-FI" sz="2200"/>
              <a:t>Musiikki jatkuu</a:t>
            </a:r>
          </a:p>
        </p:txBody>
      </p:sp>
    </p:spTree>
    <p:extLst>
      <p:ext uri="{BB962C8B-B14F-4D97-AF65-F5344CB8AC3E}">
        <p14:creationId xmlns:p14="http://schemas.microsoft.com/office/powerpoint/2010/main" val="12031430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CADF696-B158-4620-8DB4-770D634A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Seuraan johtajaa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873E19-48EF-4DA1-A42D-1486ACA74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Isossa piirissä</a:t>
            </a:r>
          </a:p>
          <a:p>
            <a:pPr lvl="1"/>
            <a:r>
              <a:rPr lang="fi-FI" sz="2200"/>
              <a:t>Jokainen keksii vuorollaan liikkeen – muut seuraavat perästä</a:t>
            </a:r>
          </a:p>
          <a:p>
            <a:pPr lvl="1"/>
            <a:r>
              <a:rPr lang="fi-FI" sz="2200"/>
              <a:t>Liike voi tapahtua myös piirin liikkuessa</a:t>
            </a:r>
          </a:p>
          <a:p>
            <a:pPr lvl="1"/>
            <a:endParaRPr lang="fi-FI" sz="2200"/>
          </a:p>
          <a:p>
            <a:r>
              <a:rPr lang="fi-FI" sz="2200"/>
              <a:t>Pienissä ryhmissä jonossa</a:t>
            </a:r>
          </a:p>
          <a:p>
            <a:pPr lvl="1"/>
            <a:r>
              <a:rPr lang="fi-FI" sz="2200"/>
              <a:t>Edessä oleva määrää liikkeen muodon, tahdin yms.</a:t>
            </a:r>
          </a:p>
        </p:txBody>
      </p:sp>
    </p:spTree>
    <p:extLst>
      <p:ext uri="{BB962C8B-B14F-4D97-AF65-F5344CB8AC3E}">
        <p14:creationId xmlns:p14="http://schemas.microsoft.com/office/powerpoint/2010/main" val="1342331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9BA7E06-ABCC-492D-A44D-EFD054E7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/>
              <a:t>Itseilmaisutaito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A0FC58-4959-4166-A1C0-1090F39DC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 dirty="0"/>
              <a:t>Itseilmaisutaidoilla opitaan itsestään uutta ja opetellaan tuntemaan toisia. </a:t>
            </a:r>
          </a:p>
          <a:p>
            <a:r>
              <a:rPr lang="fi-FI" sz="2200" dirty="0">
                <a:highlight>
                  <a:srgbClr val="FFFF00"/>
                </a:highlight>
              </a:rPr>
              <a:t>Draamapedagogisin keinoin voidaan saada hiljaisemmatkin lapset mukaan toimintaan, jossa uskaltaudutaan käyttämään itseilmaisua</a:t>
            </a:r>
            <a:r>
              <a:rPr lang="fi-FI" sz="2200" dirty="0"/>
              <a:t>.</a:t>
            </a:r>
          </a:p>
          <a:p>
            <a:r>
              <a:rPr lang="fi-FI" sz="2200" dirty="0"/>
              <a:t>Ylipäätään draaman keinoin voidaan tukea itsetunnon kehitystä ja käydä läpi monenlaisia tilanteita ja tunnetiloja. </a:t>
            </a:r>
          </a:p>
          <a:p>
            <a:pPr marL="0" indent="0">
              <a:buNone/>
            </a:pPr>
            <a:r>
              <a:rPr lang="fi-FI" sz="2200" dirty="0"/>
              <a:t>(Vesterinen 2011, 42-43.)</a:t>
            </a:r>
          </a:p>
          <a:p>
            <a:pPr marL="0" indent="0">
              <a:buNone/>
            </a:pPr>
            <a:endParaRPr lang="fi-FI" sz="2200" dirty="0"/>
          </a:p>
        </p:txBody>
      </p:sp>
      <p:pic>
        <p:nvPicPr>
          <p:cNvPr id="2050" name="Picture 2" descr="Aggressiivinen, Aggressiivinen Poika">
            <a:extLst>
              <a:ext uri="{FF2B5EF4-FFF2-40B4-BE49-F238E27FC236}">
                <a16:creationId xmlns:a16="http://schemas.microsoft.com/office/drawing/2014/main" id="{DC749197-A933-48B8-8816-38A501DB8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9" b="3125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5671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68" name="Rectangle 7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1D87C0B-95D2-4ACF-82A5-36E1FA4D9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fi-FI" sz="5400" dirty="0"/>
              <a:t>Liike musiikista</a:t>
            </a:r>
          </a:p>
        </p:txBody>
      </p:sp>
      <p:pic>
        <p:nvPicPr>
          <p:cNvPr id="36866" name="Picture 2" descr="Lapset, Siluetti, Juhla, Tanssi, Musta">
            <a:extLst>
              <a:ext uri="{FF2B5EF4-FFF2-40B4-BE49-F238E27FC236}">
                <a16:creationId xmlns:a16="http://schemas.microsoft.com/office/drawing/2014/main" id="{C6B9743B-F851-4AB0-9FCD-C93124C02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936" y="2075434"/>
            <a:ext cx="5436616" cy="271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9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ADCBCC-EF5B-4105-BC8D-D4A42FD28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400" y="2649134"/>
            <a:ext cx="5867400" cy="3975186"/>
          </a:xfrm>
        </p:spPr>
        <p:txBody>
          <a:bodyPr anchor="t">
            <a:normAutofit/>
          </a:bodyPr>
          <a:lstStyle/>
          <a:p>
            <a:r>
              <a:rPr lang="fi-FI" sz="2400" dirty="0"/>
              <a:t>Laita silmät kiinni ja lähde musiikin mukaan.</a:t>
            </a:r>
          </a:p>
          <a:p>
            <a:pPr lvl="1"/>
            <a:r>
              <a:rPr lang="fi-FI" dirty="0"/>
              <a:t>Tee sellaisia liikkeitä kehollasi, miltä sinusta tuntuu.</a:t>
            </a:r>
          </a:p>
          <a:p>
            <a:pPr lvl="1"/>
            <a:r>
              <a:rPr lang="fi-FI" dirty="0"/>
              <a:t>Anna musiikin viedä STOP – pysähdy, musiikki jatkuu.</a:t>
            </a:r>
          </a:p>
          <a:p>
            <a:r>
              <a:rPr lang="fi-FI" sz="2400" dirty="0"/>
              <a:t>Musiikki ohjaa sinun liikekesi.</a:t>
            </a:r>
          </a:p>
          <a:p>
            <a:r>
              <a:rPr lang="fi-FI" sz="2400" dirty="0"/>
              <a:t>Avaa silmät ja jatka liikkeitä musiikin tahdissa.</a:t>
            </a:r>
          </a:p>
          <a:p>
            <a:r>
              <a:rPr lang="fi-FI" sz="2400" dirty="0"/>
              <a:t>Liikkeet voidaan tehdä myös rivissä seinästä seinään – liikkeen on tarkoitus vaihtua.</a:t>
            </a:r>
          </a:p>
        </p:txBody>
      </p:sp>
    </p:spTree>
    <p:extLst>
      <p:ext uri="{BB962C8B-B14F-4D97-AF65-F5344CB8AC3E}">
        <p14:creationId xmlns:p14="http://schemas.microsoft.com/office/powerpoint/2010/main" val="14597063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3F3FF42-8507-446C-836B-E1EDEC7BA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fi-FI" sz="5400"/>
              <a:t>Peilaamishippa</a:t>
            </a:r>
          </a:p>
        </p:txBody>
      </p:sp>
      <p:pic>
        <p:nvPicPr>
          <p:cNvPr id="37890" name="Picture 2" descr="Tanssija, Mies, Uros, Afroamerikkalaisen">
            <a:extLst>
              <a:ext uri="{FF2B5EF4-FFF2-40B4-BE49-F238E27FC236}">
                <a16:creationId xmlns:a16="http://schemas.microsoft.com/office/drawing/2014/main" id="{B22D75AA-312F-4F0D-AD70-CD9F244C7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9419" y="640080"/>
            <a:ext cx="3642001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74C073-B3D0-4595-82E1-28FCB8A5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r>
              <a:rPr lang="fi-FI" sz="2200"/>
              <a:t>Kun hippa saa kiinni – STOP- tee haluamaasi liikettä.</a:t>
            </a:r>
          </a:p>
          <a:p>
            <a:r>
              <a:rPr lang="fi-FI" sz="2200"/>
              <a:t>Kaverin  voi pelastaa peilaamalla toisen liikettä.</a:t>
            </a:r>
          </a:p>
          <a:p>
            <a:r>
              <a:rPr lang="fi-FI" sz="2200"/>
              <a:t>Hippaa tulee vaihtaa.</a:t>
            </a:r>
          </a:p>
        </p:txBody>
      </p:sp>
    </p:spTree>
    <p:extLst>
      <p:ext uri="{BB962C8B-B14F-4D97-AF65-F5344CB8AC3E}">
        <p14:creationId xmlns:p14="http://schemas.microsoft.com/office/powerpoint/2010/main" val="1314314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1DD1CE4-E749-4BFB-A473-6DAD34349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Liikkeen peilaaminen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1DD7CB-C1D0-457D-A5FD-E2814AC57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fi-FI" sz="2200"/>
              <a:t>Kaksi kättä yli 4v.</a:t>
            </a:r>
          </a:p>
          <a:p>
            <a:pPr lvl="1"/>
            <a:r>
              <a:rPr lang="fi-FI" sz="2200"/>
              <a:t>Ohjaaja tekee käsillään liikkeet yhtä aikaa – muut seuraavat</a:t>
            </a:r>
          </a:p>
          <a:p>
            <a:pPr lvl="1"/>
            <a:r>
              <a:rPr lang="fi-FI" sz="2200"/>
              <a:t>Ohjaaja vaikeuttaa liikkeitä sitä mukaa, kun kaikki osaavat edellisen liikkeen.</a:t>
            </a:r>
          </a:p>
          <a:p>
            <a:r>
              <a:rPr lang="fi-FI" sz="2200"/>
              <a:t>Pareittain: yli 9v.</a:t>
            </a:r>
          </a:p>
          <a:p>
            <a:pPr lvl="1"/>
            <a:r>
              <a:rPr lang="fi-FI" sz="2200"/>
              <a:t>Parit ovat vastakkain kädet toisiaan vasten niin, etteivät kädet koske toisiaan.</a:t>
            </a:r>
          </a:p>
          <a:p>
            <a:pPr lvl="1"/>
            <a:r>
              <a:rPr lang="fi-FI" sz="2200"/>
              <a:t>Toinen parista lähtee tekemään liikettä, jolloin pari seuraa = sama liike = peilaus</a:t>
            </a:r>
          </a:p>
          <a:p>
            <a:pPr lvl="1"/>
            <a:r>
              <a:rPr lang="fi-FI" sz="2200"/>
              <a:t>Vuorot vaihtuvat ohjaajan käskystä</a:t>
            </a:r>
          </a:p>
          <a:p>
            <a:pPr lvl="1"/>
            <a:r>
              <a:rPr lang="fi-FI" sz="2200"/>
              <a:t>Voi tehdä peilaamalla parin liikkeitä: vaikeustaso!</a:t>
            </a:r>
          </a:p>
        </p:txBody>
      </p:sp>
    </p:spTree>
    <p:extLst>
      <p:ext uri="{BB962C8B-B14F-4D97-AF65-F5344CB8AC3E}">
        <p14:creationId xmlns:p14="http://schemas.microsoft.com/office/powerpoint/2010/main" val="2411483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B23FB8-7020-4035-A472-969DE5013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4600"/>
              <a:t>Kosketustanssi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9B3746-32A4-4959-908D-557C83990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Parit</a:t>
            </a:r>
          </a:p>
          <a:p>
            <a:r>
              <a:rPr lang="fi-FI" sz="2200"/>
              <a:t>Silmät ovat suljettuina ja sormet koskettavat toisiaan</a:t>
            </a:r>
          </a:p>
          <a:p>
            <a:r>
              <a:rPr lang="fi-FI" sz="2200"/>
              <a:t>Toinen pari johtaa tanssia: liikuttelee käsiä yms.</a:t>
            </a:r>
          </a:p>
          <a:p>
            <a:pPr lvl="1"/>
            <a:r>
              <a:rPr lang="fi-FI" sz="2200"/>
              <a:t>Mitä pari haluaa sanoa tanssilla?</a:t>
            </a:r>
          </a:p>
          <a:p>
            <a:r>
              <a:rPr lang="fi-FI" sz="2200"/>
              <a:t>Toinen aukaisee silmät, tanssittaa paria tilassa</a:t>
            </a:r>
          </a:p>
          <a:p>
            <a:pPr lvl="1"/>
            <a:r>
              <a:rPr lang="fi-FI" sz="2200"/>
              <a:t>Mitä tanssittaja haluaa sanoa parilleen?</a:t>
            </a:r>
          </a:p>
        </p:txBody>
      </p:sp>
    </p:spTree>
    <p:extLst>
      <p:ext uri="{BB962C8B-B14F-4D97-AF65-F5344CB8AC3E}">
        <p14:creationId xmlns:p14="http://schemas.microsoft.com/office/powerpoint/2010/main" val="29475916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07D3819-3F48-49D8-8A5F-885BBBA33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Liikkuminen tilan poikki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AFD325-6683-4964-8252-7AB7FBC59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/>
              <a:t>Liikutaan salin poikki eri tavoin ohjaajalähtöisesti, yksin tai pareittain.</a:t>
            </a:r>
          </a:p>
          <a:p>
            <a:pPr lvl="1"/>
            <a:r>
              <a:rPr lang="fi-FI" sz="2200"/>
              <a:t>Juoksulla</a:t>
            </a:r>
          </a:p>
          <a:p>
            <a:pPr lvl="1"/>
            <a:r>
              <a:rPr lang="fi-FI" sz="2200"/>
              <a:t>Huivi, jonka yli pitää hypätä</a:t>
            </a:r>
          </a:p>
          <a:p>
            <a:pPr lvl="1"/>
            <a:r>
              <a:rPr lang="fi-FI" sz="2200"/>
              <a:t>Lattialla kierähdys</a:t>
            </a:r>
          </a:p>
          <a:p>
            <a:pPr lvl="1"/>
            <a:r>
              <a:rPr lang="fi-FI" sz="2200"/>
              <a:t>Juoksua lopuksi</a:t>
            </a:r>
          </a:p>
          <a:p>
            <a:r>
              <a:rPr lang="fi-FI" sz="2200"/>
              <a:t>Vaikeustasoa lisätään</a:t>
            </a:r>
          </a:p>
          <a:p>
            <a:pPr lvl="1"/>
            <a:r>
              <a:rPr lang="fi-FI" sz="2200"/>
              <a:t>Isot hypyt eteen</a:t>
            </a:r>
          </a:p>
          <a:p>
            <a:pPr lvl="1"/>
            <a:r>
              <a:rPr lang="fi-FI" sz="2200"/>
              <a:t>Polven nostohypyt</a:t>
            </a:r>
          </a:p>
          <a:p>
            <a:pPr lvl="1"/>
            <a:r>
              <a:rPr lang="fi-FI" sz="2200"/>
              <a:t>Laukka</a:t>
            </a:r>
          </a:p>
          <a:p>
            <a:pPr lvl="1"/>
            <a:r>
              <a:rPr lang="fi-FI" sz="2200"/>
              <a:t>Pyöriminen</a:t>
            </a:r>
          </a:p>
        </p:txBody>
      </p:sp>
    </p:spTree>
    <p:extLst>
      <p:ext uri="{BB962C8B-B14F-4D97-AF65-F5344CB8AC3E}">
        <p14:creationId xmlns:p14="http://schemas.microsoft.com/office/powerpoint/2010/main" val="3510359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5DABA5B-AE42-4291-97D8-954E78160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Neliö</a:t>
            </a:r>
          </a:p>
        </p:txBody>
      </p:sp>
      <p:pic>
        <p:nvPicPr>
          <p:cNvPr id="38914" name="Picture 2" descr="Musta Nainen, Hyppy, Koreografia">
            <a:extLst>
              <a:ext uri="{FF2B5EF4-FFF2-40B4-BE49-F238E27FC236}">
                <a16:creationId xmlns:a16="http://schemas.microsoft.com/office/drawing/2014/main" id="{32A200AF-EEBF-404F-920A-151D367E8C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5" r="48" b="2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EC727B-2DFC-4ABC-BA7D-4B04D87DD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fi-FI" sz="2200"/>
              <a:t>Harjoitellaan laukka-askelta/polvennostohypyillä salin päästä päähän</a:t>
            </a:r>
          </a:p>
          <a:p>
            <a:r>
              <a:rPr lang="fi-FI" sz="2200"/>
              <a:t>Mennään jonoon salin toiseen päähän</a:t>
            </a:r>
          </a:p>
          <a:p>
            <a:r>
              <a:rPr lang="fi-FI" sz="2200"/>
              <a:t>Tehdään neliön</a:t>
            </a:r>
          </a:p>
          <a:p>
            <a:pPr lvl="1"/>
            <a:r>
              <a:rPr lang="fi-FI" sz="2200"/>
              <a:t>Pitkät sivut laukkaa</a:t>
            </a:r>
          </a:p>
          <a:p>
            <a:pPr lvl="1"/>
            <a:r>
              <a:rPr lang="fi-FI" sz="2200"/>
              <a:t>Lyhyt sivu renkaiden yli yhdellä jalalla hyppien</a:t>
            </a:r>
          </a:p>
          <a:p>
            <a:pPr lvl="1"/>
            <a:r>
              <a:rPr lang="fi-FI" sz="2200"/>
              <a:t>Lyhyt sivu narun päältä kävellen</a:t>
            </a:r>
          </a:p>
          <a:p>
            <a:pPr marL="457200" lvl="1" indent="0">
              <a:buNone/>
            </a:pPr>
            <a:endParaRPr lang="fi-FI" sz="2200"/>
          </a:p>
          <a:p>
            <a:pPr lvl="1">
              <a:buFont typeface="Wingdings" panose="05000000000000000000" pitchFamily="2" charset="2"/>
              <a:buChar char="v"/>
            </a:pPr>
            <a:r>
              <a:rPr lang="fi-FI" sz="2200"/>
              <a:t>Eri liikkumistapojen kokeilu</a:t>
            </a:r>
          </a:p>
        </p:txBody>
      </p:sp>
    </p:spTree>
    <p:extLst>
      <p:ext uri="{BB962C8B-B14F-4D97-AF65-F5344CB8AC3E}">
        <p14:creationId xmlns:p14="http://schemas.microsoft.com/office/powerpoint/2010/main" val="23318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A3CFB2C-AA08-4B58-9AB2-FDC116600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3800"/>
              <a:t>Varhaiskasvattaja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713A8E-A2FF-4194-865B-1BA99754A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 dirty="0"/>
              <a:t>Vastaa päivähoidon taiteellisesta, esteettisestä ja kulttuurisesta kasvatuksesta. </a:t>
            </a:r>
          </a:p>
          <a:p>
            <a:r>
              <a:rPr lang="fi-FI" sz="2200" dirty="0"/>
              <a:t>Viikko-ohjelmaan voidaan sisällyttää vuorollaan kuvataiteen, musiikin, käsityön, liikunnan, lastenkirjallisuuden sekä tanssin ja draamakasvatuksen tavoitteellista toimintaa. </a:t>
            </a:r>
          </a:p>
          <a:p>
            <a:r>
              <a:rPr lang="fi-FI" sz="2200" dirty="0">
                <a:highlight>
                  <a:srgbClr val="FFFF00"/>
                </a:highlight>
              </a:rPr>
              <a:t>Kasvattaja luo mahdollisuuksia lapsille tukemalla itseilmaisua</a:t>
            </a:r>
          </a:p>
        </p:txBody>
      </p:sp>
    </p:spTree>
    <p:extLst>
      <p:ext uri="{BB962C8B-B14F-4D97-AF65-F5344CB8AC3E}">
        <p14:creationId xmlns:p14="http://schemas.microsoft.com/office/powerpoint/2010/main" val="1828914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59DBD95-4336-4FD1-9ADE-33FF9B69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fi-FI" sz="5400" dirty="0"/>
              <a:t>Miten? Mitä?</a:t>
            </a:r>
          </a:p>
        </p:txBody>
      </p:sp>
      <p:sp>
        <p:nvSpPr>
          <p:cNvPr id="73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Lapsi, Leluja, Leikkiä, Esikoulu">
            <a:extLst>
              <a:ext uri="{FF2B5EF4-FFF2-40B4-BE49-F238E27FC236}">
                <a16:creationId xmlns:a16="http://schemas.microsoft.com/office/drawing/2014/main" id="{D70C54A0-9598-4136-8D54-E3DC2F0590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2" r="5511" b="2"/>
          <a:stretch/>
        </p:blipFill>
        <p:spPr bwMode="auto"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B187E6-8704-47B6-8E33-04F4CDD48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anchor="t">
            <a:normAutofit/>
          </a:bodyPr>
          <a:lstStyle/>
          <a:p>
            <a:r>
              <a:rPr lang="fi-FI" sz="2200" dirty="0" err="1">
                <a:highlight>
                  <a:srgbClr val="FFFF00"/>
                </a:highlight>
              </a:rPr>
              <a:t>Lorutella</a:t>
            </a:r>
            <a:r>
              <a:rPr lang="fi-FI" sz="2200" dirty="0"/>
              <a:t> voi pukemisen yhteydessä tai </a:t>
            </a:r>
            <a:r>
              <a:rPr lang="fi-FI" sz="2200" dirty="0">
                <a:highlight>
                  <a:srgbClr val="FFFF00"/>
                </a:highlight>
              </a:rPr>
              <a:t>leikkiä</a:t>
            </a:r>
            <a:r>
              <a:rPr lang="fi-FI" sz="2200" dirty="0"/>
              <a:t> majaleikkejä sisätiloissa. </a:t>
            </a:r>
          </a:p>
          <a:p>
            <a:r>
              <a:rPr lang="fi-FI" sz="2200" dirty="0"/>
              <a:t>Esteettiset kokemukset, lasten herkät ja avoimet aistit, kyky läsnäoloon sekä hämmästelemisen ja ihmettelyn taito ovat asioita joilla kasvattaja tukee lasta. </a:t>
            </a:r>
          </a:p>
          <a:p>
            <a:pPr lvl="1"/>
            <a:r>
              <a:rPr lang="fi-FI" sz="2200" dirty="0"/>
              <a:t>Hän myös rakentaa ympäristöä, jossa näkyvät ja kuuluvat lasten oman kulttuurin jäljet.(Ruokonen, Rusanen, Välimäki 2009, 10.)</a:t>
            </a:r>
          </a:p>
        </p:txBody>
      </p:sp>
    </p:spTree>
    <p:extLst>
      <p:ext uri="{BB962C8B-B14F-4D97-AF65-F5344CB8AC3E}">
        <p14:creationId xmlns:p14="http://schemas.microsoft.com/office/powerpoint/2010/main" val="1912944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B171962-3685-4B2D-BD7E-0007E63B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Mitä? Miten?</a:t>
            </a:r>
          </a:p>
        </p:txBody>
      </p:sp>
      <p:pic>
        <p:nvPicPr>
          <p:cNvPr id="4098" name="Picture 2" descr="Lapsi, Tyttö, Ulkona, Luonto, Kesä">
            <a:extLst>
              <a:ext uri="{FF2B5EF4-FFF2-40B4-BE49-F238E27FC236}">
                <a16:creationId xmlns:a16="http://schemas.microsoft.com/office/drawing/2014/main" id="{0FEED48D-0CB8-43E8-9C6F-6A09F8FF3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23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21268A-5575-4169-B6F4-543EA851E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i-FI" sz="2200" dirty="0">
                <a:highlight>
                  <a:srgbClr val="FFFF00"/>
                </a:highlight>
              </a:rPr>
              <a:t>Liikunta on yksi keino ilmaista itseään liikkeen avulla. </a:t>
            </a:r>
          </a:p>
          <a:p>
            <a:r>
              <a:rPr lang="fi-FI" sz="2200" dirty="0"/>
              <a:t>Liikunnalla ja liikkumisella on monta tehtävää lapsen elämässä. Lapselle </a:t>
            </a:r>
            <a:r>
              <a:rPr lang="fi-FI" sz="2200" dirty="0">
                <a:highlight>
                  <a:srgbClr val="FFFF00"/>
                </a:highlight>
              </a:rPr>
              <a:t>keholla tuotettu kieli on ensimmäinen ja tärkein oppimisen kanava varhaislapsuudessa. </a:t>
            </a:r>
          </a:p>
          <a:p>
            <a:r>
              <a:rPr lang="fi-FI" sz="2200" dirty="0"/>
              <a:t>Liikunnan merkitys varhaiskasvatuksessa on merkittävä ja se luo pohjaa lapsen minäkuvan ja itsetunnon kehitykselle. (Lehtoväre 2017, 7-9.) </a:t>
            </a:r>
          </a:p>
        </p:txBody>
      </p:sp>
    </p:spTree>
    <p:extLst>
      <p:ext uri="{BB962C8B-B14F-4D97-AF65-F5344CB8AC3E}">
        <p14:creationId xmlns:p14="http://schemas.microsoft.com/office/powerpoint/2010/main" val="4152786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1C1A531-A7F7-4917-BB37-B3DEC07D2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5400"/>
              <a:t>Mitä? Miksi?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928844-CD6F-454A-B1FA-BAD4EEDA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 dirty="0"/>
              <a:t>Lapset, joilla on hyvä itseluottamus, voivat saada onnistumisen kokemuksia liikunnan kautta, kun taas lapsia joilla on heikko itsetunto voi liikunnassa epäonnistuminen lannistaa. </a:t>
            </a:r>
          </a:p>
          <a:p>
            <a:r>
              <a:rPr lang="fi-FI" sz="2200" dirty="0"/>
              <a:t>Toisille liikunta tarjoaa itseluottamusta edistäviä kokemuksia ja toisille tehottomuutta, puutteellista kehon hallintaa ja haluttomuutta osallistua. (Koljonen 2000, 28.) </a:t>
            </a:r>
          </a:p>
        </p:txBody>
      </p:sp>
    </p:spTree>
    <p:extLst>
      <p:ext uri="{BB962C8B-B14F-4D97-AF65-F5344CB8AC3E}">
        <p14:creationId xmlns:p14="http://schemas.microsoft.com/office/powerpoint/2010/main" val="2020374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2511</Words>
  <Application>Microsoft Office PowerPoint</Application>
  <PresentationFormat>Laajakuva</PresentationFormat>
  <Paragraphs>336</Paragraphs>
  <Slides>55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55</vt:i4>
      </vt:variant>
    </vt:vector>
  </HeadingPairs>
  <TitlesOfParts>
    <vt:vector size="60" baseType="lpstr">
      <vt:lpstr>Arial</vt:lpstr>
      <vt:lpstr>Calibri</vt:lpstr>
      <vt:lpstr>Calibri Light</vt:lpstr>
      <vt:lpstr>Wingdings</vt:lpstr>
      <vt:lpstr>Office-teema</vt:lpstr>
      <vt:lpstr>KEHOLLINEN ILMAISU</vt:lpstr>
      <vt:lpstr>Mitä on kehollinen ilmaisu?</vt:lpstr>
      <vt:lpstr>Kehollinen ilmaisu – Mitä se on?</vt:lpstr>
      <vt:lpstr>Kehollinen tietoisuus</vt:lpstr>
      <vt:lpstr>Itseilmaisutaito</vt:lpstr>
      <vt:lpstr>Varhaiskasvattaja </vt:lpstr>
      <vt:lpstr>Miten? Mitä?</vt:lpstr>
      <vt:lpstr>Mitä? Miten?</vt:lpstr>
      <vt:lpstr>Mitä? Miksi?</vt:lpstr>
      <vt:lpstr>Mitä?</vt:lpstr>
      <vt:lpstr>Tanssi ilmaisun muotona</vt:lpstr>
      <vt:lpstr>Mitä tanssi on?</vt:lpstr>
      <vt:lpstr>Tehtävä</vt:lpstr>
      <vt:lpstr>Tanssimisen tavoitteet</vt:lpstr>
      <vt:lpstr>Tanssi ilmaisun muotona</vt:lpstr>
      <vt:lpstr>Liike</vt:lpstr>
      <vt:lpstr>Tanssiterapiasta</vt:lpstr>
      <vt:lpstr>Tanssileikki</vt:lpstr>
      <vt:lpstr>Harjoitellaan tunteiden ilmaisua liikkeen avulla</vt:lpstr>
      <vt:lpstr>Taikametsä</vt:lpstr>
      <vt:lpstr>Puu</vt:lpstr>
      <vt:lpstr>Tehtävä</vt:lpstr>
      <vt:lpstr>Miten luodaan tanssi lastenkertomuksesta Peter Pan?</vt:lpstr>
      <vt:lpstr>Tanssileikki musiikista</vt:lpstr>
      <vt:lpstr>Kuningas ja alamainen</vt:lpstr>
      <vt:lpstr>Rentoutus/venyttely</vt:lpstr>
      <vt:lpstr>Vaahteran lehdet rentoutuksena</vt:lpstr>
      <vt:lpstr>Oma tanssi</vt:lpstr>
      <vt:lpstr>Tanssi luonnosta</vt:lpstr>
      <vt:lpstr>Intiaanitanssi</vt:lpstr>
      <vt:lpstr>Mielikuvitusmatka</vt:lpstr>
      <vt:lpstr>Musiikin muoto</vt:lpstr>
      <vt:lpstr>Kohti seuratanssia</vt:lpstr>
      <vt:lpstr>Oma tanssi parin kanssa</vt:lpstr>
      <vt:lpstr>Ryhmätehtävä</vt:lpstr>
      <vt:lpstr>Tanssia saduista</vt:lpstr>
      <vt:lpstr>Kuka sinä olet?</vt:lpstr>
      <vt:lpstr>Patsaat eri tavoin</vt:lpstr>
      <vt:lpstr>Katse piiri</vt:lpstr>
      <vt:lpstr>Rytmi</vt:lpstr>
      <vt:lpstr>Rytmi piiri</vt:lpstr>
      <vt:lpstr>Jättiläiskello</vt:lpstr>
      <vt:lpstr>Taputus kehoon</vt:lpstr>
      <vt:lpstr>Taputus kehoon 2</vt:lpstr>
      <vt:lpstr>Kaanon taputukset ja liikkeet</vt:lpstr>
      <vt:lpstr>Rivitervehdykset</vt:lpstr>
      <vt:lpstr>Kehon hahmottaminen ja tilassa liikkuminen</vt:lpstr>
      <vt:lpstr>Liikkeen muoto, eri tasot ja tahti musiikista</vt:lpstr>
      <vt:lpstr>Seuraan johtajaa</vt:lpstr>
      <vt:lpstr>Liike musiikista</vt:lpstr>
      <vt:lpstr>Peilaamishippa</vt:lpstr>
      <vt:lpstr>Liikkeen peilaaminen</vt:lpstr>
      <vt:lpstr>Kosketustanssi</vt:lpstr>
      <vt:lpstr>Liikkuminen tilan poikki</vt:lpstr>
      <vt:lpstr>Neliö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KEHOLLINEN ILMAISU</dc:title>
  <dc:creator>Anni Jaloniemi</dc:creator>
  <cp:lastModifiedBy>Anni Jaloniemi</cp:lastModifiedBy>
  <cp:revision>9</cp:revision>
  <dcterms:created xsi:type="dcterms:W3CDTF">2021-08-26T10:10:54Z</dcterms:created>
  <dcterms:modified xsi:type="dcterms:W3CDTF">2025-01-24T12:35:07Z</dcterms:modified>
</cp:coreProperties>
</file>