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embeddedFontLst>
    <p:embeddedFont>
      <p:font typeface="Verdana" pitchFamily="34" charset="0"/>
      <p:regular r:id="rId12"/>
      <p:bold r:id="rId13"/>
      <p:italic r:id="rId14"/>
      <p:boldItalic r:id="rId15"/>
    </p:embeddedFont>
    <p:embeddedFont>
      <p:font typeface="Merriweather Sans" charset="0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008144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9571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72067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727343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pPr lvl="0" rtl="0">
                <a:spcBef>
                  <a:spcPts val="0"/>
                </a:spcBef>
                <a:buNone/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37608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pPr lvl="0" rtl="0">
                <a:spcBef>
                  <a:spcPts val="0"/>
                </a:spcBef>
                <a:buNone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165167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pPr lvl="0" rtl="0">
                <a:spcBef>
                  <a:spcPts val="0"/>
                </a:spcBef>
                <a:buNone/>
              </a:pPr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094320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pPr lvl="0" rtl="0">
                <a:spcBef>
                  <a:spcPts val="0"/>
                </a:spcBef>
                <a:buNone/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364966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pPr lvl="0" rtl="0">
                <a:spcBef>
                  <a:spcPts val="0"/>
                </a:spcBef>
                <a:buNone/>
              </a:pPr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760244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97950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Otsikko ja pystysuora teksti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24099" y="-38100"/>
            <a:ext cx="44958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Pystysuora otsikko ja teksti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552949" y="2190750"/>
            <a:ext cx="5867400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90549" y="323850"/>
            <a:ext cx="5867400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tai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tsikollinen kuva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12000" y="-9000"/>
            <a:ext cx="9167999" cy="68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/>
          <p:nvPr/>
        </p:nvSpPr>
        <p:spPr>
          <a:xfrm>
            <a:off x="228600" y="6453335"/>
            <a:ext cx="3429000" cy="27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Forum I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000" y="-9000"/>
            <a:ext cx="9167999" cy="68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267200" y="1981200"/>
            <a:ext cx="2607353" cy="12003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Luku </a:t>
            </a:r>
            <a:r>
              <a:rPr lang="fi-FI" sz="24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10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2400" b="0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Muurien suojissa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873457" y="228600"/>
            <a:ext cx="7584744" cy="184586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 sz="2000" dirty="0"/>
              <a:t>Yo-kysymys </a:t>
            </a:r>
            <a:r>
              <a:rPr lang="fi-FI" sz="2000" dirty="0" smtClean="0"/>
              <a:t>2012: Oheinen </a:t>
            </a:r>
            <a:r>
              <a:rPr lang="fi-FI" sz="2000" dirty="0"/>
              <a:t>puupiirros kuvaa Nürnbergin kaupunkia 1400-luvulla.</a:t>
            </a:r>
          </a:p>
          <a:p>
            <a:pPr lvl="0" rtl="0">
              <a:spcBef>
                <a:spcPts val="0"/>
              </a:spcBef>
              <a:buNone/>
            </a:pPr>
            <a:r>
              <a:rPr lang="fi-FI" sz="2000" dirty="0"/>
              <a:t>a) Mitä keskiaikaisen kaupungin piirteitä </a:t>
            </a:r>
            <a:r>
              <a:rPr lang="fi-FI" sz="2000" dirty="0" smtClean="0"/>
              <a:t>kuvasta löytyy?(</a:t>
            </a:r>
            <a:r>
              <a:rPr lang="fi-FI" sz="2000" dirty="0"/>
              <a:t>10 p)</a:t>
            </a:r>
          </a:p>
          <a:p>
            <a:pPr lvl="0">
              <a:spcBef>
                <a:spcPts val="0"/>
              </a:spcBef>
              <a:buNone/>
            </a:pPr>
            <a:r>
              <a:rPr lang="fi-FI" sz="2000" dirty="0"/>
              <a:t>b) Vertaile elämää maaseudulla ja kaupungeissa myöhäiskeskiajalla. (10 p)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1641850"/>
            <a:ext cx="7772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508" y="2264082"/>
            <a:ext cx="5894641" cy="3683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i-FI" sz="2000"/>
              <a:t>Muuri ja vallihauta erottavat kaupungin maaseudusta.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225" y="1143000"/>
            <a:ext cx="7772400" cy="511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2000"/>
              <a:t>Kaupunkiin kuljetaan porttien kautta.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143000"/>
            <a:ext cx="7772400" cy="512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212574"/>
            <a:ext cx="7772398" cy="506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2000"/>
              <a:t>Kaupunki on syntynyt linnoituksen ympärille.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233250"/>
            <a:ext cx="7772400" cy="50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2000"/>
              <a:t>Kaupunki on tiheästi rakennettu ja sillä ei ole selkeää asemakaavaa.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233250"/>
            <a:ext cx="7772399" cy="50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2000" dirty="0"/>
              <a:t>Kaupungissa on paljon kirkkoja.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168398"/>
            <a:ext cx="7772400" cy="510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-FI" sz="2000"/>
              <a:t>Muurien ulkopuolella on hirttopaikka ja puolustuslaitteita.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1691982"/>
            <a:ext cx="7772400" cy="557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fi-FI" dirty="0"/>
              <a:t>B-kohdassa pitää huomioida </a:t>
            </a:r>
            <a:r>
              <a:rPr lang="fi-FI" dirty="0" smtClean="0"/>
              <a:t>kuvan ajoitus</a:t>
            </a:r>
            <a:r>
              <a:rPr lang="fi-FI" dirty="0"/>
              <a:t>. Kyseessä on myöhäiskeskiaika eli </a:t>
            </a:r>
            <a:r>
              <a:rPr lang="fi-FI" dirty="0" smtClean="0"/>
              <a:t>aika noin </a:t>
            </a:r>
            <a:r>
              <a:rPr lang="fi-FI" dirty="0"/>
              <a:t>1200-luvulta eteenpäin.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i-FI" dirty="0"/>
              <a:t>Hyvässä vastauksessa tuodaan esille esimerkiksi maaseudun ja kaupungin elinkeinoja, yhteiskuntaluokkia, arkielämää, huvittelua ja elämän mahdollisuuksia sekä uhkia.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fi-FI" dirty="0"/>
              <a:t>Maaseudulla vuodenajat rytmittivät elämää ehkä enemmän kuin kaupungeissa.</a:t>
            </a:r>
          </a:p>
          <a:p>
            <a:pPr marL="457200" lvl="0" indent="-228600">
              <a:spcBef>
                <a:spcPts val="0"/>
              </a:spcBef>
            </a:pPr>
            <a:r>
              <a:rPr lang="fi-FI" dirty="0"/>
              <a:t>Vastauksessa voi myös huomioida, että useissa kaupungeissa elämä muistutti paljon maaseudun elämää.</a:t>
            </a:r>
          </a:p>
        </p:txBody>
      </p:sp>
      <p:sp>
        <p:nvSpPr>
          <p:cNvPr id="3" name="Shape 136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fi-FI" sz="2000" dirty="0">
                <a:solidFill>
                  <a:srgbClr val="000000"/>
                </a:solidFill>
              </a:rPr>
              <a:t>b) Vertaile elämää maaseudulla ja kaupungeissa myöhäiskeskiajalla. (10 p)</a:t>
            </a:r>
            <a:endParaRPr lang="fi-FI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161</Words>
  <Application>Microsoft Office PowerPoint</Application>
  <PresentationFormat>Näytössä katseltava diaesitys (4:3)</PresentationFormat>
  <Paragraphs>26</Paragraphs>
  <Slides>9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3" baseType="lpstr">
      <vt:lpstr>Arial</vt:lpstr>
      <vt:lpstr>Verdana</vt:lpstr>
      <vt:lpstr>Merriweather Sans</vt:lpstr>
      <vt:lpstr>Blank Presentation</vt:lpstr>
      <vt:lpstr>Dia 1</vt:lpstr>
      <vt:lpstr>Yo-kysymys 2012: Oheinen puupiirros kuvaa Nürnbergin kaupunkia 1400-luvulla. a) Mitä keskiaikaisen kaupungin piirteitä kuvasta löytyy?(10 p) b) Vertaile elämää maaseudulla ja kaupungeissa myöhäiskeskiajalla. (10 p)</vt:lpstr>
      <vt:lpstr>Muuri ja vallihauta erottavat kaupungin maaseudusta.</vt:lpstr>
      <vt:lpstr>Kaupunkiin kuljetaan porttien kautta.</vt:lpstr>
      <vt:lpstr>Kaupunki on syntynyt linnoituksen ympärille.</vt:lpstr>
      <vt:lpstr>Kaupunki on tiheästi rakennettu ja sillä ei ole selkeää asemakaavaa.</vt:lpstr>
      <vt:lpstr>Kaupungissa on paljon kirkkoja.</vt:lpstr>
      <vt:lpstr>Muurien ulkopuolella on hirttopaikka ja puolustuslaitteita.</vt:lpstr>
      <vt:lpstr>b) Vertaile elämää maaseudulla ja kaupungeissa myöhäiskeskiajalla. (10 p)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Pelkonen Markku</dc:creator>
  <cp:lastModifiedBy>Toni Uusimäki</cp:lastModifiedBy>
  <cp:revision>3</cp:revision>
  <dcterms:modified xsi:type="dcterms:W3CDTF">2017-12-01T09:57:35Z</dcterms:modified>
</cp:coreProperties>
</file>