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797675" cy="9928225"/>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898" autoAdjust="0"/>
  </p:normalViewPr>
  <p:slideViewPr>
    <p:cSldViewPr>
      <p:cViewPr varScale="1">
        <p:scale>
          <a:sx n="48" d="100"/>
          <a:sy n="48" d="100"/>
        </p:scale>
        <p:origin x="-179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29BF368D-5651-4A7E-997D-87CEDFBE1519}" type="datetimeFigureOut">
              <a:rPr lang="nb-NO" smtClean="0"/>
              <a:pPr/>
              <a:t>27.10.2011</a:t>
            </a:fld>
            <a:endParaRPr lang="nb-NO"/>
          </a:p>
        </p:txBody>
      </p:sp>
      <p:sp>
        <p:nvSpPr>
          <p:cNvPr id="4" name="Plassholder for bunntekst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05259F1B-7419-4909-BCE9-2C49832AA8CE}" type="slidenum">
              <a:rPr lang="nb-NO" smtClean="0"/>
              <a:pPr/>
              <a:t>‹#›</a:t>
            </a:fld>
            <a:endParaRPr lang="nb-NO"/>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nb-NO" dirty="0"/>
          </a:p>
        </p:txBody>
      </p:sp>
      <p:sp>
        <p:nvSpPr>
          <p:cNvPr id="3" name="Plassholder for dato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04B12BAE-DAF5-4496-84EE-829B5691A4D0}" type="datetimeFigureOut">
              <a:rPr lang="nb-NO" smtClean="0"/>
              <a:pPr/>
              <a:t>27.10.2011</a:t>
            </a:fld>
            <a:endParaRPr lang="nb-NO" dirty="0"/>
          </a:p>
        </p:txBody>
      </p:sp>
      <p:sp>
        <p:nvSpPr>
          <p:cNvPr id="4" name="Plassholder for lysbil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nb-NO" dirty="0"/>
          </a:p>
        </p:txBody>
      </p:sp>
      <p:sp>
        <p:nvSpPr>
          <p:cNvPr id="5" name="Plassholder for notat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nb-NO" dirty="0"/>
          </a:p>
        </p:txBody>
      </p:sp>
      <p:sp>
        <p:nvSpPr>
          <p:cNvPr id="7" name="Plassholder for lysbildenumm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37683D8E-DAE9-4A77-970A-0904E872069C}" type="slidenum">
              <a:rPr lang="nb-NO" smtClean="0"/>
              <a:pPr/>
              <a:t>‹#›</a:t>
            </a:fld>
            <a:endParaRPr lang="nb-NO"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Dette</a:t>
            </a:r>
            <a:r>
              <a:rPr lang="nb-NO" baseline="0" dirty="0" smtClean="0"/>
              <a:t> er en korrigering av det språklige fra den dere fikk ved AUC. Meningsinnholdet (</a:t>
            </a:r>
            <a:r>
              <a:rPr lang="nb-NO" baseline="0" dirty="0" err="1" smtClean="0"/>
              <a:t>the</a:t>
            </a:r>
            <a:r>
              <a:rPr lang="nb-NO" baseline="0" dirty="0" smtClean="0"/>
              <a:t> </a:t>
            </a:r>
            <a:r>
              <a:rPr lang="nb-NO" baseline="0" dirty="0" err="1" smtClean="0"/>
              <a:t>important</a:t>
            </a:r>
            <a:r>
              <a:rPr lang="nb-NO" baseline="0" dirty="0" smtClean="0"/>
              <a:t> </a:t>
            </a:r>
            <a:r>
              <a:rPr lang="nb-NO" baseline="0" dirty="0" err="1" smtClean="0"/>
              <a:t>content</a:t>
            </a:r>
            <a:r>
              <a:rPr lang="nb-NO" baseline="0" dirty="0" smtClean="0"/>
              <a:t>) er det samme.</a:t>
            </a:r>
          </a:p>
          <a:p>
            <a:endParaRPr lang="nb-NO" baseline="0" dirty="0" smtClean="0"/>
          </a:p>
          <a:p>
            <a:r>
              <a:rPr lang="nb-NO" baseline="0" dirty="0" smtClean="0"/>
              <a:t>Dette er ikke laget som en vanlig </a:t>
            </a:r>
            <a:r>
              <a:rPr lang="nb-NO" baseline="0" dirty="0" err="1" smtClean="0"/>
              <a:t>pp</a:t>
            </a:r>
            <a:r>
              <a:rPr lang="nb-NO" baseline="0" dirty="0" smtClean="0"/>
              <a:t> med korte formuleringer. Dette er skrevet med hele setninger for at dere skal slippe å skrive så mye mens jeg snakker og for at dere skal kunne gå tilbake til lysbildene og forstå hva som foregikk. Derfor er også teksten i times </a:t>
            </a:r>
            <a:r>
              <a:rPr lang="nb-NO" baseline="0" dirty="0" err="1" smtClean="0"/>
              <a:t>new</a:t>
            </a:r>
            <a:r>
              <a:rPr lang="nb-NO" baseline="0" dirty="0" smtClean="0"/>
              <a:t> roman. Ikke lettere å lese, men behageligere når det blir mye tekst.</a:t>
            </a:r>
          </a:p>
          <a:p>
            <a:r>
              <a:rPr lang="nb-NO" baseline="0" dirty="0" smtClean="0"/>
              <a:t>Dette kan dere gjerne gjøre selv også. </a:t>
            </a:r>
            <a:endParaRPr lang="nb-NO" dirty="0"/>
          </a:p>
        </p:txBody>
      </p:sp>
      <p:sp>
        <p:nvSpPr>
          <p:cNvPr id="4" name="Plassholder for lysbildenummer 3"/>
          <p:cNvSpPr>
            <a:spLocks noGrp="1"/>
          </p:cNvSpPr>
          <p:nvPr>
            <p:ph type="sldNum" sz="quarter" idx="10"/>
          </p:nvPr>
        </p:nvSpPr>
        <p:spPr/>
        <p:txBody>
          <a:bodyPr/>
          <a:lstStyle/>
          <a:p>
            <a:fld id="{37683D8E-DAE9-4A77-970A-0904E872069C}" type="slidenum">
              <a:rPr lang="nb-NO" smtClean="0"/>
              <a:pPr/>
              <a:t>1</a:t>
            </a:fld>
            <a:endParaRPr lang="nb-NO"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Si noe om arbeidskrav:</a:t>
            </a:r>
            <a:r>
              <a:rPr lang="nb-NO" baseline="0" dirty="0" smtClean="0"/>
              <a:t> Tasks </a:t>
            </a:r>
            <a:r>
              <a:rPr lang="nb-NO" baseline="0" dirty="0" err="1" smtClean="0"/>
              <a:t>the</a:t>
            </a:r>
            <a:r>
              <a:rPr lang="nb-NO" baseline="0" dirty="0" smtClean="0"/>
              <a:t> students have to do, </a:t>
            </a:r>
            <a:r>
              <a:rPr lang="nb-NO" baseline="0" dirty="0" err="1" smtClean="0"/>
              <a:t>obligatory</a:t>
            </a:r>
            <a:r>
              <a:rPr lang="nb-NO" baseline="0" dirty="0" smtClean="0"/>
              <a:t>.</a:t>
            </a:r>
            <a:endParaRPr lang="nb-NO" dirty="0"/>
          </a:p>
        </p:txBody>
      </p:sp>
      <p:sp>
        <p:nvSpPr>
          <p:cNvPr id="4" name="Plassholder for lysbildenummer 3"/>
          <p:cNvSpPr>
            <a:spLocks noGrp="1"/>
          </p:cNvSpPr>
          <p:nvPr>
            <p:ph type="sldNum" sz="quarter" idx="10"/>
          </p:nvPr>
        </p:nvSpPr>
        <p:spPr/>
        <p:txBody>
          <a:bodyPr/>
          <a:lstStyle/>
          <a:p>
            <a:fld id="{37683D8E-DAE9-4A77-970A-0904E872069C}" type="slidenum">
              <a:rPr lang="nb-NO" smtClean="0"/>
              <a:pPr/>
              <a:t>10</a:t>
            </a:fld>
            <a:endParaRPr lang="nb-NO"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Det viktige er at det foretas</a:t>
            </a:r>
            <a:r>
              <a:rPr lang="nb-NO" baseline="0" dirty="0" smtClean="0"/>
              <a:t> en kvalitetssikring, ikke detaljene i den. Detaljene står i studieplanen.</a:t>
            </a:r>
            <a:endParaRPr lang="nb-NO" dirty="0"/>
          </a:p>
        </p:txBody>
      </p:sp>
      <p:sp>
        <p:nvSpPr>
          <p:cNvPr id="4" name="Plassholder for lysbildenummer 3"/>
          <p:cNvSpPr>
            <a:spLocks noGrp="1"/>
          </p:cNvSpPr>
          <p:nvPr>
            <p:ph type="sldNum" sz="quarter" idx="10"/>
          </p:nvPr>
        </p:nvSpPr>
        <p:spPr/>
        <p:txBody>
          <a:bodyPr/>
          <a:lstStyle/>
          <a:p>
            <a:fld id="{37683D8E-DAE9-4A77-970A-0904E872069C}" type="slidenum">
              <a:rPr lang="nb-NO" smtClean="0"/>
              <a:pPr/>
              <a:t>11</a:t>
            </a:fld>
            <a:endParaRPr lang="nb-NO"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en-GB" noProof="0" dirty="0" smtClean="0"/>
              <a:t>I</a:t>
            </a:r>
            <a:r>
              <a:rPr lang="en-GB" baseline="0" noProof="0" dirty="0" smtClean="0"/>
              <a:t> will tell you about the first and Tore about the other</a:t>
            </a:r>
            <a:endParaRPr lang="en-GB" noProof="0" dirty="0"/>
          </a:p>
        </p:txBody>
      </p:sp>
      <p:sp>
        <p:nvSpPr>
          <p:cNvPr id="4" name="Plassholder for lysbildenummer 3"/>
          <p:cNvSpPr>
            <a:spLocks noGrp="1"/>
          </p:cNvSpPr>
          <p:nvPr>
            <p:ph type="sldNum" sz="quarter" idx="10"/>
          </p:nvPr>
        </p:nvSpPr>
        <p:spPr/>
        <p:txBody>
          <a:bodyPr/>
          <a:lstStyle/>
          <a:p>
            <a:fld id="{37683D8E-DAE9-4A77-970A-0904E872069C}" type="slidenum">
              <a:rPr lang="nb-NO" smtClean="0"/>
              <a:pPr/>
              <a:t>2</a:t>
            </a:fld>
            <a:endParaRPr lang="nb-NO"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Gi dem</a:t>
            </a:r>
            <a:r>
              <a:rPr lang="nb-NO" baseline="0" dirty="0" smtClean="0"/>
              <a:t> boka og si at Ellen har presentert vårt syn på erfaringsbasert læring. </a:t>
            </a:r>
          </a:p>
          <a:p>
            <a:r>
              <a:rPr lang="nb-NO" baseline="0" dirty="0" smtClean="0"/>
              <a:t>Si hva </a:t>
            </a:r>
            <a:r>
              <a:rPr lang="nb-NO" baseline="0" dirty="0" err="1" smtClean="0"/>
              <a:t>Dewey</a:t>
            </a:r>
            <a:r>
              <a:rPr lang="nb-NO" baseline="0" dirty="0" smtClean="0"/>
              <a:t> sa. </a:t>
            </a:r>
            <a:r>
              <a:rPr lang="nb-NO" baseline="0" dirty="0" err="1" smtClean="0"/>
              <a:t>Learn</a:t>
            </a:r>
            <a:r>
              <a:rPr lang="nb-NO" baseline="0" dirty="0" smtClean="0"/>
              <a:t> to do by </a:t>
            </a:r>
            <a:r>
              <a:rPr lang="nb-NO" baseline="0" dirty="0" err="1" smtClean="0"/>
              <a:t>knowing</a:t>
            </a:r>
            <a:r>
              <a:rPr lang="nb-NO" baseline="0" dirty="0" smtClean="0"/>
              <a:t> and to know by </a:t>
            </a:r>
            <a:r>
              <a:rPr lang="nb-NO" baseline="0" dirty="0" err="1" smtClean="0"/>
              <a:t>doing</a:t>
            </a:r>
            <a:r>
              <a:rPr lang="nb-NO" baseline="0" dirty="0" smtClean="0"/>
              <a:t>. </a:t>
            </a:r>
            <a:endParaRPr lang="nb-NO" dirty="0"/>
          </a:p>
        </p:txBody>
      </p:sp>
      <p:sp>
        <p:nvSpPr>
          <p:cNvPr id="4" name="Plassholder for lysbildenummer 3"/>
          <p:cNvSpPr>
            <a:spLocks noGrp="1"/>
          </p:cNvSpPr>
          <p:nvPr>
            <p:ph type="sldNum" sz="quarter" idx="10"/>
          </p:nvPr>
        </p:nvSpPr>
        <p:spPr/>
        <p:txBody>
          <a:bodyPr/>
          <a:lstStyle/>
          <a:p>
            <a:fld id="{37683D8E-DAE9-4A77-970A-0904E872069C}" type="slidenum">
              <a:rPr lang="nb-NO" smtClean="0"/>
              <a:pPr/>
              <a:t>3</a:t>
            </a:fld>
            <a:endParaRPr lang="nb-NO"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Generell studiekompetanse</a:t>
            </a:r>
            <a:r>
              <a:rPr lang="nb-NO" baseline="0" dirty="0" smtClean="0"/>
              <a:t> – have </a:t>
            </a:r>
            <a:r>
              <a:rPr lang="nb-NO" baseline="0" dirty="0" err="1" smtClean="0"/>
              <a:t>fullfilled</a:t>
            </a:r>
            <a:r>
              <a:rPr lang="nb-NO" baseline="0" dirty="0" smtClean="0"/>
              <a:t> </a:t>
            </a:r>
            <a:r>
              <a:rPr lang="nb-NO" baseline="0" dirty="0" err="1" smtClean="0"/>
              <a:t>secondary</a:t>
            </a:r>
            <a:r>
              <a:rPr lang="nb-NO" baseline="0" dirty="0" smtClean="0"/>
              <a:t> </a:t>
            </a:r>
            <a:r>
              <a:rPr lang="nb-NO" baseline="0" dirty="0" err="1" smtClean="0"/>
              <a:t>school</a:t>
            </a:r>
            <a:r>
              <a:rPr lang="nb-NO" baseline="0" dirty="0" smtClean="0"/>
              <a:t>. </a:t>
            </a:r>
          </a:p>
          <a:p>
            <a:r>
              <a:rPr lang="nb-NO" baseline="0" dirty="0" err="1" smtClean="0"/>
              <a:t>Validated</a:t>
            </a:r>
            <a:r>
              <a:rPr lang="nb-NO" baseline="0" dirty="0" smtClean="0"/>
              <a:t> – realkompetanse. </a:t>
            </a:r>
            <a:r>
              <a:rPr lang="nb-NO" baseline="0" dirty="0" err="1" smtClean="0"/>
              <a:t>Someone</a:t>
            </a:r>
            <a:r>
              <a:rPr lang="nb-NO" baseline="0" dirty="0" smtClean="0"/>
              <a:t> </a:t>
            </a:r>
            <a:r>
              <a:rPr lang="nb-NO" baseline="0" dirty="0" err="1" smtClean="0"/>
              <a:t>evaluates</a:t>
            </a:r>
            <a:r>
              <a:rPr lang="nb-NO" baseline="0" dirty="0" smtClean="0"/>
              <a:t> </a:t>
            </a:r>
            <a:r>
              <a:rPr lang="nb-NO" baseline="0" dirty="0" err="1" smtClean="0"/>
              <a:t>your</a:t>
            </a:r>
            <a:r>
              <a:rPr lang="nb-NO" baseline="0" dirty="0" smtClean="0"/>
              <a:t> </a:t>
            </a:r>
            <a:r>
              <a:rPr lang="nb-NO" baseline="0" dirty="0" err="1" smtClean="0"/>
              <a:t>informal</a:t>
            </a:r>
            <a:r>
              <a:rPr lang="nb-NO" baseline="0" dirty="0" smtClean="0"/>
              <a:t> and </a:t>
            </a:r>
            <a:r>
              <a:rPr lang="nb-NO" baseline="0" dirty="0" err="1" smtClean="0"/>
              <a:t>unformal</a:t>
            </a:r>
            <a:r>
              <a:rPr lang="nb-NO" baseline="0" dirty="0" smtClean="0"/>
              <a:t> </a:t>
            </a:r>
            <a:r>
              <a:rPr lang="nb-NO" baseline="0" dirty="0" err="1" smtClean="0"/>
              <a:t>competence</a:t>
            </a:r>
            <a:r>
              <a:rPr lang="nb-NO" baseline="0" dirty="0" smtClean="0"/>
              <a:t>.</a:t>
            </a:r>
            <a:endParaRPr lang="nb-NO" dirty="0"/>
          </a:p>
        </p:txBody>
      </p:sp>
      <p:sp>
        <p:nvSpPr>
          <p:cNvPr id="4" name="Plassholder for lysbildenummer 3"/>
          <p:cNvSpPr>
            <a:spLocks noGrp="1"/>
          </p:cNvSpPr>
          <p:nvPr>
            <p:ph type="sldNum" sz="quarter" idx="10"/>
          </p:nvPr>
        </p:nvSpPr>
        <p:spPr/>
        <p:txBody>
          <a:bodyPr/>
          <a:lstStyle/>
          <a:p>
            <a:fld id="{37683D8E-DAE9-4A77-970A-0904E872069C}" type="slidenum">
              <a:rPr lang="nb-NO" smtClean="0"/>
              <a:pPr/>
              <a:t>4</a:t>
            </a:fld>
            <a:endParaRPr lang="nb-NO"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En</a:t>
            </a:r>
            <a:r>
              <a:rPr lang="nb-NO" baseline="0" dirty="0" smtClean="0"/>
              <a:t> modul pr semester, karriereveiledning og </a:t>
            </a:r>
            <a:r>
              <a:rPr lang="nb-NO" baseline="0" dirty="0" err="1" smtClean="0"/>
              <a:t>sosped</a:t>
            </a:r>
            <a:r>
              <a:rPr lang="nb-NO" baseline="0" dirty="0" smtClean="0"/>
              <a:t> går parallelt.</a:t>
            </a:r>
          </a:p>
          <a:p>
            <a:r>
              <a:rPr lang="nb-NO" dirty="0" smtClean="0"/>
              <a:t>I modul</a:t>
            </a:r>
            <a:r>
              <a:rPr lang="nb-NO" baseline="0" dirty="0" smtClean="0"/>
              <a:t> 1 inngår en studietur til København. Der har de måttet møte utfordringene med stor arbeidsledighet tidligere enn i Norge og de har gjort en rekke valg mht karriereveiledning , som vi i Norge ennå ikke har tatt stilling til.</a:t>
            </a:r>
          </a:p>
          <a:p>
            <a:r>
              <a:rPr lang="nb-NO" baseline="0" dirty="0" smtClean="0"/>
              <a:t>Vi har også besøkt karriereveiledningssentre og lokale partnerskap og bedrifter.</a:t>
            </a:r>
          </a:p>
          <a:p>
            <a:r>
              <a:rPr lang="nb-NO" baseline="0" dirty="0" smtClean="0"/>
              <a:t>Stein og jeg har de to første modulene i karriereveiledning</a:t>
            </a:r>
            <a:endParaRPr lang="nb-NO" dirty="0"/>
          </a:p>
        </p:txBody>
      </p:sp>
      <p:sp>
        <p:nvSpPr>
          <p:cNvPr id="4" name="Plassholder for lysbildenummer 3"/>
          <p:cNvSpPr>
            <a:spLocks noGrp="1"/>
          </p:cNvSpPr>
          <p:nvPr>
            <p:ph type="sldNum" sz="quarter" idx="10"/>
          </p:nvPr>
        </p:nvSpPr>
        <p:spPr/>
        <p:txBody>
          <a:bodyPr/>
          <a:lstStyle/>
          <a:p>
            <a:fld id="{37683D8E-DAE9-4A77-970A-0904E872069C}" type="slidenum">
              <a:rPr lang="nb-NO" smtClean="0"/>
              <a:pPr/>
              <a:t>5</a:t>
            </a:fld>
            <a:endParaRPr lang="nb-NO"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Dette er bare for karriereveiledning,</a:t>
            </a:r>
            <a:r>
              <a:rPr lang="nb-NO" baseline="0" dirty="0" smtClean="0"/>
              <a:t> ikke personal and </a:t>
            </a:r>
            <a:r>
              <a:rPr lang="nb-NO" baseline="0" dirty="0" err="1" smtClean="0"/>
              <a:t>social</a:t>
            </a:r>
            <a:r>
              <a:rPr lang="nb-NO" baseline="0" dirty="0" smtClean="0"/>
              <a:t> </a:t>
            </a:r>
            <a:r>
              <a:rPr lang="nb-NO" baseline="0" dirty="0" err="1" smtClean="0"/>
              <a:t>counseling</a:t>
            </a:r>
            <a:endParaRPr lang="nb-NO" dirty="0"/>
          </a:p>
        </p:txBody>
      </p:sp>
      <p:sp>
        <p:nvSpPr>
          <p:cNvPr id="4" name="Plassholder for lysbildenummer 3"/>
          <p:cNvSpPr>
            <a:spLocks noGrp="1"/>
          </p:cNvSpPr>
          <p:nvPr>
            <p:ph type="sldNum" sz="quarter" idx="10"/>
          </p:nvPr>
        </p:nvSpPr>
        <p:spPr/>
        <p:txBody>
          <a:bodyPr/>
          <a:lstStyle/>
          <a:p>
            <a:fld id="{37683D8E-DAE9-4A77-970A-0904E872069C}" type="slidenum">
              <a:rPr lang="nb-NO" smtClean="0"/>
              <a:pPr/>
              <a:t>6</a:t>
            </a:fld>
            <a:endParaRPr lang="nb-NO"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Dette er modul 1 i den generelle</a:t>
            </a:r>
            <a:r>
              <a:rPr lang="nb-NO" baseline="0" dirty="0" smtClean="0"/>
              <a:t> beskrivelsen</a:t>
            </a:r>
            <a:endParaRPr lang="nb-NO" dirty="0" smtClean="0"/>
          </a:p>
          <a:p>
            <a:r>
              <a:rPr lang="nb-NO" dirty="0" smtClean="0"/>
              <a:t>Detaljer i selve</a:t>
            </a:r>
            <a:r>
              <a:rPr lang="nb-NO" baseline="0" dirty="0" smtClean="0"/>
              <a:t> studieplanen kommer senere.</a:t>
            </a:r>
          </a:p>
          <a:p>
            <a:endParaRPr lang="nb-NO" baseline="0" dirty="0" smtClean="0"/>
          </a:p>
          <a:p>
            <a:r>
              <a:rPr lang="nb-NO" baseline="0" dirty="0" err="1" smtClean="0"/>
              <a:t>Laws</a:t>
            </a:r>
            <a:r>
              <a:rPr lang="nb-NO" baseline="0" dirty="0" smtClean="0"/>
              <a:t>, rights and </a:t>
            </a:r>
            <a:r>
              <a:rPr lang="nb-NO" baseline="0" dirty="0" err="1" smtClean="0"/>
              <a:t>regulations</a:t>
            </a:r>
            <a:r>
              <a:rPr lang="nb-NO" baseline="0" dirty="0" smtClean="0"/>
              <a:t> </a:t>
            </a:r>
            <a:r>
              <a:rPr lang="nb-NO" baseline="0" dirty="0" err="1" smtClean="0"/>
              <a:t>you</a:t>
            </a:r>
            <a:r>
              <a:rPr lang="nb-NO" baseline="0" dirty="0" smtClean="0"/>
              <a:t> </a:t>
            </a:r>
            <a:r>
              <a:rPr lang="nb-NO" baseline="0" dirty="0" err="1" smtClean="0"/>
              <a:t>will</a:t>
            </a:r>
            <a:r>
              <a:rPr lang="nb-NO" baseline="0" dirty="0" smtClean="0"/>
              <a:t> have to </a:t>
            </a:r>
            <a:r>
              <a:rPr lang="nb-NO" baseline="0" dirty="0" err="1" smtClean="0"/>
              <a:t>explore</a:t>
            </a:r>
            <a:r>
              <a:rPr lang="nb-NO" baseline="0" dirty="0" smtClean="0"/>
              <a:t> in </a:t>
            </a:r>
            <a:r>
              <a:rPr lang="nb-NO" baseline="0" dirty="0" err="1" smtClean="0"/>
              <a:t>your</a:t>
            </a:r>
            <a:r>
              <a:rPr lang="nb-NO" baseline="0" dirty="0" smtClean="0"/>
              <a:t> </a:t>
            </a:r>
            <a:r>
              <a:rPr lang="nb-NO" baseline="0" dirty="0" err="1" smtClean="0"/>
              <a:t>own</a:t>
            </a:r>
            <a:r>
              <a:rPr lang="nb-NO" baseline="0" dirty="0" smtClean="0"/>
              <a:t> </a:t>
            </a:r>
            <a:r>
              <a:rPr lang="nb-NO" baseline="0" dirty="0" err="1" smtClean="0"/>
              <a:t>country</a:t>
            </a:r>
            <a:r>
              <a:rPr lang="nb-NO" baseline="0" dirty="0" smtClean="0"/>
              <a:t>. Reform i </a:t>
            </a:r>
            <a:r>
              <a:rPr lang="nb-NO" baseline="0" dirty="0" err="1" smtClean="0"/>
              <a:t>Dk</a:t>
            </a:r>
            <a:r>
              <a:rPr lang="nb-NO" baseline="0" dirty="0" smtClean="0"/>
              <a:t> 2003, karriereveiledning ut av skolen og lov 2008 som ga lover og reguleringer til de institusjoner som arbeider med karriereveiledning. </a:t>
            </a:r>
          </a:p>
          <a:p>
            <a:r>
              <a:rPr lang="nb-NO" baseline="0" dirty="0" smtClean="0"/>
              <a:t>I Norge er </a:t>
            </a:r>
            <a:r>
              <a:rPr lang="nb-NO" b="1" i="1" baseline="0" dirty="0" smtClean="0"/>
              <a:t>anbefalingen</a:t>
            </a:r>
            <a:r>
              <a:rPr lang="nb-NO" baseline="0" dirty="0" smtClean="0"/>
              <a:t> at en karriereveileder skal ha 60 relevante </a:t>
            </a:r>
            <a:r>
              <a:rPr lang="nb-NO" baseline="0" dirty="0" err="1" smtClean="0"/>
              <a:t>credits</a:t>
            </a:r>
            <a:r>
              <a:rPr lang="nb-NO" baseline="0" dirty="0" smtClean="0"/>
              <a:t>, der 30 er i karriereveiledning. Karriereveiledningen foregår i mange ulike arenaer og av ulikt kvalifisert personell.</a:t>
            </a:r>
          </a:p>
          <a:p>
            <a:r>
              <a:rPr lang="nb-NO" baseline="0" dirty="0" smtClean="0"/>
              <a:t>Noen ord om </a:t>
            </a:r>
            <a:r>
              <a:rPr lang="nb-NO" baseline="0" dirty="0" err="1" smtClean="0"/>
              <a:t>ecgc</a:t>
            </a:r>
            <a:r>
              <a:rPr lang="nb-NO" baseline="0" dirty="0" smtClean="0"/>
              <a:t>, der jeg kan vise til websidene for MEVOC og ECGC</a:t>
            </a:r>
          </a:p>
          <a:p>
            <a:endParaRPr lang="nb-NO" baseline="0" dirty="0" smtClean="0"/>
          </a:p>
          <a:p>
            <a:r>
              <a:rPr lang="nb-NO" baseline="0" dirty="0" smtClean="0"/>
              <a:t>Jeg vil </a:t>
            </a:r>
            <a:r>
              <a:rPr lang="nb-NO" baseline="0" dirty="0" err="1" smtClean="0"/>
              <a:t>konstentrere</a:t>
            </a:r>
            <a:r>
              <a:rPr lang="nb-NO" baseline="0" dirty="0" smtClean="0"/>
              <a:t> mine bidrag om </a:t>
            </a:r>
            <a:r>
              <a:rPr lang="nb-NO" baseline="0" dirty="0" err="1" smtClean="0"/>
              <a:t>tools</a:t>
            </a:r>
            <a:r>
              <a:rPr lang="nb-NO" baseline="0" dirty="0" smtClean="0"/>
              <a:t>, </a:t>
            </a:r>
            <a:r>
              <a:rPr lang="nb-NO" baseline="0" dirty="0" err="1" smtClean="0"/>
              <a:t>strategies</a:t>
            </a:r>
            <a:r>
              <a:rPr lang="nb-NO" baseline="0" dirty="0" smtClean="0"/>
              <a:t> and </a:t>
            </a:r>
            <a:r>
              <a:rPr lang="nb-NO" baseline="0" dirty="0" err="1" smtClean="0"/>
              <a:t>methods</a:t>
            </a:r>
            <a:r>
              <a:rPr lang="nb-NO" baseline="0" dirty="0" smtClean="0"/>
              <a:t> </a:t>
            </a:r>
            <a:r>
              <a:rPr lang="nb-NO" baseline="0" dirty="0" err="1" smtClean="0"/>
              <a:t>of</a:t>
            </a:r>
            <a:r>
              <a:rPr lang="nb-NO" baseline="0" dirty="0" smtClean="0"/>
              <a:t> </a:t>
            </a:r>
            <a:r>
              <a:rPr lang="nb-NO" baseline="0" dirty="0" err="1" smtClean="0"/>
              <a:t>counseling</a:t>
            </a:r>
            <a:r>
              <a:rPr lang="nb-NO" baseline="0" dirty="0" smtClean="0"/>
              <a:t>. The </a:t>
            </a:r>
            <a:r>
              <a:rPr lang="nb-NO" baseline="0" dirty="0" err="1" smtClean="0"/>
              <a:t>individual</a:t>
            </a:r>
            <a:r>
              <a:rPr lang="nb-NO" baseline="0" dirty="0" smtClean="0"/>
              <a:t> </a:t>
            </a:r>
            <a:r>
              <a:rPr lang="nb-NO" baseline="0" dirty="0" err="1" smtClean="0"/>
              <a:t>perspective</a:t>
            </a:r>
            <a:r>
              <a:rPr lang="nb-NO" baseline="0" dirty="0" smtClean="0"/>
              <a:t> at </a:t>
            </a:r>
            <a:r>
              <a:rPr lang="nb-NO" baseline="0" dirty="0" err="1" smtClean="0"/>
              <a:t>this</a:t>
            </a:r>
            <a:r>
              <a:rPr lang="nb-NO" baseline="0" dirty="0" smtClean="0"/>
              <a:t> </a:t>
            </a:r>
            <a:r>
              <a:rPr lang="nb-NO" baseline="0" dirty="0" err="1" smtClean="0"/>
              <a:t>session</a:t>
            </a:r>
            <a:r>
              <a:rPr lang="nb-NO" baseline="0" dirty="0" smtClean="0"/>
              <a:t> and </a:t>
            </a:r>
            <a:r>
              <a:rPr lang="nb-NO" baseline="0" dirty="0" err="1" smtClean="0"/>
              <a:t>group</a:t>
            </a:r>
            <a:r>
              <a:rPr lang="nb-NO" baseline="0" dirty="0" smtClean="0"/>
              <a:t> </a:t>
            </a:r>
            <a:r>
              <a:rPr lang="nb-NO" baseline="0" dirty="0" err="1" smtClean="0"/>
              <a:t>dynamics</a:t>
            </a:r>
            <a:r>
              <a:rPr lang="nb-NO" baseline="0" dirty="0" smtClean="0"/>
              <a:t> and </a:t>
            </a:r>
            <a:r>
              <a:rPr lang="nb-NO" baseline="0" dirty="0" err="1" smtClean="0"/>
              <a:t>counseling</a:t>
            </a:r>
            <a:r>
              <a:rPr lang="nb-NO" baseline="0" dirty="0" smtClean="0"/>
              <a:t> </a:t>
            </a:r>
            <a:r>
              <a:rPr lang="nb-NO" baseline="0" dirty="0" err="1" smtClean="0"/>
              <a:t>of</a:t>
            </a:r>
            <a:r>
              <a:rPr lang="nb-NO" baseline="0" dirty="0" smtClean="0"/>
              <a:t> </a:t>
            </a:r>
            <a:r>
              <a:rPr lang="nb-NO" baseline="0" dirty="0" err="1" smtClean="0"/>
              <a:t>groups</a:t>
            </a:r>
            <a:r>
              <a:rPr lang="nb-NO" baseline="0" dirty="0" smtClean="0"/>
              <a:t> in </a:t>
            </a:r>
            <a:r>
              <a:rPr lang="nb-NO" baseline="0" dirty="0" err="1" smtClean="0"/>
              <a:t>the</a:t>
            </a:r>
            <a:r>
              <a:rPr lang="nb-NO" baseline="0" dirty="0" smtClean="0"/>
              <a:t> </a:t>
            </a:r>
            <a:r>
              <a:rPr lang="nb-NO" baseline="0" dirty="0" err="1" smtClean="0"/>
              <a:t>next</a:t>
            </a:r>
            <a:r>
              <a:rPr lang="nb-NO" baseline="0" dirty="0" smtClean="0"/>
              <a:t> </a:t>
            </a:r>
            <a:r>
              <a:rPr lang="nb-NO" baseline="0" dirty="0" err="1" smtClean="0"/>
              <a:t>meeting</a:t>
            </a:r>
            <a:r>
              <a:rPr lang="nb-NO" baseline="0" dirty="0" smtClean="0"/>
              <a:t>.</a:t>
            </a:r>
            <a:endParaRPr lang="nb-NO" dirty="0"/>
          </a:p>
        </p:txBody>
      </p:sp>
      <p:sp>
        <p:nvSpPr>
          <p:cNvPr id="4" name="Plassholder for lysbildenummer 3"/>
          <p:cNvSpPr>
            <a:spLocks noGrp="1"/>
          </p:cNvSpPr>
          <p:nvPr>
            <p:ph type="sldNum" sz="quarter" idx="10"/>
          </p:nvPr>
        </p:nvSpPr>
        <p:spPr/>
        <p:txBody>
          <a:bodyPr/>
          <a:lstStyle/>
          <a:p>
            <a:fld id="{37683D8E-DAE9-4A77-970A-0904E872069C}" type="slidenum">
              <a:rPr lang="nb-NO" smtClean="0"/>
              <a:pPr/>
              <a:t>7</a:t>
            </a:fld>
            <a:endParaRPr lang="nb-NO"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Dette er modul 2</a:t>
            </a:r>
          </a:p>
          <a:p>
            <a:r>
              <a:rPr lang="nb-NO" dirty="0" smtClean="0"/>
              <a:t>Detaljer i studieplanen kommer senere</a:t>
            </a:r>
          </a:p>
          <a:p>
            <a:r>
              <a:rPr lang="nb-NO" dirty="0" smtClean="0"/>
              <a:t>Jeg</a:t>
            </a:r>
            <a:r>
              <a:rPr lang="nb-NO" baseline="0" dirty="0" smtClean="0"/>
              <a:t> vil presentere noe om utdanning og arbeidsmarked i Norge, det finnes på nett. Noen modeller og noe fra SSB</a:t>
            </a:r>
            <a:endParaRPr lang="nb-NO" dirty="0"/>
          </a:p>
        </p:txBody>
      </p:sp>
      <p:sp>
        <p:nvSpPr>
          <p:cNvPr id="4" name="Plassholder for lysbildenummer 3"/>
          <p:cNvSpPr>
            <a:spLocks noGrp="1"/>
          </p:cNvSpPr>
          <p:nvPr>
            <p:ph type="sldNum" sz="quarter" idx="10"/>
          </p:nvPr>
        </p:nvSpPr>
        <p:spPr/>
        <p:txBody>
          <a:bodyPr/>
          <a:lstStyle/>
          <a:p>
            <a:fld id="{37683D8E-DAE9-4A77-970A-0904E872069C}" type="slidenum">
              <a:rPr lang="nb-NO" smtClean="0"/>
              <a:pPr/>
              <a:t>8</a:t>
            </a:fld>
            <a:endParaRPr lang="nb-NO"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La dem øve en halv eller</a:t>
            </a:r>
            <a:r>
              <a:rPr lang="nb-NO" baseline="0" dirty="0" smtClean="0"/>
              <a:t> en hel dag ved det andre møtet. Hensikten er å øke profesjonaliteten på egen veiledning ved å få kvalifisert tilbakemelding. Bruk reflekterende team. Det er også erfaringslæring, hvordan arrangere dette selv, erfare hva som kan skje underveis og hvordan erfaringslæring fungerer. De skal arbeide med en prosessanalyse etterpå. Husk artikkelen om tilbakemelding på rollespill, rekkefølgen.</a:t>
            </a:r>
          </a:p>
          <a:p>
            <a:r>
              <a:rPr lang="nb-NO" baseline="0" dirty="0" smtClean="0"/>
              <a:t>Bruk av rollespill i undervisningen, bytte av stol eller bare bytte plass, stående.</a:t>
            </a:r>
          </a:p>
          <a:p>
            <a:endParaRPr lang="nb-NO" baseline="0" dirty="0" smtClean="0"/>
          </a:p>
          <a:p>
            <a:r>
              <a:rPr lang="nb-NO" baseline="0" dirty="0" smtClean="0"/>
              <a:t>Plukk fram karriereveiledning på nett og en Sunniva video som eksempler på læremidler.</a:t>
            </a:r>
          </a:p>
          <a:p>
            <a:r>
              <a:rPr lang="nb-NO" baseline="0" dirty="0" smtClean="0"/>
              <a:t>Vis også Fronter</a:t>
            </a:r>
            <a:endParaRPr lang="nb-NO" dirty="0"/>
          </a:p>
        </p:txBody>
      </p:sp>
      <p:sp>
        <p:nvSpPr>
          <p:cNvPr id="4" name="Plassholder for lysbildenummer 3"/>
          <p:cNvSpPr>
            <a:spLocks noGrp="1"/>
          </p:cNvSpPr>
          <p:nvPr>
            <p:ph type="sldNum" sz="quarter" idx="10"/>
          </p:nvPr>
        </p:nvSpPr>
        <p:spPr/>
        <p:txBody>
          <a:bodyPr/>
          <a:lstStyle/>
          <a:p>
            <a:fld id="{37683D8E-DAE9-4A77-970A-0904E872069C}" type="slidenum">
              <a:rPr lang="nb-NO" smtClean="0"/>
              <a:pPr/>
              <a:t>9</a:t>
            </a:fld>
            <a:endParaRPr lang="nb-NO"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49A6B169-E568-4CCF-A57B-E13CF95F4998}" type="datetimeFigureOut">
              <a:rPr lang="nb-NO" smtClean="0"/>
              <a:pPr/>
              <a:t>27.10.2011</a:t>
            </a:fld>
            <a:endParaRPr lang="nb-NO" dirty="0"/>
          </a:p>
        </p:txBody>
      </p:sp>
      <p:sp>
        <p:nvSpPr>
          <p:cNvPr id="5" name="Plassholder for bunntekst 4"/>
          <p:cNvSpPr>
            <a:spLocks noGrp="1"/>
          </p:cNvSpPr>
          <p:nvPr>
            <p:ph type="ftr" sz="quarter" idx="11"/>
          </p:nvPr>
        </p:nvSpPr>
        <p:spPr/>
        <p:txBody>
          <a:bodyPr/>
          <a:lstStyle/>
          <a:p>
            <a:endParaRPr lang="nb-NO" dirty="0"/>
          </a:p>
        </p:txBody>
      </p:sp>
      <p:sp>
        <p:nvSpPr>
          <p:cNvPr id="6" name="Plassholder for lysbildenummer 5"/>
          <p:cNvSpPr>
            <a:spLocks noGrp="1"/>
          </p:cNvSpPr>
          <p:nvPr>
            <p:ph type="sldNum" sz="quarter" idx="12"/>
          </p:nvPr>
        </p:nvSpPr>
        <p:spPr/>
        <p:txBody>
          <a:bodyPr/>
          <a:lstStyle/>
          <a:p>
            <a:fld id="{CFBFF81F-D2B9-4A8C-A4EF-67BB65780E01}" type="slidenum">
              <a:rPr lang="nb-NO" smtClean="0"/>
              <a:pPr/>
              <a:t>‹#›</a:t>
            </a:fld>
            <a:endParaRPr lang="nb-NO"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49A6B169-E568-4CCF-A57B-E13CF95F4998}" type="datetimeFigureOut">
              <a:rPr lang="nb-NO" smtClean="0"/>
              <a:pPr/>
              <a:t>27.10.2011</a:t>
            </a:fld>
            <a:endParaRPr lang="nb-NO" dirty="0"/>
          </a:p>
        </p:txBody>
      </p:sp>
      <p:sp>
        <p:nvSpPr>
          <p:cNvPr id="5" name="Plassholder for bunntekst 4"/>
          <p:cNvSpPr>
            <a:spLocks noGrp="1"/>
          </p:cNvSpPr>
          <p:nvPr>
            <p:ph type="ftr" sz="quarter" idx="11"/>
          </p:nvPr>
        </p:nvSpPr>
        <p:spPr/>
        <p:txBody>
          <a:bodyPr/>
          <a:lstStyle/>
          <a:p>
            <a:endParaRPr lang="nb-NO" dirty="0"/>
          </a:p>
        </p:txBody>
      </p:sp>
      <p:sp>
        <p:nvSpPr>
          <p:cNvPr id="6" name="Plassholder for lysbildenummer 5"/>
          <p:cNvSpPr>
            <a:spLocks noGrp="1"/>
          </p:cNvSpPr>
          <p:nvPr>
            <p:ph type="sldNum" sz="quarter" idx="12"/>
          </p:nvPr>
        </p:nvSpPr>
        <p:spPr/>
        <p:txBody>
          <a:bodyPr/>
          <a:lstStyle/>
          <a:p>
            <a:fld id="{CFBFF81F-D2B9-4A8C-A4EF-67BB65780E01}" type="slidenum">
              <a:rPr lang="nb-NO" smtClean="0"/>
              <a:pPr/>
              <a:t>‹#›</a:t>
            </a:fld>
            <a:endParaRPr lang="nb-NO"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49A6B169-E568-4CCF-A57B-E13CF95F4998}" type="datetimeFigureOut">
              <a:rPr lang="nb-NO" smtClean="0"/>
              <a:pPr/>
              <a:t>27.10.2011</a:t>
            </a:fld>
            <a:endParaRPr lang="nb-NO" dirty="0"/>
          </a:p>
        </p:txBody>
      </p:sp>
      <p:sp>
        <p:nvSpPr>
          <p:cNvPr id="5" name="Plassholder for bunntekst 4"/>
          <p:cNvSpPr>
            <a:spLocks noGrp="1"/>
          </p:cNvSpPr>
          <p:nvPr>
            <p:ph type="ftr" sz="quarter" idx="11"/>
          </p:nvPr>
        </p:nvSpPr>
        <p:spPr/>
        <p:txBody>
          <a:bodyPr/>
          <a:lstStyle/>
          <a:p>
            <a:endParaRPr lang="nb-NO" dirty="0"/>
          </a:p>
        </p:txBody>
      </p:sp>
      <p:sp>
        <p:nvSpPr>
          <p:cNvPr id="6" name="Plassholder for lysbildenummer 5"/>
          <p:cNvSpPr>
            <a:spLocks noGrp="1"/>
          </p:cNvSpPr>
          <p:nvPr>
            <p:ph type="sldNum" sz="quarter" idx="12"/>
          </p:nvPr>
        </p:nvSpPr>
        <p:spPr/>
        <p:txBody>
          <a:bodyPr/>
          <a:lstStyle/>
          <a:p>
            <a:fld id="{CFBFF81F-D2B9-4A8C-A4EF-67BB65780E01}" type="slidenum">
              <a:rPr lang="nb-NO" smtClean="0"/>
              <a:pPr/>
              <a:t>‹#›</a:t>
            </a:fld>
            <a:endParaRPr lang="nb-NO"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49A6B169-E568-4CCF-A57B-E13CF95F4998}" type="datetimeFigureOut">
              <a:rPr lang="nb-NO" smtClean="0"/>
              <a:pPr/>
              <a:t>27.10.2011</a:t>
            </a:fld>
            <a:endParaRPr lang="nb-NO" dirty="0"/>
          </a:p>
        </p:txBody>
      </p:sp>
      <p:sp>
        <p:nvSpPr>
          <p:cNvPr id="5" name="Plassholder for bunntekst 4"/>
          <p:cNvSpPr>
            <a:spLocks noGrp="1"/>
          </p:cNvSpPr>
          <p:nvPr>
            <p:ph type="ftr" sz="quarter" idx="11"/>
          </p:nvPr>
        </p:nvSpPr>
        <p:spPr/>
        <p:txBody>
          <a:bodyPr/>
          <a:lstStyle/>
          <a:p>
            <a:endParaRPr lang="nb-NO" dirty="0"/>
          </a:p>
        </p:txBody>
      </p:sp>
      <p:sp>
        <p:nvSpPr>
          <p:cNvPr id="6" name="Plassholder for lysbildenummer 5"/>
          <p:cNvSpPr>
            <a:spLocks noGrp="1"/>
          </p:cNvSpPr>
          <p:nvPr>
            <p:ph type="sldNum" sz="quarter" idx="12"/>
          </p:nvPr>
        </p:nvSpPr>
        <p:spPr/>
        <p:txBody>
          <a:bodyPr/>
          <a:lstStyle/>
          <a:p>
            <a:fld id="{CFBFF81F-D2B9-4A8C-A4EF-67BB65780E01}" type="slidenum">
              <a:rPr lang="nb-NO" smtClean="0"/>
              <a:pPr/>
              <a:t>‹#›</a:t>
            </a:fld>
            <a:endParaRPr lang="nb-NO"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49A6B169-E568-4CCF-A57B-E13CF95F4998}" type="datetimeFigureOut">
              <a:rPr lang="nb-NO" smtClean="0"/>
              <a:pPr/>
              <a:t>27.10.2011</a:t>
            </a:fld>
            <a:endParaRPr lang="nb-NO" dirty="0"/>
          </a:p>
        </p:txBody>
      </p:sp>
      <p:sp>
        <p:nvSpPr>
          <p:cNvPr id="5" name="Plassholder for bunntekst 4"/>
          <p:cNvSpPr>
            <a:spLocks noGrp="1"/>
          </p:cNvSpPr>
          <p:nvPr>
            <p:ph type="ftr" sz="quarter" idx="11"/>
          </p:nvPr>
        </p:nvSpPr>
        <p:spPr/>
        <p:txBody>
          <a:bodyPr/>
          <a:lstStyle/>
          <a:p>
            <a:endParaRPr lang="nb-NO" dirty="0"/>
          </a:p>
        </p:txBody>
      </p:sp>
      <p:sp>
        <p:nvSpPr>
          <p:cNvPr id="6" name="Plassholder for lysbildenummer 5"/>
          <p:cNvSpPr>
            <a:spLocks noGrp="1"/>
          </p:cNvSpPr>
          <p:nvPr>
            <p:ph type="sldNum" sz="quarter" idx="12"/>
          </p:nvPr>
        </p:nvSpPr>
        <p:spPr/>
        <p:txBody>
          <a:bodyPr/>
          <a:lstStyle/>
          <a:p>
            <a:fld id="{CFBFF81F-D2B9-4A8C-A4EF-67BB65780E01}" type="slidenum">
              <a:rPr lang="nb-NO" smtClean="0"/>
              <a:pPr/>
              <a:t>‹#›</a:t>
            </a:fld>
            <a:endParaRPr lang="nb-NO"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49A6B169-E568-4CCF-A57B-E13CF95F4998}" type="datetimeFigureOut">
              <a:rPr lang="nb-NO" smtClean="0"/>
              <a:pPr/>
              <a:t>27.10.2011</a:t>
            </a:fld>
            <a:endParaRPr lang="nb-NO" dirty="0"/>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CFBFF81F-D2B9-4A8C-A4EF-67BB65780E01}" type="slidenum">
              <a:rPr lang="nb-NO" smtClean="0"/>
              <a:pPr/>
              <a:t>‹#›</a:t>
            </a:fld>
            <a:endParaRPr lang="nb-NO"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49A6B169-E568-4CCF-A57B-E13CF95F4998}" type="datetimeFigureOut">
              <a:rPr lang="nb-NO" smtClean="0"/>
              <a:pPr/>
              <a:t>27.10.2011</a:t>
            </a:fld>
            <a:endParaRPr lang="nb-NO" dirty="0"/>
          </a:p>
        </p:txBody>
      </p:sp>
      <p:sp>
        <p:nvSpPr>
          <p:cNvPr id="8" name="Plassholder for bunntekst 7"/>
          <p:cNvSpPr>
            <a:spLocks noGrp="1"/>
          </p:cNvSpPr>
          <p:nvPr>
            <p:ph type="ftr" sz="quarter" idx="11"/>
          </p:nvPr>
        </p:nvSpPr>
        <p:spPr/>
        <p:txBody>
          <a:bodyPr/>
          <a:lstStyle/>
          <a:p>
            <a:endParaRPr lang="nb-NO" dirty="0"/>
          </a:p>
        </p:txBody>
      </p:sp>
      <p:sp>
        <p:nvSpPr>
          <p:cNvPr id="9" name="Plassholder for lysbildenummer 8"/>
          <p:cNvSpPr>
            <a:spLocks noGrp="1"/>
          </p:cNvSpPr>
          <p:nvPr>
            <p:ph type="sldNum" sz="quarter" idx="12"/>
          </p:nvPr>
        </p:nvSpPr>
        <p:spPr/>
        <p:txBody>
          <a:bodyPr/>
          <a:lstStyle/>
          <a:p>
            <a:fld id="{CFBFF81F-D2B9-4A8C-A4EF-67BB65780E01}" type="slidenum">
              <a:rPr lang="nb-NO" smtClean="0"/>
              <a:pPr/>
              <a:t>‹#›</a:t>
            </a:fld>
            <a:endParaRPr lang="nb-NO"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49A6B169-E568-4CCF-A57B-E13CF95F4998}" type="datetimeFigureOut">
              <a:rPr lang="nb-NO" smtClean="0"/>
              <a:pPr/>
              <a:t>27.10.2011</a:t>
            </a:fld>
            <a:endParaRPr lang="nb-NO" dirty="0"/>
          </a:p>
        </p:txBody>
      </p:sp>
      <p:sp>
        <p:nvSpPr>
          <p:cNvPr id="4" name="Plassholder for bunntekst 3"/>
          <p:cNvSpPr>
            <a:spLocks noGrp="1"/>
          </p:cNvSpPr>
          <p:nvPr>
            <p:ph type="ftr" sz="quarter" idx="11"/>
          </p:nvPr>
        </p:nvSpPr>
        <p:spPr/>
        <p:txBody>
          <a:bodyPr/>
          <a:lstStyle/>
          <a:p>
            <a:endParaRPr lang="nb-NO" dirty="0"/>
          </a:p>
        </p:txBody>
      </p:sp>
      <p:sp>
        <p:nvSpPr>
          <p:cNvPr id="5" name="Plassholder for lysbildenummer 4"/>
          <p:cNvSpPr>
            <a:spLocks noGrp="1"/>
          </p:cNvSpPr>
          <p:nvPr>
            <p:ph type="sldNum" sz="quarter" idx="12"/>
          </p:nvPr>
        </p:nvSpPr>
        <p:spPr/>
        <p:txBody>
          <a:bodyPr/>
          <a:lstStyle/>
          <a:p>
            <a:fld id="{CFBFF81F-D2B9-4A8C-A4EF-67BB65780E01}" type="slidenum">
              <a:rPr lang="nb-NO" smtClean="0"/>
              <a:pPr/>
              <a:t>‹#›</a:t>
            </a:fld>
            <a:endParaRPr lang="nb-NO"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49A6B169-E568-4CCF-A57B-E13CF95F4998}" type="datetimeFigureOut">
              <a:rPr lang="nb-NO" smtClean="0"/>
              <a:pPr/>
              <a:t>27.10.2011</a:t>
            </a:fld>
            <a:endParaRPr lang="nb-NO" dirty="0"/>
          </a:p>
        </p:txBody>
      </p:sp>
      <p:sp>
        <p:nvSpPr>
          <p:cNvPr id="3" name="Plassholder for bunntekst 2"/>
          <p:cNvSpPr>
            <a:spLocks noGrp="1"/>
          </p:cNvSpPr>
          <p:nvPr>
            <p:ph type="ftr" sz="quarter" idx="11"/>
          </p:nvPr>
        </p:nvSpPr>
        <p:spPr/>
        <p:txBody>
          <a:bodyPr/>
          <a:lstStyle/>
          <a:p>
            <a:endParaRPr lang="nb-NO" dirty="0"/>
          </a:p>
        </p:txBody>
      </p:sp>
      <p:sp>
        <p:nvSpPr>
          <p:cNvPr id="4" name="Plassholder for lysbildenummer 3"/>
          <p:cNvSpPr>
            <a:spLocks noGrp="1"/>
          </p:cNvSpPr>
          <p:nvPr>
            <p:ph type="sldNum" sz="quarter" idx="12"/>
          </p:nvPr>
        </p:nvSpPr>
        <p:spPr/>
        <p:txBody>
          <a:bodyPr/>
          <a:lstStyle/>
          <a:p>
            <a:fld id="{CFBFF81F-D2B9-4A8C-A4EF-67BB65780E01}" type="slidenum">
              <a:rPr lang="nb-NO" smtClean="0"/>
              <a:pPr/>
              <a:t>‹#›</a:t>
            </a:fld>
            <a:endParaRPr lang="nb-NO"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49A6B169-E568-4CCF-A57B-E13CF95F4998}" type="datetimeFigureOut">
              <a:rPr lang="nb-NO" smtClean="0"/>
              <a:pPr/>
              <a:t>27.10.2011</a:t>
            </a:fld>
            <a:endParaRPr lang="nb-NO" dirty="0"/>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CFBFF81F-D2B9-4A8C-A4EF-67BB65780E01}" type="slidenum">
              <a:rPr lang="nb-NO" smtClean="0"/>
              <a:pPr/>
              <a:t>‹#›</a:t>
            </a:fld>
            <a:endParaRPr lang="nb-NO"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dirty="0"/>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49A6B169-E568-4CCF-A57B-E13CF95F4998}" type="datetimeFigureOut">
              <a:rPr lang="nb-NO" smtClean="0"/>
              <a:pPr/>
              <a:t>27.10.2011</a:t>
            </a:fld>
            <a:endParaRPr lang="nb-NO" dirty="0"/>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CFBFF81F-D2B9-4A8C-A4EF-67BB65780E01}" type="slidenum">
              <a:rPr lang="nb-NO" smtClean="0"/>
              <a:pPr/>
              <a:t>‹#›</a:t>
            </a:fld>
            <a:endParaRPr lang="nb-NO"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A6B169-E568-4CCF-A57B-E13CF95F4998}" type="datetimeFigureOut">
              <a:rPr lang="nb-NO" smtClean="0"/>
              <a:pPr/>
              <a:t>27.10.2011</a:t>
            </a:fld>
            <a:endParaRPr lang="nb-NO" dirty="0"/>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dirty="0"/>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BFF81F-D2B9-4A8C-A4EF-67BB65780E01}" type="slidenum">
              <a:rPr lang="nb-NO" smtClean="0"/>
              <a:pPr/>
              <a:t>‹#›</a:t>
            </a:fld>
            <a:endParaRPr lang="nb-NO"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normAutofit fontScale="90000"/>
          </a:bodyPr>
          <a:lstStyle/>
          <a:p>
            <a:r>
              <a:rPr lang="nb-NO" sz="3200" dirty="0" smtClean="0">
                <a:latin typeface="Times New Roman" pitchFamily="18" charset="0"/>
                <a:cs typeface="Times New Roman" pitchFamily="18" charset="0"/>
              </a:rPr>
              <a:t>EDUCATION IN CAREER GUIDANCE AND COUNSELLING AT AKERSHUS UNIVERSITY COLLEGE</a:t>
            </a:r>
            <a:br>
              <a:rPr lang="nb-NO" sz="3200" dirty="0" smtClean="0">
                <a:latin typeface="Times New Roman" pitchFamily="18" charset="0"/>
                <a:cs typeface="Times New Roman" pitchFamily="18" charset="0"/>
              </a:rPr>
            </a:br>
            <a:endParaRPr lang="nb-NO" sz="3200" dirty="0">
              <a:latin typeface="Times New Roman" pitchFamily="18" charset="0"/>
              <a:cs typeface="Times New Roman" pitchFamily="18" charset="0"/>
            </a:endParaRPr>
          </a:p>
        </p:txBody>
      </p:sp>
      <p:sp>
        <p:nvSpPr>
          <p:cNvPr id="3" name="Undertittel 2"/>
          <p:cNvSpPr>
            <a:spLocks noGrp="1"/>
          </p:cNvSpPr>
          <p:nvPr>
            <p:ph type="subTitle" idx="1"/>
          </p:nvPr>
        </p:nvSpPr>
        <p:spPr/>
        <p:txBody>
          <a:bodyPr>
            <a:normAutofit/>
          </a:bodyPr>
          <a:lstStyle/>
          <a:p>
            <a:r>
              <a:rPr lang="nb-NO" sz="2800" dirty="0" smtClean="0">
                <a:latin typeface="Times New Roman" pitchFamily="18" charset="0"/>
                <a:cs typeface="Times New Roman" pitchFamily="18" charset="0"/>
              </a:rPr>
              <a:t>TRON INGLAR </a:t>
            </a:r>
          </a:p>
          <a:p>
            <a:r>
              <a:rPr lang="nb-NO" sz="2800" dirty="0" err="1" smtClean="0">
                <a:latin typeface="Times New Roman" pitchFamily="18" charset="0"/>
                <a:cs typeface="Times New Roman" pitchFamily="18" charset="0"/>
              </a:rPr>
              <a:t>October</a:t>
            </a:r>
            <a:r>
              <a:rPr lang="nb-NO" sz="2800" smtClean="0">
                <a:latin typeface="Times New Roman" pitchFamily="18" charset="0"/>
                <a:cs typeface="Times New Roman" pitchFamily="18" charset="0"/>
              </a:rPr>
              <a:t> </a:t>
            </a:r>
            <a:r>
              <a:rPr lang="nb-NO" sz="2800" smtClean="0">
                <a:latin typeface="Times New Roman" pitchFamily="18" charset="0"/>
                <a:cs typeface="Times New Roman" pitchFamily="18" charset="0"/>
              </a:rPr>
              <a:t>2011</a:t>
            </a:r>
            <a:endParaRPr lang="nb-NO" sz="28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latin typeface="Times New Roman" pitchFamily="18" charset="0"/>
                <a:cs typeface="Times New Roman" pitchFamily="18" charset="0"/>
              </a:rPr>
              <a:t>Evaluation </a:t>
            </a:r>
            <a:endParaRPr lang="nb-NO" dirty="0">
              <a:latin typeface="Times New Roman" pitchFamily="18" charset="0"/>
              <a:cs typeface="Times New Roman" pitchFamily="18" charset="0"/>
            </a:endParaRPr>
          </a:p>
        </p:txBody>
      </p:sp>
      <p:sp>
        <p:nvSpPr>
          <p:cNvPr id="3" name="Plassholder for innhold 2"/>
          <p:cNvSpPr>
            <a:spLocks noGrp="1"/>
          </p:cNvSpPr>
          <p:nvPr>
            <p:ph idx="1"/>
          </p:nvPr>
        </p:nvSpPr>
        <p:spPr/>
        <p:txBody>
          <a:bodyPr>
            <a:normAutofit lnSpcReduction="10000"/>
          </a:bodyPr>
          <a:lstStyle/>
          <a:p>
            <a:pPr>
              <a:buNone/>
            </a:pPr>
            <a:r>
              <a:rPr lang="en-US" dirty="0" smtClean="0">
                <a:latin typeface="Times New Roman" pitchFamily="18" charset="0"/>
                <a:cs typeface="Times New Roman" pitchFamily="18" charset="0"/>
              </a:rPr>
              <a:t>The lecturers provides feedback and guidance on the students' work during the program. </a:t>
            </a:r>
            <a:r>
              <a:rPr lang="en-US" dirty="0" err="1" smtClean="0">
                <a:latin typeface="Times New Roman" pitchFamily="18" charset="0"/>
                <a:cs typeface="Times New Roman" pitchFamily="18" charset="0"/>
              </a:rPr>
              <a:t>Labour</a:t>
            </a:r>
            <a:r>
              <a:rPr lang="en-US" dirty="0" smtClean="0">
                <a:latin typeface="Times New Roman" pitchFamily="18" charset="0"/>
                <a:cs typeface="Times New Roman" pitchFamily="18" charset="0"/>
              </a:rPr>
              <a:t> standards should be approved before the students may take the exam. </a:t>
            </a:r>
          </a:p>
          <a:p>
            <a:pPr>
              <a:buNone/>
            </a:pPr>
            <a:r>
              <a:rPr lang="en-US" dirty="0" smtClean="0">
                <a:latin typeface="Times New Roman" pitchFamily="18" charset="0"/>
                <a:cs typeface="Times New Roman" pitchFamily="18" charset="0"/>
              </a:rPr>
              <a:t>Absence beyond 80% on each course must be compensated by arrangement with </a:t>
            </a:r>
            <a:r>
              <a:rPr lang="en-US" smtClean="0">
                <a:latin typeface="Times New Roman" pitchFamily="18" charset="0"/>
                <a:cs typeface="Times New Roman" pitchFamily="18" charset="0"/>
              </a:rPr>
              <a:t>the teacher. </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formal assessment of the first module is portfolio assessment and the second is a project exam. </a:t>
            </a:r>
            <a:endParaRPr lang="nb-NO"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dirty="0" smtClean="0">
                <a:latin typeface="Times New Roman" pitchFamily="18" charset="0"/>
                <a:cs typeface="Times New Roman" pitchFamily="18" charset="0"/>
              </a:rPr>
              <a:t>Quality assurance</a:t>
            </a:r>
            <a:endParaRPr lang="nb-NO" dirty="0"/>
          </a:p>
        </p:txBody>
      </p:sp>
      <p:sp>
        <p:nvSpPr>
          <p:cNvPr id="3" name="Plassholder for innhold 2"/>
          <p:cNvSpPr>
            <a:spLocks noGrp="1"/>
          </p:cNvSpPr>
          <p:nvPr>
            <p:ph idx="1"/>
          </p:nvPr>
        </p:nvSpPr>
        <p:spPr/>
        <p:txBody>
          <a:bodyPr/>
          <a:lstStyle/>
          <a:p>
            <a:pPr>
              <a:buNone/>
            </a:pPr>
            <a:r>
              <a:rPr lang="en-US" dirty="0" smtClean="0">
                <a:latin typeface="Times New Roman" pitchFamily="18" charset="0"/>
                <a:cs typeface="Times New Roman" pitchFamily="18" charset="0"/>
              </a:rPr>
              <a:t>The program follows the college's quality system</a:t>
            </a:r>
            <a:endParaRPr lang="nb-NO"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3200" dirty="0" smtClean="0">
                <a:latin typeface="Times New Roman" pitchFamily="18" charset="0"/>
                <a:cs typeface="Times New Roman" pitchFamily="18" charset="0"/>
              </a:rPr>
              <a:t>Purpose</a:t>
            </a:r>
            <a:endParaRPr lang="nb-NO" sz="3200" dirty="0">
              <a:latin typeface="Times New Roman" pitchFamily="18" charset="0"/>
              <a:cs typeface="Times New Roman" pitchFamily="18" charset="0"/>
            </a:endParaRPr>
          </a:p>
        </p:txBody>
      </p:sp>
      <p:sp>
        <p:nvSpPr>
          <p:cNvPr id="3" name="Plassholder for innhold 2"/>
          <p:cNvSpPr>
            <a:spLocks noGrp="1"/>
          </p:cNvSpPr>
          <p:nvPr>
            <p:ph idx="1"/>
          </p:nvPr>
        </p:nvSpPr>
        <p:spPr/>
        <p:txBody>
          <a:bodyPr/>
          <a:lstStyle/>
          <a:p>
            <a:pPr>
              <a:buNone/>
            </a:pPr>
            <a:r>
              <a:rPr lang="nb-NO" dirty="0" smtClean="0">
                <a:latin typeface="Times New Roman" pitchFamily="18" charset="0"/>
                <a:cs typeface="Times New Roman" pitchFamily="18" charset="0"/>
              </a:rPr>
              <a:t>That </a:t>
            </a: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students will acquire research-based and basic knowledge and skills </a:t>
            </a:r>
            <a:r>
              <a:rPr lang="en-US" dirty="0" smtClean="0">
                <a:latin typeface="Times New Roman" pitchFamily="18" charset="0"/>
                <a:cs typeface="Times New Roman" pitchFamily="18" charset="0"/>
              </a:rPr>
              <a:t>in</a:t>
            </a:r>
          </a:p>
          <a:p>
            <a:r>
              <a:rPr lang="en-US" dirty="0" smtClean="0">
                <a:latin typeface="Times New Roman" pitchFamily="18" charset="0"/>
                <a:cs typeface="Times New Roman" pitchFamily="18" charset="0"/>
              </a:rPr>
              <a:t>vocational </a:t>
            </a:r>
            <a:r>
              <a:rPr lang="en-US" dirty="0">
                <a:latin typeface="Times New Roman" pitchFamily="18" charset="0"/>
                <a:cs typeface="Times New Roman" pitchFamily="18" charset="0"/>
              </a:rPr>
              <a:t>and educational guidance </a:t>
            </a:r>
            <a:r>
              <a:rPr lang="en-US" dirty="0" smtClean="0">
                <a:latin typeface="Times New Roman" pitchFamily="18" charset="0"/>
                <a:cs typeface="Times New Roman" pitchFamily="18" charset="0"/>
              </a:rPr>
              <a:t>and </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or</a:t>
            </a:r>
          </a:p>
          <a:p>
            <a:r>
              <a:rPr lang="en-US" dirty="0" smtClean="0">
                <a:latin typeface="Times New Roman" pitchFamily="18" charset="0"/>
                <a:cs typeface="Times New Roman" pitchFamily="18" charset="0"/>
              </a:rPr>
              <a:t>social </a:t>
            </a:r>
            <a:r>
              <a:rPr lang="en-US" dirty="0">
                <a:latin typeface="Times New Roman" pitchFamily="18" charset="0"/>
                <a:cs typeface="Times New Roman" pitchFamily="18" charset="0"/>
              </a:rPr>
              <a:t>educational counseling of adolescents and adults. </a:t>
            </a:r>
            <a:endParaRPr lang="nb-NO"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smtClean="0">
                <a:latin typeface="Times New Roman" pitchFamily="18" charset="0"/>
                <a:cs typeface="Times New Roman" pitchFamily="18" charset="0"/>
              </a:rPr>
              <a:t>Learning</a:t>
            </a:r>
            <a:r>
              <a:rPr lang="nb-NO" dirty="0" smtClean="0">
                <a:latin typeface="Times New Roman" pitchFamily="18" charset="0"/>
                <a:cs typeface="Times New Roman" pitchFamily="18" charset="0"/>
              </a:rPr>
              <a:t> </a:t>
            </a:r>
            <a:r>
              <a:rPr lang="en-GB" dirty="0" smtClean="0">
                <a:latin typeface="Times New Roman" pitchFamily="18" charset="0"/>
                <a:cs typeface="Times New Roman" pitchFamily="18" charset="0"/>
              </a:rPr>
              <a:t>principles</a:t>
            </a:r>
            <a:endParaRPr lang="en-GB" dirty="0">
              <a:latin typeface="Times New Roman" pitchFamily="18" charset="0"/>
              <a:cs typeface="Times New Roman" pitchFamily="18" charset="0"/>
            </a:endParaRPr>
          </a:p>
        </p:txBody>
      </p:sp>
      <p:sp>
        <p:nvSpPr>
          <p:cNvPr id="3" name="Plassholder for innhold 2"/>
          <p:cNvSpPr>
            <a:spLocks noGrp="1"/>
          </p:cNvSpPr>
          <p:nvPr>
            <p:ph idx="1"/>
          </p:nvPr>
        </p:nvSpPr>
        <p:spPr/>
        <p:txBody>
          <a:bodyPr/>
          <a:lstStyle/>
          <a:p>
            <a:r>
              <a:rPr lang="en-GB" dirty="0" smtClean="0">
                <a:latin typeface="Times New Roman" pitchFamily="18" charset="0"/>
                <a:cs typeface="Times New Roman" pitchFamily="18" charset="0"/>
              </a:rPr>
              <a:t>The course is practice-oriented and based on the students experiential learning</a:t>
            </a:r>
          </a:p>
          <a:p>
            <a:r>
              <a:rPr lang="en-GB" dirty="0" smtClean="0">
                <a:latin typeface="Times New Roman" pitchFamily="18" charset="0"/>
                <a:cs typeface="Times New Roman" pitchFamily="18" charset="0"/>
              </a:rPr>
              <a:t>In addition to theoretical studies </a:t>
            </a:r>
            <a:endParaRPr lang="en-GB"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en-US" sz="3200" dirty="0">
                <a:latin typeface="Times New Roman" pitchFamily="18" charset="0"/>
                <a:cs typeface="Times New Roman" pitchFamily="18" charset="0"/>
              </a:rPr>
              <a:t>Target Group and Admission Requirements </a:t>
            </a:r>
            <a:endParaRPr lang="nb-NO" sz="3200" dirty="0">
              <a:latin typeface="Times New Roman" pitchFamily="18" charset="0"/>
              <a:cs typeface="Times New Roman" pitchFamily="18" charset="0"/>
            </a:endParaRPr>
          </a:p>
        </p:txBody>
      </p:sp>
      <p:sp>
        <p:nvSpPr>
          <p:cNvPr id="3" name="Plassholder for innhold 2"/>
          <p:cNvSpPr>
            <a:spLocks noGrp="1"/>
          </p:cNvSpPr>
          <p:nvPr>
            <p:ph idx="1"/>
          </p:nvPr>
        </p:nvSpPr>
        <p:spPr>
          <a:xfrm>
            <a:off x="457200" y="1268760"/>
            <a:ext cx="8229600" cy="4857403"/>
          </a:xfrm>
        </p:spPr>
        <p:txBody>
          <a:bodyPr>
            <a:normAutofit fontScale="62500" lnSpcReduction="20000"/>
          </a:bodyPr>
          <a:lstStyle/>
          <a:p>
            <a:pPr>
              <a:buNone/>
            </a:pPr>
            <a:r>
              <a:rPr lang="en-US" b="1" dirty="0">
                <a:latin typeface="Times New Roman" pitchFamily="18" charset="0"/>
                <a:cs typeface="Times New Roman" pitchFamily="18" charset="0"/>
              </a:rPr>
              <a:t>Participants</a:t>
            </a:r>
            <a:r>
              <a:rPr lang="en-US" dirty="0">
                <a:latin typeface="Times New Roman" pitchFamily="18" charset="0"/>
                <a:cs typeface="Times New Roman" pitchFamily="18" charset="0"/>
              </a:rPr>
              <a:t> in the study may be all those who work with or want to work with, career guidance and / or social educational </a:t>
            </a:r>
            <a:r>
              <a:rPr lang="en-US" dirty="0" smtClean="0">
                <a:latin typeface="Times New Roman" pitchFamily="18" charset="0"/>
                <a:cs typeface="Times New Roman" pitchFamily="18" charset="0"/>
              </a:rPr>
              <a:t>counselling</a:t>
            </a:r>
            <a:r>
              <a:rPr lang="en-US" dirty="0">
                <a:latin typeface="Times New Roman" pitchFamily="18" charset="0"/>
                <a:cs typeface="Times New Roman" pitchFamily="18" charset="0"/>
              </a:rPr>
              <a:t>. Examples are: </a:t>
            </a:r>
            <a:endParaRPr lang="en-US" dirty="0" smtClean="0">
              <a:latin typeface="Times New Roman" pitchFamily="18" charset="0"/>
              <a:cs typeface="Times New Roman" pitchFamily="18" charset="0"/>
            </a:endParaRPr>
          </a:p>
          <a:p>
            <a:pPr>
              <a:buNone/>
            </a:pP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Educational sector (lower </a:t>
            </a:r>
            <a:r>
              <a:rPr lang="en-US" dirty="0">
                <a:latin typeface="Times New Roman" pitchFamily="18" charset="0"/>
                <a:cs typeface="Times New Roman" pitchFamily="18" charset="0"/>
              </a:rPr>
              <a:t>secondary schools, secondary schools, </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colleges</a:t>
            </a:r>
            <a:r>
              <a:rPr lang="en-US" dirty="0">
                <a:latin typeface="Times New Roman" pitchFamily="18" charset="0"/>
                <a:cs typeface="Times New Roman" pitchFamily="18" charset="0"/>
              </a:rPr>
              <a:t>, universities, adult education institutions and training in </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business</a:t>
            </a:r>
            <a:r>
              <a:rPr lang="en-US" dirty="0">
                <a:latin typeface="Times New Roman" pitchFamily="18" charset="0"/>
                <a:cs typeface="Times New Roman" pitchFamily="18" charset="0"/>
              </a:rPr>
              <a:t>)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Educational-Psychological Service (PPT) and follow-up service </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OT)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The Norwegian </a:t>
            </a:r>
            <a:r>
              <a:rPr lang="en-US" dirty="0" err="1" smtClean="0">
                <a:latin typeface="Times New Roman" pitchFamily="18" charset="0"/>
                <a:cs typeface="Times New Roman" pitchFamily="18" charset="0"/>
              </a:rPr>
              <a:t>Labour</a:t>
            </a:r>
            <a:r>
              <a:rPr lang="en-US" dirty="0" smtClean="0">
                <a:latin typeface="Times New Roman" pitchFamily="18" charset="0"/>
                <a:cs typeface="Times New Roman" pitchFamily="18" charset="0"/>
              </a:rPr>
              <a:t> and Welfare Administration </a:t>
            </a:r>
            <a:r>
              <a:rPr lang="en-US" dirty="0"/>
              <a:t> </a:t>
            </a:r>
            <a:r>
              <a:rPr lang="en-US" dirty="0" smtClean="0"/>
              <a:t>(</a:t>
            </a:r>
            <a:r>
              <a:rPr lang="en-US" dirty="0" smtClean="0">
                <a:latin typeface="Times New Roman" pitchFamily="18" charset="0"/>
                <a:cs typeface="Times New Roman" pitchFamily="18" charset="0"/>
              </a:rPr>
              <a:t>NAV )</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Companies </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Rehabilitation companies, growth </a:t>
            </a:r>
            <a:r>
              <a:rPr lang="en-US" dirty="0" smtClean="0">
                <a:latin typeface="Times New Roman" pitchFamily="18" charset="0"/>
                <a:cs typeface="Times New Roman" pitchFamily="18" charset="0"/>
              </a:rPr>
              <a:t>companies (sheltered</a:t>
            </a:r>
          </a:p>
          <a:p>
            <a:pPr>
              <a:buNone/>
            </a:pPr>
            <a:r>
              <a:rPr lang="en-US" dirty="0" smtClean="0">
                <a:latin typeface="Times New Roman" pitchFamily="18" charset="0"/>
                <a:cs typeface="Times New Roman" pitchFamily="18" charset="0"/>
              </a:rPr>
              <a:t>        workshops)</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Private </a:t>
            </a:r>
            <a:r>
              <a:rPr lang="en-US" dirty="0" smtClean="0">
                <a:latin typeface="Times New Roman" pitchFamily="18" charset="0"/>
                <a:cs typeface="Times New Roman" pitchFamily="18" charset="0"/>
              </a:rPr>
              <a:t>career counsellors and </a:t>
            </a:r>
            <a:r>
              <a:rPr lang="en-US" dirty="0">
                <a:latin typeface="Times New Roman" pitchFamily="18" charset="0"/>
                <a:cs typeface="Times New Roman" pitchFamily="18" charset="0"/>
              </a:rPr>
              <a:t>coaches </a:t>
            </a: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Admission</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smtClean="0">
                <a:latin typeface="Times New Roman" pitchFamily="18" charset="0"/>
                <a:cs typeface="Times New Roman" pitchFamily="18" charset="0"/>
              </a:rPr>
              <a:t>General educational competence or validated competence.</a:t>
            </a:r>
            <a:endParaRPr lang="nb-NO"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dirty="0" smtClean="0">
                <a:latin typeface="Times New Roman" pitchFamily="18" charset="0"/>
                <a:cs typeface="Times New Roman" pitchFamily="18" charset="0"/>
              </a:rPr>
              <a:t>Structure</a:t>
            </a:r>
            <a:endParaRPr lang="nb-NO" dirty="0">
              <a:latin typeface="Times New Roman" pitchFamily="18" charset="0"/>
              <a:cs typeface="Times New Roman" pitchFamily="18" charset="0"/>
            </a:endParaRPr>
          </a:p>
        </p:txBody>
      </p:sp>
      <p:sp>
        <p:nvSpPr>
          <p:cNvPr id="3" name="Plassholder for innhold 2"/>
          <p:cNvSpPr>
            <a:spLocks noGrp="1"/>
          </p:cNvSpPr>
          <p:nvPr>
            <p:ph idx="1"/>
          </p:nvPr>
        </p:nvSpPr>
        <p:spPr/>
        <p:txBody>
          <a:bodyPr>
            <a:normAutofit fontScale="85000" lnSpcReduction="10000"/>
          </a:bodyPr>
          <a:lstStyle/>
          <a:p>
            <a:pPr>
              <a:buNone/>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program is organized as a part-time study, mainly with </a:t>
            </a:r>
            <a:r>
              <a:rPr lang="en-US" dirty="0" smtClean="0">
                <a:latin typeface="Times New Roman" pitchFamily="18" charset="0"/>
                <a:cs typeface="Times New Roman" pitchFamily="18" charset="0"/>
              </a:rPr>
              <a:t>one </a:t>
            </a:r>
            <a:r>
              <a:rPr lang="en-US" dirty="0">
                <a:latin typeface="Times New Roman" pitchFamily="18" charset="0"/>
                <a:cs typeface="Times New Roman" pitchFamily="18" charset="0"/>
              </a:rPr>
              <a:t>course per semester. </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program consists of four courses, each worth 15 credits: </a:t>
            </a:r>
            <a:endParaRPr lang="en-US" dirty="0" smtClean="0">
              <a:latin typeface="Times New Roman" pitchFamily="18" charset="0"/>
              <a:cs typeface="Times New Roman" pitchFamily="18" charset="0"/>
            </a:endParaRPr>
          </a:p>
          <a:p>
            <a:pPr marL="514350" indent="-514350">
              <a:buFont typeface="+mj-lt"/>
              <a:buAutoNum type="arabicPeriod"/>
            </a:pPr>
            <a:r>
              <a:rPr lang="en-US" dirty="0" smtClean="0">
                <a:solidFill>
                  <a:srgbClr val="000000"/>
                </a:solidFill>
                <a:latin typeface="Times New Roman"/>
              </a:rPr>
              <a:t>The Basics of Career Guidance and </a:t>
            </a:r>
            <a:r>
              <a:rPr lang="en-US" dirty="0" err="1" smtClean="0">
                <a:solidFill>
                  <a:srgbClr val="000000"/>
                </a:solidFill>
                <a:latin typeface="Times New Roman"/>
              </a:rPr>
              <a:t>Counselling</a:t>
            </a:r>
            <a:r>
              <a:rPr lang="en-US" dirty="0" smtClean="0">
                <a:solidFill>
                  <a:srgbClr val="000000"/>
                </a:solidFill>
                <a:latin typeface="Times New Roman"/>
              </a:rPr>
              <a:t> 	</a:t>
            </a:r>
          </a:p>
          <a:p>
            <a:pPr marL="514350" indent="-514350">
              <a:buFont typeface="+mj-lt"/>
              <a:buAutoNum type="arabicPeriod"/>
            </a:pPr>
            <a:r>
              <a:rPr lang="en-US" dirty="0" smtClean="0">
                <a:solidFill>
                  <a:srgbClr val="000000"/>
                </a:solidFill>
                <a:latin typeface="Times New Roman"/>
              </a:rPr>
              <a:t>Career Guidance and </a:t>
            </a:r>
            <a:r>
              <a:rPr lang="en-US" dirty="0" err="1" smtClean="0">
                <a:solidFill>
                  <a:srgbClr val="000000"/>
                </a:solidFill>
                <a:latin typeface="Times New Roman"/>
              </a:rPr>
              <a:t>Counselling</a:t>
            </a:r>
            <a:r>
              <a:rPr lang="en-US" dirty="0" smtClean="0">
                <a:solidFill>
                  <a:srgbClr val="000000"/>
                </a:solidFill>
                <a:latin typeface="Times New Roman"/>
              </a:rPr>
              <a:t> – System and Network 	</a:t>
            </a:r>
          </a:p>
          <a:p>
            <a:pPr marL="514350" indent="-514350">
              <a:buFont typeface="+mj-lt"/>
              <a:buAutoNum type="arabicPeriod"/>
            </a:pPr>
            <a:r>
              <a:rPr lang="en-US" dirty="0" smtClean="0">
                <a:solidFill>
                  <a:srgbClr val="000000"/>
                </a:solidFill>
                <a:latin typeface="Times New Roman"/>
              </a:rPr>
              <a:t>The Basics of Personal and Social </a:t>
            </a:r>
            <a:r>
              <a:rPr lang="en-US" dirty="0" err="1" smtClean="0">
                <a:solidFill>
                  <a:srgbClr val="000000"/>
                </a:solidFill>
                <a:latin typeface="Times New Roman"/>
              </a:rPr>
              <a:t>Counselling</a:t>
            </a:r>
            <a:r>
              <a:rPr lang="en-US" dirty="0" smtClean="0">
                <a:solidFill>
                  <a:srgbClr val="000000"/>
                </a:solidFill>
                <a:latin typeface="Times New Roman"/>
              </a:rPr>
              <a:t> 	</a:t>
            </a:r>
          </a:p>
          <a:p>
            <a:pPr marL="514350" indent="-514350">
              <a:buFont typeface="+mj-lt"/>
              <a:buAutoNum type="arabicPeriod"/>
            </a:pPr>
            <a:r>
              <a:rPr lang="en-US" dirty="0" smtClean="0">
                <a:solidFill>
                  <a:srgbClr val="000000"/>
                </a:solidFill>
                <a:latin typeface="Times New Roman"/>
              </a:rPr>
              <a:t>Personal and Social </a:t>
            </a:r>
            <a:r>
              <a:rPr lang="en-US" dirty="0" err="1" smtClean="0">
                <a:solidFill>
                  <a:srgbClr val="000000"/>
                </a:solidFill>
                <a:latin typeface="Times New Roman"/>
              </a:rPr>
              <a:t>Counselling</a:t>
            </a:r>
            <a:r>
              <a:rPr lang="en-US" dirty="0" smtClean="0">
                <a:solidFill>
                  <a:srgbClr val="000000"/>
                </a:solidFill>
                <a:latin typeface="Times New Roman"/>
              </a:rPr>
              <a:t> – System and Network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dirty="0" smtClean="0">
                <a:latin typeface="Times New Roman" pitchFamily="18" charset="0"/>
                <a:cs typeface="Times New Roman" pitchFamily="18" charset="0"/>
              </a:rPr>
              <a:t>Learning Outcomes</a:t>
            </a:r>
            <a:endParaRPr lang="nb-NO" dirty="0">
              <a:latin typeface="Times New Roman" pitchFamily="18" charset="0"/>
              <a:cs typeface="Times New Roman" pitchFamily="18" charset="0"/>
            </a:endParaRPr>
          </a:p>
        </p:txBody>
      </p:sp>
      <p:sp>
        <p:nvSpPr>
          <p:cNvPr id="3" name="Plassholder for innhold 2"/>
          <p:cNvSpPr>
            <a:spLocks noGrp="1"/>
          </p:cNvSpPr>
          <p:nvPr>
            <p:ph idx="1"/>
          </p:nvPr>
        </p:nvSpPr>
        <p:spPr/>
        <p:txBody>
          <a:bodyPr>
            <a:normAutofit fontScale="92500"/>
          </a:bodyPr>
          <a:lstStyle/>
          <a:p>
            <a:pPr>
              <a:buNone/>
            </a:pPr>
            <a:r>
              <a:rPr lang="en-US" dirty="0" smtClean="0">
                <a:latin typeface="Times New Roman" pitchFamily="18" charset="0"/>
                <a:cs typeface="Times New Roman" pitchFamily="18" charset="0"/>
              </a:rPr>
              <a:t>Within </a:t>
            </a:r>
            <a:r>
              <a:rPr lang="en-US" dirty="0">
                <a:latin typeface="Times New Roman" pitchFamily="18" charset="0"/>
                <a:cs typeface="Times New Roman" pitchFamily="18" charset="0"/>
              </a:rPr>
              <a:t>career guidance, students will acquire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skills in </a:t>
            </a:r>
            <a:r>
              <a:rPr lang="en-US" dirty="0">
                <a:latin typeface="Times New Roman" pitchFamily="18" charset="0"/>
                <a:cs typeface="Times New Roman" pitchFamily="18" charset="0"/>
              </a:rPr>
              <a:t>professional </a:t>
            </a:r>
            <a:r>
              <a:rPr lang="en-US" dirty="0" smtClean="0">
                <a:latin typeface="Times New Roman" pitchFamily="18" charset="0"/>
                <a:cs typeface="Times New Roman" pitchFamily="18" charset="0"/>
              </a:rPr>
              <a:t>career guidance </a:t>
            </a:r>
            <a:r>
              <a:rPr lang="en-US" dirty="0" err="1" smtClean="0">
                <a:latin typeface="Times New Roman" pitchFamily="18" charset="0"/>
                <a:cs typeface="Times New Roman" pitchFamily="18" charset="0"/>
              </a:rPr>
              <a:t>counselling</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This includes knowledge of laws and </a:t>
            </a:r>
            <a:r>
              <a:rPr lang="en-US" dirty="0" smtClean="0">
                <a:latin typeface="Times New Roman" pitchFamily="18" charset="0"/>
                <a:cs typeface="Times New Roman" pitchFamily="18" charset="0"/>
              </a:rPr>
              <a:t> rights</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educational structure </a:t>
            </a:r>
            <a:r>
              <a:rPr lang="en-US" dirty="0">
                <a:latin typeface="Times New Roman" pitchFamily="18" charset="0"/>
                <a:cs typeface="Times New Roman" pitchFamily="18" charset="0"/>
              </a:rPr>
              <a:t>and </a:t>
            </a:r>
            <a:r>
              <a:rPr lang="en-US" dirty="0" smtClean="0">
                <a:latin typeface="Times New Roman" pitchFamily="18" charset="0"/>
                <a:cs typeface="Times New Roman" pitchFamily="18" charset="0"/>
              </a:rPr>
              <a:t> employment. </a:t>
            </a:r>
          </a:p>
          <a:p>
            <a:r>
              <a:rPr lang="en-US" dirty="0" smtClean="0">
                <a:latin typeface="Times New Roman" pitchFamily="18" charset="0"/>
                <a:cs typeface="Times New Roman" pitchFamily="18" charset="0"/>
              </a:rPr>
              <a:t>knowledge </a:t>
            </a:r>
            <a:r>
              <a:rPr lang="en-US" dirty="0">
                <a:latin typeface="Times New Roman" pitchFamily="18" charset="0"/>
                <a:cs typeface="Times New Roman" pitchFamily="18" charset="0"/>
              </a:rPr>
              <a:t>of and experience with guidance to help </a:t>
            </a:r>
            <a:r>
              <a:rPr lang="en-US" dirty="0" smtClean="0">
                <a:latin typeface="Times New Roman" pitchFamily="18" charset="0"/>
                <a:cs typeface="Times New Roman" pitchFamily="18" charset="0"/>
              </a:rPr>
              <a:t>the focus persons to </a:t>
            </a:r>
            <a:r>
              <a:rPr lang="en-US" dirty="0">
                <a:latin typeface="Times New Roman" pitchFamily="18" charset="0"/>
                <a:cs typeface="Times New Roman" pitchFamily="18" charset="0"/>
              </a:rPr>
              <a:t>make realistic educational and </a:t>
            </a:r>
            <a:r>
              <a:rPr lang="en-US" dirty="0" smtClean="0">
                <a:latin typeface="Times New Roman" pitchFamily="18" charset="0"/>
                <a:cs typeface="Times New Roman" pitchFamily="18" charset="0"/>
              </a:rPr>
              <a:t>vocational choices</a:t>
            </a:r>
            <a:r>
              <a:rPr lang="en-US" dirty="0">
                <a:latin typeface="Times New Roman" pitchFamily="18" charset="0"/>
                <a:cs typeface="Times New Roman" pitchFamily="18" charset="0"/>
              </a:rPr>
              <a:t>.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nb-NO"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dirty="0" smtClean="0">
                <a:latin typeface="Times New Roman" pitchFamily="18" charset="0"/>
                <a:cs typeface="Times New Roman" pitchFamily="18" charset="0"/>
              </a:rPr>
              <a:t>Academic content - 1</a:t>
            </a:r>
            <a:endParaRPr lang="nb-NO" dirty="0">
              <a:latin typeface="Times New Roman" pitchFamily="18" charset="0"/>
              <a:cs typeface="Times New Roman" pitchFamily="18" charset="0"/>
            </a:endParaRPr>
          </a:p>
        </p:txBody>
      </p:sp>
      <p:sp>
        <p:nvSpPr>
          <p:cNvPr id="3" name="Plassholder for innhold 2"/>
          <p:cNvSpPr>
            <a:spLocks noGrp="1"/>
          </p:cNvSpPr>
          <p:nvPr>
            <p:ph idx="1"/>
          </p:nvPr>
        </p:nvSpPr>
        <p:spPr/>
        <p:txBody>
          <a:bodyPr>
            <a:normAutofit/>
          </a:bodyPr>
          <a:lstStyle/>
          <a:p>
            <a:pPr>
              <a:buNone/>
            </a:pPr>
            <a:r>
              <a:rPr lang="en-US" dirty="0" smtClean="0">
                <a:latin typeface="Times New Roman" pitchFamily="18" charset="0"/>
                <a:cs typeface="Times New Roman" pitchFamily="18" charset="0"/>
              </a:rPr>
              <a:t>"Career </a:t>
            </a:r>
            <a:r>
              <a:rPr lang="en-US" dirty="0">
                <a:latin typeface="Times New Roman" pitchFamily="18" charset="0"/>
                <a:cs typeface="Times New Roman" pitchFamily="18" charset="0"/>
              </a:rPr>
              <a:t>- basis and principles" emphasize theoretical and practical skills for professional career guidance. The content includes a basic introduction to key areas related to </a:t>
            </a:r>
            <a:r>
              <a:rPr lang="en-US" dirty="0" smtClean="0">
                <a:latin typeface="Times New Roman" pitchFamily="18" charset="0"/>
                <a:cs typeface="Times New Roman" pitchFamily="18" charset="0"/>
              </a:rPr>
              <a:t>the career </a:t>
            </a:r>
            <a:r>
              <a:rPr lang="en-US" dirty="0">
                <a:latin typeface="Times New Roman" pitchFamily="18" charset="0"/>
                <a:cs typeface="Times New Roman" pitchFamily="18" charset="0"/>
              </a:rPr>
              <a:t>field as law, rights and regulations that govern occupational and educational choices, and the process leading to </a:t>
            </a:r>
            <a:r>
              <a:rPr lang="en-US" dirty="0" smtClean="0">
                <a:latin typeface="Times New Roman" pitchFamily="18" charset="0"/>
                <a:cs typeface="Times New Roman" pitchFamily="18" charset="0"/>
              </a:rPr>
              <a:t>choices. </a:t>
            </a:r>
            <a:r>
              <a:rPr lang="en-US" dirty="0">
                <a:latin typeface="Times New Roman" pitchFamily="18" charset="0"/>
                <a:cs typeface="Times New Roman" pitchFamily="18" charset="0"/>
              </a:rPr>
              <a:t>The course also provides mapping tools, strategies and methods of </a:t>
            </a:r>
            <a:r>
              <a:rPr lang="en-US" dirty="0" smtClean="0">
                <a:latin typeface="Times New Roman" pitchFamily="18" charset="0"/>
                <a:cs typeface="Times New Roman" pitchFamily="18" charset="0"/>
              </a:rPr>
              <a:t>counseling.</a:t>
            </a:r>
            <a:endParaRPr lang="nb-NO"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dirty="0" smtClean="0">
                <a:latin typeface="Times New Roman" pitchFamily="18" charset="0"/>
                <a:cs typeface="Times New Roman" pitchFamily="18" charset="0"/>
              </a:rPr>
              <a:t>Academic content - 2</a:t>
            </a:r>
            <a:endParaRPr lang="nb-NO" dirty="0">
              <a:latin typeface="Times New Roman" pitchFamily="18" charset="0"/>
              <a:cs typeface="Times New Roman" pitchFamily="18" charset="0"/>
            </a:endParaRPr>
          </a:p>
        </p:txBody>
      </p:sp>
      <p:sp>
        <p:nvSpPr>
          <p:cNvPr id="3" name="Plassholder for innhold 2"/>
          <p:cNvSpPr>
            <a:spLocks noGrp="1"/>
          </p:cNvSpPr>
          <p:nvPr>
            <p:ph idx="1"/>
          </p:nvPr>
        </p:nvSpPr>
        <p:spPr/>
        <p:txBody>
          <a:bodyPr/>
          <a:lstStyle/>
          <a:p>
            <a:pPr>
              <a:buNone/>
            </a:pPr>
            <a:r>
              <a:rPr lang="en-US" dirty="0" smtClean="0">
                <a:latin typeface="Times New Roman" pitchFamily="18" charset="0"/>
                <a:cs typeface="Times New Roman" pitchFamily="18" charset="0"/>
              </a:rPr>
              <a:t>“Career </a:t>
            </a:r>
            <a:r>
              <a:rPr lang="en-US" dirty="0">
                <a:latin typeface="Times New Roman" pitchFamily="18" charset="0"/>
                <a:cs typeface="Times New Roman" pitchFamily="18" charset="0"/>
              </a:rPr>
              <a:t>- networking and system perspective," adds an emphasis on strategic planning and system understanding in career guidance. The content of the course consists of knowledge about employment and education structure, organization, understanding, change processes and networking. </a:t>
            </a:r>
            <a:br>
              <a:rPr lang="en-US" dirty="0">
                <a:latin typeface="Times New Roman" pitchFamily="18" charset="0"/>
                <a:cs typeface="Times New Roman" pitchFamily="18" charset="0"/>
              </a:rPr>
            </a:br>
            <a:endParaRPr lang="nb-NO"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922114"/>
          </a:xfrm>
        </p:spPr>
        <p:txBody>
          <a:bodyPr/>
          <a:lstStyle/>
          <a:p>
            <a:r>
              <a:rPr lang="nb-NO" dirty="0" smtClean="0">
                <a:latin typeface="Times New Roman" pitchFamily="18" charset="0"/>
                <a:cs typeface="Times New Roman" pitchFamily="18" charset="0"/>
              </a:rPr>
              <a:t>Learning methods</a:t>
            </a:r>
            <a:endParaRPr lang="nb-NO" dirty="0">
              <a:latin typeface="Times New Roman" pitchFamily="18" charset="0"/>
              <a:cs typeface="Times New Roman" pitchFamily="18" charset="0"/>
            </a:endParaRPr>
          </a:p>
        </p:txBody>
      </p:sp>
      <p:sp>
        <p:nvSpPr>
          <p:cNvPr id="3" name="Plassholder for innhold 2"/>
          <p:cNvSpPr>
            <a:spLocks noGrp="1"/>
          </p:cNvSpPr>
          <p:nvPr>
            <p:ph idx="1"/>
          </p:nvPr>
        </p:nvSpPr>
        <p:spPr>
          <a:xfrm>
            <a:off x="457200" y="1268760"/>
            <a:ext cx="8229600" cy="4857403"/>
          </a:xfrm>
        </p:spPr>
        <p:txBody>
          <a:bodyPr>
            <a:noAutofit/>
          </a:bodyPr>
          <a:lstStyle/>
          <a:p>
            <a:pPr>
              <a:buNone/>
            </a:pPr>
            <a:r>
              <a:rPr lang="en-US" sz="2400" dirty="0" smtClean="0">
                <a:latin typeface="Times New Roman" pitchFamily="18" charset="0"/>
                <a:cs typeface="Times New Roman" pitchFamily="18" charset="0"/>
              </a:rPr>
              <a:t>The working methods of the joint meetings (sessions) will alternate between lectures, exercises, group presentations and discussions in plenary. Planning, implementation and evaluation of counseling situations and reflection on these will take place in smaller groups. </a:t>
            </a:r>
          </a:p>
          <a:p>
            <a:pPr>
              <a:buNone/>
            </a:pPr>
            <a:r>
              <a:rPr lang="en-US" sz="2400" dirty="0" smtClean="0">
                <a:latin typeface="Times New Roman" pitchFamily="18" charset="0"/>
                <a:cs typeface="Times New Roman" pitchFamily="18" charset="0"/>
              </a:rPr>
              <a:t>Between sessions, students must work on academic assignments, which will be related to the theoretical content and the work at their own workplace. The students shall also, between sessions, read literature related to the topics,. </a:t>
            </a:r>
          </a:p>
          <a:p>
            <a:pPr>
              <a:buNone/>
            </a:pPr>
            <a:r>
              <a:rPr lang="en-US" sz="2400" dirty="0" smtClean="0">
                <a:latin typeface="Times New Roman" pitchFamily="18" charset="0"/>
                <a:cs typeface="Times New Roman" pitchFamily="18" charset="0"/>
              </a:rPr>
              <a:t>Part of the learning activities of the program is by web-based teaching </a:t>
            </a:r>
          </a:p>
          <a:p>
            <a:pPr>
              <a:buNone/>
            </a:pPr>
            <a:r>
              <a:rPr lang="en-US" sz="2400" dirty="0" smtClean="0">
                <a:latin typeface="Times New Roman" pitchFamily="18" charset="0"/>
                <a:cs typeface="Times New Roman" pitchFamily="18" charset="0"/>
              </a:rPr>
              <a:t>The contact and communication between students and the university college, and submission of papers is largely through the use of a online learning platform. </a:t>
            </a:r>
            <a:endParaRPr lang="nb-NO" sz="2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TotalTime>
  <Words>1050</Words>
  <Application>Microsoft Office PowerPoint</Application>
  <PresentationFormat>Skjermfremvisning (4:3)</PresentationFormat>
  <Paragraphs>88</Paragraphs>
  <Slides>11</Slides>
  <Notes>11</Notes>
  <HiddenSlides>0</HiddenSlides>
  <MMClips>0</MMClips>
  <ScaleCrop>false</ScaleCrop>
  <HeadingPairs>
    <vt:vector size="4" baseType="variant">
      <vt:variant>
        <vt:lpstr>Tema</vt:lpstr>
      </vt:variant>
      <vt:variant>
        <vt:i4>1</vt:i4>
      </vt:variant>
      <vt:variant>
        <vt:lpstr>Lysbildetitler</vt:lpstr>
      </vt:variant>
      <vt:variant>
        <vt:i4>11</vt:i4>
      </vt:variant>
    </vt:vector>
  </HeadingPairs>
  <TitlesOfParts>
    <vt:vector size="12" baseType="lpstr">
      <vt:lpstr>Office-tema</vt:lpstr>
      <vt:lpstr>EDUCATION IN CAREER GUIDANCE AND COUNSELLING AT AKERSHUS UNIVERSITY COLLEGE </vt:lpstr>
      <vt:lpstr>Purpose</vt:lpstr>
      <vt:lpstr>Learning principles</vt:lpstr>
      <vt:lpstr>Target Group and Admission Requirements </vt:lpstr>
      <vt:lpstr>Structure</vt:lpstr>
      <vt:lpstr>Learning Outcomes</vt:lpstr>
      <vt:lpstr>Academic content - 1</vt:lpstr>
      <vt:lpstr>Academic content - 2</vt:lpstr>
      <vt:lpstr>Learning methods</vt:lpstr>
      <vt:lpstr>Evaluation </vt:lpstr>
      <vt:lpstr>Quality assurance</vt:lpstr>
    </vt:vector>
  </TitlesOfParts>
  <Company>Høgskolen i Akershus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IN CAREER GUIDANCE AND COUNSELLING</dc:title>
  <dc:creator>tinglar</dc:creator>
  <cp:lastModifiedBy>tinglar</cp:lastModifiedBy>
  <cp:revision>17</cp:revision>
  <dcterms:created xsi:type="dcterms:W3CDTF">2010-09-10T12:06:52Z</dcterms:created>
  <dcterms:modified xsi:type="dcterms:W3CDTF">2011-10-27T07:45:44Z</dcterms:modified>
</cp:coreProperties>
</file>