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0698DC2-BA1A-4F23-BDF0-EC6DBDE4C45C}" type="datetimeFigureOut">
              <a:rPr lang="fi-FI" smtClean="0"/>
              <a:t>2.2.2018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625D-A172-4B83-A4E2-3FEF753FB7C7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75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8DC2-BA1A-4F23-BDF0-EC6DBDE4C45C}" type="datetimeFigureOut">
              <a:rPr lang="fi-FI" smtClean="0"/>
              <a:t>2.2.2018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625D-A172-4B83-A4E2-3FEF753FB7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748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8DC2-BA1A-4F23-BDF0-EC6DBDE4C45C}" type="datetimeFigureOut">
              <a:rPr lang="fi-FI" smtClean="0"/>
              <a:t>2.2.2018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625D-A172-4B83-A4E2-3FEF753FB7C7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5339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8DC2-BA1A-4F23-BDF0-EC6DBDE4C45C}" type="datetimeFigureOut">
              <a:rPr lang="fi-FI" smtClean="0"/>
              <a:t>2.2.2018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625D-A172-4B83-A4E2-3FEF753FB7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737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8DC2-BA1A-4F23-BDF0-EC6DBDE4C45C}" type="datetimeFigureOut">
              <a:rPr lang="fi-FI" smtClean="0"/>
              <a:t>2.2.2018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625D-A172-4B83-A4E2-3FEF753FB7C7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0290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8DC2-BA1A-4F23-BDF0-EC6DBDE4C45C}" type="datetimeFigureOut">
              <a:rPr lang="fi-FI" smtClean="0"/>
              <a:t>2.2.2018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625D-A172-4B83-A4E2-3FEF753FB7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910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8DC2-BA1A-4F23-BDF0-EC6DBDE4C45C}" type="datetimeFigureOut">
              <a:rPr lang="fi-FI" smtClean="0"/>
              <a:t>2.2.2018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625D-A172-4B83-A4E2-3FEF753FB7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9934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8DC2-BA1A-4F23-BDF0-EC6DBDE4C45C}" type="datetimeFigureOut">
              <a:rPr lang="fi-FI" smtClean="0"/>
              <a:t>2.2.2018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625D-A172-4B83-A4E2-3FEF753FB7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0646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8DC2-BA1A-4F23-BDF0-EC6DBDE4C45C}" type="datetimeFigureOut">
              <a:rPr lang="fi-FI" smtClean="0"/>
              <a:t>2.2.2018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625D-A172-4B83-A4E2-3FEF753FB7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220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8DC2-BA1A-4F23-BDF0-EC6DBDE4C45C}" type="datetimeFigureOut">
              <a:rPr lang="fi-FI" smtClean="0"/>
              <a:t>2.2.2018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625D-A172-4B83-A4E2-3FEF753FB7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3384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8DC2-BA1A-4F23-BDF0-EC6DBDE4C45C}" type="datetimeFigureOut">
              <a:rPr lang="fi-FI" smtClean="0"/>
              <a:t>2.2.2018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B625D-A172-4B83-A4E2-3FEF753FB7C7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826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0698DC2-BA1A-4F23-BDF0-EC6DBDE4C45C}" type="datetimeFigureOut">
              <a:rPr lang="fi-FI" smtClean="0"/>
              <a:t>2.2.2018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56B625D-A172-4B83-A4E2-3FEF753FB7C7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473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1Jg7fFYL3z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798E5C7C-0E28-4FD7-822B-F57A8CB2E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Mussolini’s</a:t>
            </a:r>
            <a:r>
              <a:rPr lang="fi-FI" dirty="0"/>
              <a:t> </a:t>
            </a:r>
            <a:r>
              <a:rPr lang="fi-FI" dirty="0" err="1"/>
              <a:t>rise</a:t>
            </a:r>
            <a:r>
              <a:rPr lang="fi-FI" dirty="0"/>
              <a:t> to </a:t>
            </a:r>
            <a:r>
              <a:rPr lang="fi-FI" dirty="0" err="1"/>
              <a:t>power</a:t>
            </a:r>
            <a:r>
              <a:rPr lang="fi-FI" dirty="0"/>
              <a:t>: </a:t>
            </a:r>
            <a:r>
              <a:rPr lang="fi-FI" dirty="0" err="1"/>
              <a:t>Backround</a:t>
            </a:r>
            <a:br>
              <a:rPr lang="fi-FI" dirty="0"/>
            </a:br>
            <a:r>
              <a:rPr lang="fi-FI" sz="3600" dirty="0"/>
              <a:t>A) Long </a:t>
            </a:r>
            <a:r>
              <a:rPr lang="fi-FI" sz="3600" dirty="0" err="1"/>
              <a:t>term-weaknesses</a:t>
            </a:r>
            <a:r>
              <a:rPr lang="fi-FI" sz="3600" dirty="0"/>
              <a:t> of </a:t>
            </a:r>
            <a:r>
              <a:rPr lang="fi-FI" sz="3600" dirty="0" err="1"/>
              <a:t>liberal</a:t>
            </a:r>
            <a:r>
              <a:rPr lang="fi-FI" sz="3600" dirty="0"/>
              <a:t> </a:t>
            </a:r>
            <a:r>
              <a:rPr lang="fi-FI" sz="3600" dirty="0" err="1"/>
              <a:t>italy</a:t>
            </a:r>
            <a:endParaRPr lang="fi-FI" sz="3600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0D3AB64-1DDA-411E-964A-1E5395D82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unification</a:t>
            </a:r>
            <a:r>
              <a:rPr lang="fi-FI" dirty="0"/>
              <a:t> of </a:t>
            </a:r>
            <a:r>
              <a:rPr lang="fi-FI" dirty="0" err="1"/>
              <a:t>Italy</a:t>
            </a:r>
            <a:r>
              <a:rPr lang="fi-FI" dirty="0"/>
              <a:t> (1861) and </a:t>
            </a:r>
            <a:r>
              <a:rPr lang="fi-FI" dirty="0" err="1"/>
              <a:t>the</a:t>
            </a:r>
            <a:r>
              <a:rPr lang="fi-FI" dirty="0"/>
              <a:t> establishment of </a:t>
            </a:r>
            <a:r>
              <a:rPr lang="fi-FI" dirty="0" err="1"/>
              <a:t>the</a:t>
            </a:r>
            <a:r>
              <a:rPr lang="fi-FI" dirty="0"/>
              <a:t> Italian </a:t>
            </a:r>
            <a:r>
              <a:rPr lang="fi-FI" dirty="0" err="1"/>
              <a:t>Kingdom</a:t>
            </a:r>
            <a:r>
              <a:rPr lang="fi-FI" dirty="0"/>
              <a:t> (1870)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i="1" dirty="0">
                <a:sym typeface="Wingdings" panose="05000000000000000000" pitchFamily="2" charset="2"/>
              </a:rPr>
              <a:t>’</a:t>
            </a:r>
            <a:r>
              <a:rPr lang="fi-FI" i="1" dirty="0" err="1">
                <a:sym typeface="Wingdings" panose="05000000000000000000" pitchFamily="2" charset="2"/>
              </a:rPr>
              <a:t>Liberal</a:t>
            </a:r>
            <a:r>
              <a:rPr lang="fi-FI" i="1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Italy</a:t>
            </a:r>
            <a:r>
              <a:rPr lang="fi-FI" dirty="0">
                <a:sym typeface="Wingdings" panose="05000000000000000000" pitchFamily="2" charset="2"/>
              </a:rPr>
              <a:t>’ 1870-1923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Lack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national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coherence</a:t>
            </a:r>
            <a:r>
              <a:rPr lang="fi-FI" dirty="0">
                <a:sym typeface="Wingdings" panose="05000000000000000000" pitchFamily="2" charset="2"/>
              </a:rPr>
              <a:t>: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err="1">
                <a:sym typeface="Wingdings" panose="05000000000000000000" pitchFamily="2" charset="2"/>
              </a:rPr>
              <a:t>Regionalism</a:t>
            </a:r>
            <a:r>
              <a:rPr lang="fi-FI" dirty="0">
                <a:sym typeface="Wingdings" panose="05000000000000000000" pitchFamily="2" charset="2"/>
              </a:rPr>
              <a:t> (</a:t>
            </a:r>
            <a:r>
              <a:rPr lang="fi-FI" dirty="0" err="1">
                <a:sym typeface="Wingdings" panose="05000000000000000000" pitchFamily="2" charset="2"/>
              </a:rPr>
              <a:t>loyalty</a:t>
            </a:r>
            <a:r>
              <a:rPr lang="fi-FI" dirty="0">
                <a:sym typeface="Wingdings" panose="05000000000000000000" pitchFamily="2" charset="2"/>
              </a:rPr>
              <a:t> to pre-1861 </a:t>
            </a:r>
            <a:r>
              <a:rPr lang="fi-FI" dirty="0" err="1">
                <a:sym typeface="Wingdings" panose="05000000000000000000" pitchFamily="2" charset="2"/>
              </a:rPr>
              <a:t>states</a:t>
            </a:r>
            <a:r>
              <a:rPr lang="fi-FI" dirty="0">
                <a:sym typeface="Wingdings" panose="05000000000000000000" pitchFamily="2" charset="2"/>
              </a:rPr>
              <a:t>, home </a:t>
            </a:r>
            <a:r>
              <a:rPr lang="fi-FI" dirty="0" err="1">
                <a:sym typeface="Wingdings" panose="05000000000000000000" pitchFamily="2" charset="2"/>
              </a:rPr>
              <a:t>towns</a:t>
            </a:r>
            <a:r>
              <a:rPr lang="fi-FI" dirty="0">
                <a:sym typeface="Wingdings" panose="05000000000000000000" pitchFamily="2" charset="2"/>
              </a:rPr>
              <a:t> and </a:t>
            </a:r>
            <a:r>
              <a:rPr lang="fi-FI" dirty="0" err="1">
                <a:sym typeface="Wingdings" panose="05000000000000000000" pitchFamily="2" charset="2"/>
              </a:rPr>
              <a:t>cities</a:t>
            </a:r>
            <a:r>
              <a:rPr lang="fi-FI" dirty="0">
                <a:sym typeface="Wingdings" panose="05000000000000000000" pitchFamily="2" charset="2"/>
              </a:rPr>
              <a:t>); no </a:t>
            </a:r>
            <a:r>
              <a:rPr lang="fi-FI" dirty="0" err="1">
                <a:sym typeface="Wingdings" panose="05000000000000000000" pitchFamily="2" charset="2"/>
              </a:rPr>
              <a:t>sense</a:t>
            </a:r>
            <a:r>
              <a:rPr lang="fi-FI" dirty="0">
                <a:sym typeface="Wingdings" panose="05000000000000000000" pitchFamily="2" charset="2"/>
              </a:rPr>
              <a:t> of Italian </a:t>
            </a:r>
            <a:r>
              <a:rPr lang="fi-FI" dirty="0" err="1">
                <a:sym typeface="Wingdings" panose="05000000000000000000" pitchFamily="2" charset="2"/>
              </a:rPr>
              <a:t>identity</a:t>
            </a:r>
            <a:r>
              <a:rPr lang="fi-FI" dirty="0">
                <a:sym typeface="Wingdings" panose="05000000000000000000" pitchFamily="2" charset="2"/>
              </a:rPr>
              <a:t> 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err="1">
                <a:sym typeface="Wingdings" panose="05000000000000000000" pitchFamily="2" charset="2"/>
              </a:rPr>
              <a:t>Divisions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between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north and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south</a:t>
            </a:r>
            <a:r>
              <a:rPr lang="fi-FI" dirty="0">
                <a:sym typeface="Wingdings" panose="05000000000000000000" pitchFamily="2" charset="2"/>
              </a:rPr>
              <a:t> (</a:t>
            </a:r>
            <a:r>
              <a:rPr lang="fi-FI" dirty="0" err="1">
                <a:sym typeface="Wingdings" panose="05000000000000000000" pitchFamily="2" charset="2"/>
              </a:rPr>
              <a:t>economic</a:t>
            </a:r>
            <a:r>
              <a:rPr lang="fi-FI" dirty="0">
                <a:sym typeface="Wingdings" panose="05000000000000000000" pitchFamily="2" charset="2"/>
              </a:rPr>
              <a:t>, </a:t>
            </a:r>
            <a:r>
              <a:rPr lang="fi-FI" dirty="0" err="1">
                <a:sym typeface="Wingdings" panose="05000000000000000000" pitchFamily="2" charset="2"/>
              </a:rPr>
              <a:t>social</a:t>
            </a:r>
            <a:r>
              <a:rPr lang="fi-FI" dirty="0">
                <a:sym typeface="Wingdings" panose="05000000000000000000" pitchFamily="2" charset="2"/>
              </a:rPr>
              <a:t>, </a:t>
            </a:r>
            <a:r>
              <a:rPr lang="fi-FI" dirty="0" err="1">
                <a:sym typeface="Wingdings" panose="05000000000000000000" pitchFamily="2" charset="2"/>
              </a:rPr>
              <a:t>political</a:t>
            </a:r>
            <a:r>
              <a:rPr lang="fi-FI" dirty="0">
                <a:sym typeface="Wingdings" panose="05000000000000000000" pitchFamily="2" charset="2"/>
              </a:rPr>
              <a:t>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err="1">
                <a:sym typeface="Wingdings" panose="05000000000000000000" pitchFamily="2" charset="2"/>
              </a:rPr>
              <a:t>Controversy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between</a:t>
            </a:r>
            <a:r>
              <a:rPr lang="fi-FI" dirty="0">
                <a:sym typeface="Wingdings" panose="05000000000000000000" pitchFamily="2" charset="2"/>
              </a:rPr>
              <a:t> Church and State (&lt; </a:t>
            </a:r>
            <a:r>
              <a:rPr lang="fi-FI" dirty="0" err="1">
                <a:sym typeface="Wingdings" panose="05000000000000000000" pitchFamily="2" charset="2"/>
              </a:rPr>
              <a:t>areal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losses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Papal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States</a:t>
            </a:r>
            <a:r>
              <a:rPr lang="fi-FI" dirty="0">
                <a:sym typeface="Wingdings" panose="05000000000000000000" pitchFamily="2" charset="2"/>
              </a:rPr>
              <a:t>, anti </a:t>
            </a:r>
            <a:r>
              <a:rPr lang="fi-FI" dirty="0" err="1">
                <a:sym typeface="Wingdings" panose="05000000000000000000" pitchFamily="2" charset="2"/>
              </a:rPr>
              <a:t>clerical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policies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liberal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governments</a:t>
            </a:r>
            <a:r>
              <a:rPr lang="fi-FI" dirty="0">
                <a:sym typeface="Wingdings" panose="05000000000000000000" pitchFamily="2" charset="2"/>
              </a:rPr>
              <a:t>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err="1">
                <a:sym typeface="Wingdings" panose="05000000000000000000" pitchFamily="2" charset="2"/>
              </a:rPr>
              <a:t>Growing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peasant</a:t>
            </a:r>
            <a:r>
              <a:rPr lang="fi-FI" dirty="0">
                <a:sym typeface="Wingdings" panose="05000000000000000000" pitchFamily="2" charset="2"/>
              </a:rPr>
              <a:t> and </a:t>
            </a:r>
            <a:r>
              <a:rPr lang="fi-FI" dirty="0" err="1">
                <a:sym typeface="Wingdings" panose="05000000000000000000" pitchFamily="2" charset="2"/>
              </a:rPr>
              <a:t>working-class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unrest</a:t>
            </a:r>
            <a:endParaRPr lang="fi-FI" dirty="0"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Italian </a:t>
            </a:r>
            <a:r>
              <a:rPr lang="fi-FI" dirty="0" err="1">
                <a:sym typeface="Wingdings" panose="05000000000000000000" pitchFamily="2" charset="2"/>
              </a:rPr>
              <a:t>Socialist</a:t>
            </a:r>
            <a:r>
              <a:rPr lang="fi-FI" dirty="0">
                <a:sym typeface="Wingdings" panose="05000000000000000000" pitchFamily="2" charset="2"/>
              </a:rPr>
              <a:t> Party PSI (1892)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Nationalist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pressure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towards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liberal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governments</a:t>
            </a:r>
            <a:r>
              <a:rPr lang="fi-FI" dirty="0">
                <a:sym typeface="Wingdings" panose="05000000000000000000" pitchFamily="2" charset="2"/>
              </a:rPr>
              <a:t> (and prime </a:t>
            </a:r>
            <a:r>
              <a:rPr lang="fi-FI" dirty="0" err="1">
                <a:sym typeface="Wingdings" panose="05000000000000000000" pitchFamily="2" charset="2"/>
              </a:rPr>
              <a:t>minister</a:t>
            </a:r>
            <a:r>
              <a:rPr lang="fi-FI" dirty="0">
                <a:sym typeface="Wingdings" panose="05000000000000000000" pitchFamily="2" charset="2"/>
              </a:rPr>
              <a:t> Giovanni </a:t>
            </a:r>
            <a:r>
              <a:rPr lang="fi-FI" dirty="0" err="1">
                <a:sym typeface="Wingdings" panose="05000000000000000000" pitchFamily="2" charset="2"/>
              </a:rPr>
              <a:t>Giolitti</a:t>
            </a:r>
            <a:r>
              <a:rPr lang="fi-FI" dirty="0">
                <a:sym typeface="Wingdings" panose="05000000000000000000" pitchFamily="2" charset="2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Italian </a:t>
            </a:r>
            <a:r>
              <a:rPr lang="fi-FI" dirty="0" err="1">
                <a:sym typeface="Wingdings" panose="05000000000000000000" pitchFamily="2" charset="2"/>
              </a:rPr>
              <a:t>Nationalist</a:t>
            </a:r>
            <a:r>
              <a:rPr lang="fi-FI" dirty="0">
                <a:sym typeface="Wingdings" panose="05000000000000000000" pitchFamily="2" charset="2"/>
              </a:rPr>
              <a:t> Association (1910) 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5003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AF7C32-0088-46E4-AFB6-C1C096038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/>
              <a:t>B)</a:t>
            </a:r>
            <a:r>
              <a:rPr lang="fi-FI" dirty="0"/>
              <a:t> </a:t>
            </a:r>
            <a:r>
              <a:rPr lang="fi-FI" sz="3600" dirty="0" err="1"/>
              <a:t>The</a:t>
            </a:r>
            <a:r>
              <a:rPr lang="fi-FI" sz="3600" dirty="0"/>
              <a:t> </a:t>
            </a:r>
            <a:r>
              <a:rPr lang="fi-FI" sz="3600" dirty="0" err="1"/>
              <a:t>impact</a:t>
            </a:r>
            <a:r>
              <a:rPr lang="fi-FI" sz="3600" dirty="0"/>
              <a:t> of ww1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0AFDA6-0827-4646-A4B5-E8C4D52EA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* </a:t>
            </a:r>
            <a:r>
              <a:rPr lang="fi-FI" dirty="0" err="1"/>
              <a:t>Italy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member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Triple</a:t>
            </a:r>
            <a:r>
              <a:rPr lang="fi-FI" dirty="0"/>
              <a:t> Alliance </a:t>
            </a:r>
            <a:r>
              <a:rPr lang="fi-FI" dirty="0" err="1"/>
              <a:t>with</a:t>
            </a:r>
            <a:r>
              <a:rPr lang="fi-FI" dirty="0"/>
              <a:t> Germany and </a:t>
            </a:r>
            <a:r>
              <a:rPr lang="fi-FI" dirty="0" err="1"/>
              <a:t>Austria</a:t>
            </a:r>
            <a:r>
              <a:rPr lang="fi-FI" dirty="0"/>
              <a:t> (1882)</a:t>
            </a:r>
          </a:p>
          <a:p>
            <a:r>
              <a:rPr lang="fi-FI" dirty="0"/>
              <a:t>*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beginning</a:t>
            </a:r>
            <a:r>
              <a:rPr lang="fi-FI" dirty="0"/>
              <a:t> of </a:t>
            </a:r>
            <a:r>
              <a:rPr lang="fi-FI" dirty="0" err="1"/>
              <a:t>war</a:t>
            </a:r>
            <a:r>
              <a:rPr lang="fi-FI" dirty="0"/>
              <a:t> </a:t>
            </a:r>
            <a:r>
              <a:rPr lang="fi-FI" dirty="0" err="1"/>
              <a:t>Italy</a:t>
            </a:r>
            <a:r>
              <a:rPr lang="fi-FI" dirty="0"/>
              <a:t> </a:t>
            </a:r>
            <a:r>
              <a:rPr lang="fi-FI" dirty="0" err="1"/>
              <a:t>remained</a:t>
            </a:r>
            <a:r>
              <a:rPr lang="fi-FI" dirty="0"/>
              <a:t> </a:t>
            </a:r>
            <a:r>
              <a:rPr lang="fi-FI" dirty="0" err="1"/>
              <a:t>neutral</a:t>
            </a:r>
            <a:endParaRPr lang="fi-FI" dirty="0"/>
          </a:p>
          <a:p>
            <a:r>
              <a:rPr lang="fi-FI" dirty="0">
                <a:sym typeface="Wingdings" panose="05000000000000000000" pitchFamily="2" charset="2"/>
              </a:rPr>
              <a:t>* </a:t>
            </a:r>
            <a:r>
              <a:rPr lang="fi-FI">
                <a:sym typeface="Wingdings" panose="05000000000000000000" pitchFamily="2" charset="2"/>
              </a:rPr>
              <a:t>BUT: Should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Italy</a:t>
            </a:r>
            <a:r>
              <a:rPr lang="fi-FI" dirty="0">
                <a:sym typeface="Wingdings" panose="05000000000000000000" pitchFamily="2" charset="2"/>
              </a:rPr>
              <a:t> join to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war</a:t>
            </a:r>
            <a:r>
              <a:rPr lang="fi-FI" dirty="0">
                <a:sym typeface="Wingdings" panose="05000000000000000000" pitchFamily="2" charset="2"/>
              </a:rPr>
              <a:t>?</a:t>
            </a:r>
          </a:p>
          <a:p>
            <a:r>
              <a:rPr lang="fi-FI" dirty="0">
                <a:sym typeface="Wingdings" panose="05000000000000000000" pitchFamily="2" charset="2"/>
              </a:rPr>
              <a:t>A) </a:t>
            </a:r>
            <a:r>
              <a:rPr lang="fi-FI" dirty="0" err="1">
                <a:sym typeface="Wingdings" panose="05000000000000000000" pitchFamily="2" charset="2"/>
              </a:rPr>
              <a:t>leading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liberals</a:t>
            </a:r>
            <a:r>
              <a:rPr lang="fi-FI" dirty="0">
                <a:sym typeface="Wingdings" panose="05000000000000000000" pitchFamily="2" charset="2"/>
              </a:rPr>
              <a:t> (</a:t>
            </a:r>
            <a:r>
              <a:rPr lang="fi-FI" dirty="0" err="1">
                <a:sym typeface="Wingdings" panose="05000000000000000000" pitchFamily="2" charset="2"/>
              </a:rPr>
              <a:t>f.ex</a:t>
            </a:r>
            <a:r>
              <a:rPr lang="fi-FI" dirty="0">
                <a:sym typeface="Wingdings" panose="05000000000000000000" pitchFamily="2" charset="2"/>
              </a:rPr>
              <a:t>. </a:t>
            </a:r>
            <a:r>
              <a:rPr lang="fi-FI" dirty="0" err="1">
                <a:sym typeface="Wingdings" panose="05000000000000000000" pitchFamily="2" charset="2"/>
              </a:rPr>
              <a:t>Giolitti</a:t>
            </a:r>
            <a:r>
              <a:rPr lang="fi-FI" dirty="0">
                <a:sym typeface="Wingdings" panose="05000000000000000000" pitchFamily="2" charset="2"/>
              </a:rPr>
              <a:t>): </a:t>
            </a:r>
            <a:r>
              <a:rPr lang="fi-FI" dirty="0" err="1">
                <a:sym typeface="Wingdings" panose="05000000000000000000" pitchFamily="2" charset="2"/>
              </a:rPr>
              <a:t>Italy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would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have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little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gain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from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entering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war</a:t>
            </a:r>
            <a:endParaRPr lang="fi-FI" dirty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B) </a:t>
            </a:r>
            <a:r>
              <a:rPr lang="fi-FI" dirty="0" err="1">
                <a:sym typeface="Wingdings" panose="05000000000000000000" pitchFamily="2" charset="2"/>
              </a:rPr>
              <a:t>right-wing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liberals</a:t>
            </a:r>
            <a:r>
              <a:rPr lang="fi-FI" dirty="0">
                <a:sym typeface="Wingdings" panose="05000000000000000000" pitchFamily="2" charset="2"/>
              </a:rPr>
              <a:t>: </a:t>
            </a:r>
            <a:r>
              <a:rPr lang="fi-FI" dirty="0" err="1">
                <a:sym typeface="Wingdings" panose="05000000000000000000" pitchFamily="2" charset="2"/>
              </a:rPr>
              <a:t>by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joining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Entente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they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would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gain</a:t>
            </a:r>
            <a:r>
              <a:rPr lang="fi-FI" dirty="0">
                <a:sym typeface="Wingdings" panose="05000000000000000000" pitchFamily="2" charset="2"/>
              </a:rPr>
              <a:t> Italian </a:t>
            </a:r>
            <a:r>
              <a:rPr lang="fi-FI" dirty="0" err="1">
                <a:sym typeface="Wingdings" panose="05000000000000000000" pitchFamily="2" charset="2"/>
              </a:rPr>
              <a:t>speaking-territories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Austro-Hungarian</a:t>
            </a:r>
            <a:r>
              <a:rPr lang="fi-FI" dirty="0">
                <a:sym typeface="Wingdings" panose="05000000000000000000" pitchFamily="2" charset="2"/>
              </a:rPr>
              <a:t> Empire 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Treaty</a:t>
            </a:r>
            <a:r>
              <a:rPr lang="fi-FI" dirty="0">
                <a:sym typeface="Wingdings" panose="05000000000000000000" pitchFamily="2" charset="2"/>
              </a:rPr>
              <a:t> of London </a:t>
            </a:r>
            <a:r>
              <a:rPr lang="fi-FI" dirty="0" err="1">
                <a:sym typeface="Wingdings" panose="05000000000000000000" pitchFamily="2" charset="2"/>
              </a:rPr>
              <a:t>with</a:t>
            </a:r>
            <a:r>
              <a:rPr lang="fi-FI" dirty="0">
                <a:sym typeface="Wingdings" panose="05000000000000000000" pitchFamily="2" charset="2"/>
              </a:rPr>
              <a:t> Britain, France and </a:t>
            </a:r>
            <a:r>
              <a:rPr lang="fi-FI" dirty="0" err="1">
                <a:sym typeface="Wingdings" panose="05000000000000000000" pitchFamily="2" charset="2"/>
              </a:rPr>
              <a:t>Russia</a:t>
            </a:r>
            <a:r>
              <a:rPr lang="fi-FI" dirty="0">
                <a:sym typeface="Wingdings" panose="05000000000000000000" pitchFamily="2" charset="2"/>
              </a:rPr>
              <a:t>, </a:t>
            </a:r>
            <a:r>
              <a:rPr lang="fi-FI" dirty="0" err="1">
                <a:sym typeface="Wingdings" panose="05000000000000000000" pitchFamily="2" charset="2"/>
              </a:rPr>
              <a:t>Apr</a:t>
            </a:r>
            <a:r>
              <a:rPr lang="fi-FI" dirty="0">
                <a:sym typeface="Wingdings" panose="05000000000000000000" pitchFamily="2" charset="2"/>
              </a:rPr>
              <a:t> 1915</a:t>
            </a:r>
          </a:p>
          <a:p>
            <a:r>
              <a:rPr lang="fi-FI" dirty="0">
                <a:sym typeface="Wingdings" panose="05000000000000000000" pitchFamily="2" charset="2"/>
              </a:rPr>
              <a:t>C)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PSI: </a:t>
            </a:r>
            <a:r>
              <a:rPr lang="fi-FI" dirty="0" err="1">
                <a:sym typeface="Wingdings" panose="05000000000000000000" pitchFamily="2" charset="2"/>
              </a:rPr>
              <a:t>Italy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should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avoid</a:t>
            </a:r>
            <a:r>
              <a:rPr lang="fi-FI" dirty="0">
                <a:sym typeface="Wingdings" panose="05000000000000000000" pitchFamily="2" charset="2"/>
              </a:rPr>
              <a:t> an ”</a:t>
            </a:r>
            <a:r>
              <a:rPr lang="fi-FI" dirty="0" err="1">
                <a:sym typeface="Wingdings" panose="05000000000000000000" pitchFamily="2" charset="2"/>
              </a:rPr>
              <a:t>imperialist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war</a:t>
            </a:r>
            <a:r>
              <a:rPr lang="fi-FI" dirty="0">
                <a:sym typeface="Wingdings" panose="05000000000000000000" pitchFamily="2" charset="2"/>
              </a:rPr>
              <a:t>”</a:t>
            </a:r>
          </a:p>
          <a:p>
            <a:r>
              <a:rPr lang="fi-FI" dirty="0">
                <a:sym typeface="Wingdings" panose="05000000000000000000" pitchFamily="2" charset="2"/>
              </a:rPr>
              <a:t>D) </a:t>
            </a:r>
            <a:r>
              <a:rPr lang="fi-FI" dirty="0" err="1">
                <a:sym typeface="Wingdings" panose="05000000000000000000" pitchFamily="2" charset="2"/>
              </a:rPr>
              <a:t>left-wing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interventionists</a:t>
            </a:r>
            <a:r>
              <a:rPr lang="fi-FI" dirty="0">
                <a:sym typeface="Wingdings" panose="05000000000000000000" pitchFamily="2" charset="2"/>
              </a:rPr>
              <a:t>: </a:t>
            </a:r>
            <a:r>
              <a:rPr lang="fi-FI" dirty="0" err="1">
                <a:sym typeface="Wingdings" panose="05000000000000000000" pitchFamily="2" charset="2"/>
              </a:rPr>
              <a:t>Italy’s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military</a:t>
            </a:r>
            <a:r>
              <a:rPr lang="fi-FI" dirty="0">
                <a:sym typeface="Wingdings" panose="05000000000000000000" pitchFamily="2" charset="2"/>
              </a:rPr>
              <a:t> intervention </a:t>
            </a:r>
            <a:r>
              <a:rPr lang="fi-FI" dirty="0" err="1">
                <a:sym typeface="Wingdings" panose="05000000000000000000" pitchFamily="2" charset="2"/>
              </a:rPr>
              <a:t>would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lead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collapse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Liberal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Italy</a:t>
            </a:r>
            <a:r>
              <a:rPr lang="fi-FI" dirty="0">
                <a:sym typeface="Wingdings" panose="05000000000000000000" pitchFamily="2" charset="2"/>
              </a:rPr>
              <a:t> and </a:t>
            </a:r>
            <a:r>
              <a:rPr lang="fi-FI" dirty="0" err="1">
                <a:sym typeface="Wingdings" panose="05000000000000000000" pitchFamily="2" charset="2"/>
              </a:rPr>
              <a:t>revolution</a:t>
            </a:r>
            <a:r>
              <a:rPr lang="fi-FI" dirty="0">
                <a:sym typeface="Wingdings" panose="05000000000000000000" pitchFamily="2" charset="2"/>
              </a:rPr>
              <a:t>  ”</a:t>
            </a:r>
            <a:r>
              <a:rPr lang="fi-FI" dirty="0" err="1">
                <a:sym typeface="Wingdings" panose="05000000000000000000" pitchFamily="2" charset="2"/>
              </a:rPr>
              <a:t>revolutionary</a:t>
            </a:r>
            <a:r>
              <a:rPr lang="fi-FI" dirty="0">
                <a:sym typeface="Wingdings" panose="05000000000000000000" pitchFamily="2" charset="2"/>
              </a:rPr>
              <a:t> action </a:t>
            </a:r>
            <a:r>
              <a:rPr lang="fi-FI" dirty="0" err="1">
                <a:sym typeface="Wingdings" panose="05000000000000000000" pitchFamily="2" charset="2"/>
              </a:rPr>
              <a:t>groups</a:t>
            </a:r>
            <a:r>
              <a:rPr lang="fi-FI" dirty="0">
                <a:sym typeface="Wingdings" panose="05000000000000000000" pitchFamily="2" charset="2"/>
              </a:rPr>
              <a:t>” (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fasci</a:t>
            </a:r>
            <a:r>
              <a:rPr lang="fi-FI" i="1" dirty="0">
                <a:sym typeface="Wingdings" panose="05000000000000000000" pitchFamily="2" charset="2"/>
              </a:rPr>
              <a:t> di </a:t>
            </a:r>
            <a:r>
              <a:rPr lang="fi-FI" i="1" dirty="0" err="1">
                <a:sym typeface="Wingdings" panose="05000000000000000000" pitchFamily="2" charset="2"/>
              </a:rPr>
              <a:t>azione</a:t>
            </a:r>
            <a:r>
              <a:rPr lang="fi-FI" i="1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rivoluzionara</a:t>
            </a:r>
            <a:r>
              <a:rPr lang="fi-FI" i="1" dirty="0">
                <a:sym typeface="Wingdings" panose="05000000000000000000" pitchFamily="2" charset="2"/>
              </a:rPr>
              <a:t>)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support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war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474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D727B0-B1EF-403C-AAB9-6813DC570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c) Benito Mussolini: </a:t>
            </a:r>
            <a:r>
              <a:rPr lang="fi-FI" sz="4000" dirty="0" err="1"/>
              <a:t>from</a:t>
            </a:r>
            <a:r>
              <a:rPr lang="fi-FI" sz="4000" dirty="0"/>
              <a:t> </a:t>
            </a:r>
            <a:r>
              <a:rPr lang="fi-FI" sz="4000" dirty="0" err="1"/>
              <a:t>socialist</a:t>
            </a:r>
            <a:r>
              <a:rPr lang="fi-FI" sz="4000" dirty="0"/>
              <a:t> to </a:t>
            </a:r>
            <a:r>
              <a:rPr lang="fi-FI" sz="4000"/>
              <a:t>fascist</a:t>
            </a:r>
            <a:endParaRPr lang="fi-FI" sz="4000" dirty="0"/>
          </a:p>
        </p:txBody>
      </p:sp>
      <p:pic>
        <p:nvPicPr>
          <p:cNvPr id="4" name="Online-media 3">
            <a:hlinkClick r:id="" action="ppaction://media"/>
            <a:extLst>
              <a:ext uri="{FF2B5EF4-FFF2-40B4-BE49-F238E27FC236}">
                <a16:creationId xmlns:a16="http://schemas.microsoft.com/office/drawing/2014/main" id="{E74BB29C-65EB-43D6-B4A7-D630D891CC4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386030" y="3154363"/>
            <a:ext cx="3048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1737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86</TotalTime>
  <Words>272</Words>
  <Application>Microsoft Office PowerPoint</Application>
  <PresentationFormat>Laajakuva</PresentationFormat>
  <Paragraphs>20</Paragraphs>
  <Slides>3</Slides>
  <Notes>0</Notes>
  <HiddenSlides>0</HiddenSlides>
  <MMClips>1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Tw Cen MT</vt:lpstr>
      <vt:lpstr>Tw Cen MT Condensed</vt:lpstr>
      <vt:lpstr>Wingdings</vt:lpstr>
      <vt:lpstr>Wingdings 3</vt:lpstr>
      <vt:lpstr>Integraali</vt:lpstr>
      <vt:lpstr>Mussolini’s rise to power: Backround A) Long term-weaknesses of liberal italy</vt:lpstr>
      <vt:lpstr>B) The impact of ww1</vt:lpstr>
      <vt:lpstr>c) Benito Mussolini: from socialist to fascist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Alanko Jukka</dc:creator>
  <cp:lastModifiedBy>Alanko Jukka</cp:lastModifiedBy>
  <cp:revision>23</cp:revision>
  <dcterms:created xsi:type="dcterms:W3CDTF">2018-02-01T11:02:38Z</dcterms:created>
  <dcterms:modified xsi:type="dcterms:W3CDTF">2018-02-02T09:05:49Z</dcterms:modified>
</cp:coreProperties>
</file>