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6" r:id="rId5"/>
    <p:sldId id="265" r:id="rId6"/>
    <p:sldId id="262" r:id="rId7"/>
    <p:sldId id="259" r:id="rId8"/>
    <p:sldId id="260" r:id="rId9"/>
    <p:sldId id="261" r:id="rId10"/>
    <p:sldId id="268" r:id="rId11"/>
    <p:sldId id="270" r:id="rId12"/>
    <p:sldId id="263" r:id="rId13"/>
    <p:sldId id="271" r:id="rId1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6E2E543-0609-4181-9B76-F45EF7713B28}" type="datetimeFigureOut">
              <a:rPr lang="fi-FI" smtClean="0"/>
              <a:t>28.3.2021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F5025-731A-45CA-B8D7-9F415AD50450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0140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2E543-0609-4181-9B76-F45EF7713B28}" type="datetimeFigureOut">
              <a:rPr lang="fi-FI" smtClean="0"/>
              <a:t>28.3.2021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F5025-731A-45CA-B8D7-9F415AD504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6777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2E543-0609-4181-9B76-F45EF7713B28}" type="datetimeFigureOut">
              <a:rPr lang="fi-FI" smtClean="0"/>
              <a:t>28.3.2021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F5025-731A-45CA-B8D7-9F415AD50450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3049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2E543-0609-4181-9B76-F45EF7713B28}" type="datetimeFigureOut">
              <a:rPr lang="fi-FI" smtClean="0"/>
              <a:t>28.3.2021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F5025-731A-45CA-B8D7-9F415AD504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7991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2E543-0609-4181-9B76-F45EF7713B28}" type="datetimeFigureOut">
              <a:rPr lang="fi-FI" smtClean="0"/>
              <a:t>28.3.2021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F5025-731A-45CA-B8D7-9F415AD50450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419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2E543-0609-4181-9B76-F45EF7713B28}" type="datetimeFigureOut">
              <a:rPr lang="fi-FI" smtClean="0"/>
              <a:t>28.3.2021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F5025-731A-45CA-B8D7-9F415AD504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821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2E543-0609-4181-9B76-F45EF7713B28}" type="datetimeFigureOut">
              <a:rPr lang="fi-FI" smtClean="0"/>
              <a:t>28.3.2021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F5025-731A-45CA-B8D7-9F415AD504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2977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2E543-0609-4181-9B76-F45EF7713B28}" type="datetimeFigureOut">
              <a:rPr lang="fi-FI" smtClean="0"/>
              <a:t>28.3.2021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F5025-731A-45CA-B8D7-9F415AD504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0880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2E543-0609-4181-9B76-F45EF7713B28}" type="datetimeFigureOut">
              <a:rPr lang="fi-FI" smtClean="0"/>
              <a:t>28.3.2021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F5025-731A-45CA-B8D7-9F415AD504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4625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2E543-0609-4181-9B76-F45EF7713B28}" type="datetimeFigureOut">
              <a:rPr lang="fi-FI" smtClean="0"/>
              <a:t>28.3.2021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F5025-731A-45CA-B8D7-9F415AD504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8665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2E543-0609-4181-9B76-F45EF7713B28}" type="datetimeFigureOut">
              <a:rPr lang="fi-FI" smtClean="0"/>
              <a:t>28.3.2021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F5025-731A-45CA-B8D7-9F415AD50450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8400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6E2E543-0609-4181-9B76-F45EF7713B28}" type="datetimeFigureOut">
              <a:rPr lang="fi-FI" smtClean="0"/>
              <a:t>28.3.2021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D3F5025-731A-45CA-B8D7-9F415AD50450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2271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erneri.net/yleis/sites/default/files/dokumentit/pdf/kvps_minun_suunnitelmani_web.pdf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fi.wikipedia.org/wiki/Aivovamma" TargetMode="External"/><Relationship Id="rId2" Type="http://schemas.openxmlformats.org/officeDocument/2006/relationships/hyperlink" Target="http://fi.wikipedia.org/wiki/Heikkolahjaisuu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fi.wikipedia.org/wiki/Dementia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verneri.net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s-JTPcgrcYA" TargetMode="External"/><Relationship Id="rId2" Type="http://schemas.openxmlformats.org/officeDocument/2006/relationships/hyperlink" Target="https://www.youtube.com/watch?v=LFZyK8hPHY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KEHITYSVAMMAISUUS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Vammaistyö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3956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4000" dirty="0"/>
              <a:t>Vammaisen henkilön kohtaaminen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i-FI" sz="2800" dirty="0"/>
          </a:p>
          <a:p>
            <a:r>
              <a:rPr lang="fi-FI" sz="3600" dirty="0"/>
              <a:t>Mahdollisimman normaalisti henkilön ikävaihe ja tilanne huomioiden</a:t>
            </a:r>
          </a:p>
          <a:p>
            <a:r>
              <a:rPr lang="fi-FI" sz="3600" dirty="0"/>
              <a:t>Suhtautuminen usein kaksijakoista</a:t>
            </a:r>
          </a:p>
          <a:p>
            <a:pPr>
              <a:buFontTx/>
              <a:buChar char="-"/>
            </a:pPr>
            <a:r>
              <a:rPr lang="fi-FI" sz="3600" dirty="0"/>
              <a:t>Torjunta</a:t>
            </a:r>
          </a:p>
          <a:p>
            <a:pPr>
              <a:buFontTx/>
              <a:buChar char="-"/>
            </a:pPr>
            <a:r>
              <a:rPr lang="fi-FI" sz="3600" dirty="0"/>
              <a:t>Hoiva </a:t>
            </a:r>
          </a:p>
          <a:p>
            <a:pPr marL="0" indent="0">
              <a:buNone/>
            </a:pP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1895222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Kehitysvammaiset eri toimintaympäristöissä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Kuntoutuskeskukset (</a:t>
            </a:r>
            <a:r>
              <a:rPr lang="fi-FI" sz="2800" dirty="0" err="1"/>
              <a:t>Carea</a:t>
            </a:r>
            <a:r>
              <a:rPr lang="fi-FI" sz="2800" dirty="0"/>
              <a:t> </a:t>
            </a:r>
            <a:r>
              <a:rPr lang="fi-FI" sz="2800" dirty="0" err="1"/>
              <a:t>Sospa</a:t>
            </a:r>
            <a:r>
              <a:rPr lang="fi-FI" sz="2800" dirty="0"/>
              <a:t>)</a:t>
            </a:r>
          </a:p>
          <a:p>
            <a:r>
              <a:rPr lang="fi-FI" sz="2800" dirty="0"/>
              <a:t>Hoiva-asuminen</a:t>
            </a:r>
          </a:p>
          <a:p>
            <a:r>
              <a:rPr lang="fi-FI" sz="2800" smtClean="0"/>
              <a:t>Palveluasuminen</a:t>
            </a:r>
            <a:endParaRPr lang="fi-FI" sz="2800" dirty="0"/>
          </a:p>
          <a:p>
            <a:r>
              <a:rPr lang="fi-FI" sz="2800" dirty="0" smtClean="0"/>
              <a:t>Kotihoito, tuettu asuminen </a:t>
            </a:r>
            <a:endParaRPr lang="fi-FI" sz="2800" dirty="0"/>
          </a:p>
          <a:p>
            <a:r>
              <a:rPr lang="fi-FI" sz="2800" dirty="0"/>
              <a:t>Työtoimintayksiköt, toimintapalvelut</a:t>
            </a:r>
          </a:p>
          <a:p>
            <a:r>
              <a:rPr lang="fi-FI" sz="2800" dirty="0"/>
              <a:t>Erityisopetus, erityisammattikoulut</a:t>
            </a:r>
          </a:p>
        </p:txBody>
      </p:sp>
    </p:spTree>
    <p:extLst>
      <p:ext uri="{BB962C8B-B14F-4D97-AF65-F5344CB8AC3E}">
        <p14:creationId xmlns:p14="http://schemas.microsoft.com/office/powerpoint/2010/main" val="33947503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Tehtävä: Etsi Vernerin sivustoilta ”Minun suunnitelmani”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b="1" dirty="0" smtClean="0"/>
              <a:t>Tee valmiiksi haastattelukysymyksiä asiakkaallesi, aihepiirinä esim</a:t>
            </a:r>
            <a:r>
              <a:rPr lang="fi-FI" dirty="0" smtClean="0"/>
              <a:t>.</a:t>
            </a:r>
          </a:p>
          <a:p>
            <a:pPr>
              <a:buFontTx/>
              <a:buChar char="-"/>
            </a:pPr>
            <a:r>
              <a:rPr lang="fi-FI" dirty="0" smtClean="0"/>
              <a:t>Nykyinen työ- tai päivätoiminta</a:t>
            </a:r>
          </a:p>
          <a:p>
            <a:pPr>
              <a:buFontTx/>
              <a:buChar char="-"/>
            </a:pPr>
            <a:r>
              <a:rPr lang="fi-FI" dirty="0" smtClean="0"/>
              <a:t>Asumiseen ja päivittäisiin toimintoihin liittyvät asiat</a:t>
            </a:r>
          </a:p>
          <a:p>
            <a:pPr>
              <a:buFontTx/>
              <a:buChar char="-"/>
            </a:pPr>
            <a:r>
              <a:rPr lang="fi-FI" dirty="0" smtClean="0"/>
              <a:t>Harrastukset </a:t>
            </a:r>
          </a:p>
          <a:p>
            <a:pPr>
              <a:buFontTx/>
              <a:buChar char="-"/>
            </a:pPr>
            <a:r>
              <a:rPr lang="fi-FI" dirty="0" smtClean="0"/>
              <a:t>Kaverit, lemmikkieläimet</a:t>
            </a:r>
          </a:p>
          <a:p>
            <a:pPr>
              <a:buFontTx/>
              <a:buChar char="-"/>
            </a:pPr>
            <a:r>
              <a:rPr lang="fi-FI" dirty="0" smtClean="0"/>
              <a:t>Tv-ohjelmat ja –tähdet</a:t>
            </a:r>
          </a:p>
          <a:p>
            <a:pPr>
              <a:buFontTx/>
              <a:buChar char="-"/>
            </a:pPr>
            <a:r>
              <a:rPr lang="fi-FI" dirty="0" smtClean="0"/>
              <a:t>Musiikki, bändit, laulajat</a:t>
            </a:r>
          </a:p>
          <a:p>
            <a:pPr>
              <a:buFontTx/>
              <a:buChar char="-"/>
            </a:pPr>
            <a:r>
              <a:rPr lang="fi-FI" dirty="0" smtClean="0"/>
              <a:t>Mieliruoat, herkut</a:t>
            </a:r>
          </a:p>
          <a:p>
            <a:pPr>
              <a:buFontTx/>
              <a:buChar char="-"/>
            </a:pPr>
            <a:r>
              <a:rPr lang="fi-FI" dirty="0" smtClean="0"/>
              <a:t>Oma terveys, hyvinvointi, </a:t>
            </a:r>
            <a:r>
              <a:rPr lang="fi-FI" dirty="0" smtClean="0"/>
              <a:t>hemmottelu</a:t>
            </a:r>
          </a:p>
          <a:p>
            <a:pPr>
              <a:buFontTx/>
              <a:buChar char="-"/>
            </a:pPr>
            <a:r>
              <a:rPr lang="fi-FI">
                <a:hlinkClick r:id="rId2"/>
              </a:rPr>
              <a:t>kvps_minun_suunnitelmani_web.pdf (verneri.net)</a:t>
            </a:r>
            <a:endParaRPr lang="fi-FI" dirty="0" smtClean="0"/>
          </a:p>
          <a:p>
            <a:pPr>
              <a:buFontTx/>
              <a:buChar char="-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61593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Lähihoitajan toimenkuva?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800" dirty="0" smtClean="0"/>
              <a:t>- moniammatillisen tiimin jäsen</a:t>
            </a:r>
          </a:p>
          <a:p>
            <a:r>
              <a:rPr lang="fi-FI" sz="2800" dirty="0" smtClean="0"/>
              <a:t>- luo psyykkistä turvaa ja luottamusta</a:t>
            </a:r>
          </a:p>
          <a:p>
            <a:r>
              <a:rPr lang="fi-FI" sz="2800" dirty="0" smtClean="0"/>
              <a:t>- painottaa vahvuuksia</a:t>
            </a:r>
          </a:p>
          <a:p>
            <a:r>
              <a:rPr lang="fi-FI" sz="2800" dirty="0" smtClean="0"/>
              <a:t>- käyttää selkokieltä</a:t>
            </a:r>
          </a:p>
          <a:p>
            <a:r>
              <a:rPr lang="fi-FI" sz="2800" dirty="0" smtClean="0"/>
              <a:t>- jäsentää arkea osittamalla ja järjestämällä toimintoja</a:t>
            </a:r>
          </a:p>
          <a:p>
            <a:r>
              <a:rPr lang="fi-FI" sz="2800" dirty="0" smtClean="0"/>
              <a:t>- tukee arjen askareissa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58226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Miten määritellään?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b="1" dirty="0" smtClean="0"/>
              <a:t>Kehitysvamma</a:t>
            </a:r>
            <a:r>
              <a:rPr lang="fi-FI" dirty="0" smtClean="0"/>
              <a:t> </a:t>
            </a:r>
            <a:r>
              <a:rPr lang="fi-FI" sz="2400" dirty="0" smtClean="0"/>
              <a:t>määritellään toimintakyvyn laaja-alaiseksi rajoittuneisuudeksi ja se merkitsee rajoituksia älyllisessä toiminnoissa  ja </a:t>
            </a:r>
            <a:r>
              <a:rPr lang="fi-FI" sz="2400" smtClean="0"/>
              <a:t>adaptiivisissa toiminnoissa</a:t>
            </a:r>
            <a:endParaRPr lang="fi-FI" sz="2400" dirty="0" smtClean="0"/>
          </a:p>
          <a:p>
            <a:r>
              <a:rPr lang="fi-FI" sz="2400" dirty="0" smtClean="0"/>
              <a:t>Asioiden </a:t>
            </a:r>
            <a:r>
              <a:rPr lang="fi-FI" sz="2400" b="1" dirty="0" smtClean="0"/>
              <a:t>ymmärtäminen, oppiminen ja käsitteellinen ajattelu </a:t>
            </a:r>
            <a:r>
              <a:rPr lang="fi-FI" sz="2400" dirty="0" smtClean="0"/>
              <a:t>on kehitysvammaisille usein vaikeampaa kuin muille, minkä vuoksi he eivät pysty yleensä tulemaan toimeen ilman erityistä hoitoa, apua tai opetusta. </a:t>
            </a:r>
          </a:p>
          <a:p>
            <a:r>
              <a:rPr lang="fi-FI" sz="2400" dirty="0" smtClean="0"/>
              <a:t>Monilla kehitysvammaisilla on lisäksi </a:t>
            </a:r>
            <a:r>
              <a:rPr lang="fi-FI" sz="2400" b="1" dirty="0" smtClean="0"/>
              <a:t>huono paineensietokyky</a:t>
            </a:r>
            <a:r>
              <a:rPr lang="fi-FI" sz="2400" dirty="0" smtClean="0"/>
              <a:t>. Osa kehitysvammaisista kärsii myös negatiivisten tunteiden voimakkuudesta ja hallitsemattomuudesta, mikä voi johtaa itsetuhoiseen tai aggressiiviseen käyttäytymiseen</a:t>
            </a:r>
            <a:endParaRPr lang="fi-FI" sz="2400" dirty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3952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…jatkoa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 smtClean="0"/>
              <a:t>Henkilöllä voi olla motorisista vaikeuksista aiheutuvia fyysisiä toimintarajoitteita tai vuorovaikutukseen liittyviä ongelmia. </a:t>
            </a:r>
          </a:p>
          <a:p>
            <a:r>
              <a:rPr lang="fi-FI" sz="2400" dirty="0" smtClean="0"/>
              <a:t>Kehitysvammaisuudella viitataan </a:t>
            </a:r>
            <a:r>
              <a:rPr lang="fi-FI" sz="2400" dirty="0" smtClean="0">
                <a:hlinkClick r:id="rId2" tooltip="Heikkolahjaisuus"/>
              </a:rPr>
              <a:t>heikkolahjaisuutta</a:t>
            </a:r>
            <a:r>
              <a:rPr lang="fi-FI" sz="2400" dirty="0" smtClean="0"/>
              <a:t> suurempiin puutteisiin ymmärtämiskyvyssä ja muussa älyllisessä suoriutumisessa.</a:t>
            </a:r>
          </a:p>
          <a:p>
            <a:r>
              <a:rPr lang="fi-FI" sz="2400" dirty="0" smtClean="0"/>
              <a:t>Noin 0,75 prosentilla Suomen väestöstä eli 40 000 ihmisellä arvioidaan olevan kehitysvamma.  Jos älylliseen kehitysvammaisuuteen liittyvät oireet alkavat vasta aikuisiällä esimerkiksi tapaturman seurauksena, kyseessä ei ole kehitysvamma, vaan </a:t>
            </a:r>
            <a:r>
              <a:rPr lang="fi-FI" sz="2400" dirty="0" smtClean="0">
                <a:hlinkClick r:id="rId3" tooltip="Aivovamma"/>
              </a:rPr>
              <a:t>aivovamma</a:t>
            </a:r>
            <a:r>
              <a:rPr lang="fi-FI" sz="2400" dirty="0" smtClean="0"/>
              <a:t> tai </a:t>
            </a:r>
            <a:r>
              <a:rPr lang="fi-FI" sz="2400" dirty="0" smtClean="0">
                <a:hlinkClick r:id="rId4" tooltip="Dementia"/>
              </a:rPr>
              <a:t>dementia</a:t>
            </a:r>
            <a:r>
              <a:rPr lang="fi-FI" sz="2400" dirty="0" smtClean="0"/>
              <a:t>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31743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Kehitysvammaisuuden syyt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sz="2800" dirty="0"/>
              <a:t>Perintötekijät</a:t>
            </a:r>
          </a:p>
          <a:p>
            <a:r>
              <a:rPr lang="fi-FI" sz="2800" dirty="0"/>
              <a:t>Sikiökautiset, tuntemattomat syyt ( esim. epämuodostumat)</a:t>
            </a:r>
          </a:p>
          <a:p>
            <a:r>
              <a:rPr lang="fi-FI" sz="2800" dirty="0"/>
              <a:t>Ennen syntymää tulleet (lääkkeet, alkoholi,   infektiot,  ravitsemus)</a:t>
            </a:r>
          </a:p>
          <a:p>
            <a:r>
              <a:rPr lang="fi-FI" sz="2800" dirty="0" smtClean="0"/>
              <a:t>Syntymän </a:t>
            </a:r>
            <a:r>
              <a:rPr lang="fi-FI" sz="2800" dirty="0"/>
              <a:t>jälkeiset syyt (infektiot, traumat</a:t>
            </a:r>
            <a:r>
              <a:rPr lang="fi-FI" sz="2800" dirty="0" smtClean="0"/>
              <a:t>)</a:t>
            </a:r>
          </a:p>
          <a:p>
            <a:endParaRPr lang="fi-FI" sz="2800" dirty="0"/>
          </a:p>
          <a:p>
            <a:r>
              <a:rPr lang="fi-FI" sz="2800" i="1" dirty="0" smtClean="0">
                <a:latin typeface="GungsuhChe" panose="02030609000101010101" pitchFamily="49" charset="-127"/>
                <a:ea typeface="GungsuhChe" panose="02030609000101010101" pitchFamily="49" charset="-127"/>
              </a:rPr>
              <a:t>Mitä tarkoittaa FAS-syndrooma?</a:t>
            </a:r>
          </a:p>
          <a:p>
            <a:endParaRPr lang="fi-FI" sz="2800" i="1" dirty="0">
              <a:latin typeface="GungsuhChe" panose="02030609000101010101" pitchFamily="49" charset="-127"/>
              <a:ea typeface="GungsuhChe" panose="02030609000101010101" pitchFamily="49" charset="-127"/>
            </a:endParaRPr>
          </a:p>
          <a:p>
            <a:r>
              <a:rPr lang="fi-FI" sz="2800">
                <a:hlinkClick r:id="rId2"/>
              </a:rPr>
              <a:t>Verneri.net - verkkopalvelu kehitysvammaisuudesta</a:t>
            </a:r>
            <a:endParaRPr lang="fi-FI" sz="2800" i="1" dirty="0">
              <a:latin typeface="GungsuhChe" panose="02030609000101010101" pitchFamily="49" charset="-127"/>
              <a:ea typeface="GungsuhChe" panose="0203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83994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ÄLYLLINEN KEHITYSVAMMAISUUS</a:t>
            </a:r>
            <a:br>
              <a:rPr lang="fi-FI" dirty="0" smtClean="0"/>
            </a:br>
            <a:r>
              <a:rPr lang="fi-FI" dirty="0" err="1" smtClean="0"/>
              <a:t>retardatio</a:t>
            </a:r>
            <a:r>
              <a:rPr lang="fi-FI" dirty="0" smtClean="0"/>
              <a:t> </a:t>
            </a:r>
            <a:r>
              <a:rPr lang="fi-FI" dirty="0" err="1" smtClean="0"/>
              <a:t>mentalis</a:t>
            </a:r>
            <a:endParaRPr lang="fi-FI" dirty="0"/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/>
          </p:nvPr>
        </p:nvGraphicFramePr>
        <p:xfrm>
          <a:off x="2351585" y="2348880"/>
          <a:ext cx="7450781" cy="34226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1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94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102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31700">
                <a:tc>
                  <a:txBody>
                    <a:bodyPr/>
                    <a:lstStyle/>
                    <a:p>
                      <a:r>
                        <a:rPr lang="fi-FI" dirty="0" smtClean="0"/>
                        <a:t>Kehitysvamman aste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Älykkyysosamäärä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Älykkyysikä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7731">
                <a:tc>
                  <a:txBody>
                    <a:bodyPr/>
                    <a:lstStyle/>
                    <a:p>
                      <a:r>
                        <a:rPr lang="fi-FI" dirty="0" smtClean="0"/>
                        <a:t>LIEVÄ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50-69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9-11 vuotta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7731">
                <a:tc>
                  <a:txBody>
                    <a:bodyPr/>
                    <a:lstStyle/>
                    <a:p>
                      <a:r>
                        <a:rPr lang="fi-FI" dirty="0" smtClean="0"/>
                        <a:t>KESKIVAIKEA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35-49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6-8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7731">
                <a:tc>
                  <a:txBody>
                    <a:bodyPr/>
                    <a:lstStyle/>
                    <a:p>
                      <a:r>
                        <a:rPr lang="fi-FI" dirty="0" smtClean="0"/>
                        <a:t>VAIKEA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20-34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3-5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7731">
                <a:tc>
                  <a:txBody>
                    <a:bodyPr/>
                    <a:lstStyle/>
                    <a:p>
                      <a:r>
                        <a:rPr lang="fi-FI" dirty="0" smtClean="0"/>
                        <a:t>SYVÄ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Alle</a:t>
                      </a:r>
                      <a:r>
                        <a:rPr lang="fi-FI" baseline="0" dirty="0" smtClean="0"/>
                        <a:t> 20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0-2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3963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1026" name="Picture 2" descr="http://verneri.net/yleis/fileadmin/tiedostot/kuvat/tietopankki/Henna1_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4949" y="3263461"/>
            <a:ext cx="7425686" cy="3452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verneri.net/yleis/fileadmin/tiedostot/kuvat/tietopankki/kehitysvammaisuus/ihmissuhteet/ihmissuhteet_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7878" y="-796160"/>
            <a:ext cx="6416566" cy="3208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verneri.net/yleis/fileadmin/tiedostot/kuvat/kuvitus/kaverit_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899" y="382524"/>
            <a:ext cx="333375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1150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Älylliset toiminnat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b="1" dirty="0" smtClean="0"/>
              <a:t>Päättelykyky</a:t>
            </a:r>
            <a:r>
              <a:rPr lang="fi-FI" sz="2400" dirty="0" smtClean="0"/>
              <a:t>: havainnot itsestä ja ympäristöstä sekä kyky tehdä niistä johtopäätöksiä</a:t>
            </a:r>
          </a:p>
          <a:p>
            <a:r>
              <a:rPr lang="fi-FI" sz="2400" b="1" dirty="0" smtClean="0"/>
              <a:t>Ongelmien ratkaisu</a:t>
            </a:r>
            <a:r>
              <a:rPr lang="fi-FI" sz="2400" dirty="0" smtClean="0"/>
              <a:t>: kyky ymmärtää mistä eri tilanteissa on kyse ja mitä siitä selviytymiseksi pitää tehdä</a:t>
            </a:r>
          </a:p>
          <a:p>
            <a:r>
              <a:rPr lang="fi-FI" sz="2400" b="1" dirty="0" smtClean="0"/>
              <a:t>Monimutkaisten asiayhteyksien ymmärtäminen </a:t>
            </a:r>
            <a:r>
              <a:rPr lang="fi-FI" sz="2400" dirty="0" smtClean="0"/>
              <a:t>ja kokemuksesta oppiminen- monta asiaa mielessä yhtä aikaa </a:t>
            </a:r>
          </a:p>
          <a:p>
            <a:r>
              <a:rPr lang="fi-FI" sz="2400" b="1" dirty="0" smtClean="0"/>
              <a:t>Oman toiminnan suunnittelu</a:t>
            </a:r>
            <a:r>
              <a:rPr lang="fi-FI" sz="2400" dirty="0" smtClean="0"/>
              <a:t>: keskittymiskyky, olennaisen erottaminen epäolennaisesta, tehtävien osittaminen ja kyky pysyä asiassa esteistä huolimatta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4192871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Adaptiiviset toiminnat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b="1" dirty="0" smtClean="0"/>
              <a:t>Käsitteelliset taidot</a:t>
            </a:r>
            <a:r>
              <a:rPr lang="fi-FI" sz="2400" dirty="0" smtClean="0"/>
              <a:t>: äidinkielen puhuminen ja ymmärtäminen, lukeminen ja kirjoittaminen, raha- ja aika-käsitteiden ymmärtäminen</a:t>
            </a:r>
          </a:p>
          <a:p>
            <a:r>
              <a:rPr lang="fi-FI" sz="2400" b="1" dirty="0" smtClean="0"/>
              <a:t>Sosiaaliset taidot</a:t>
            </a:r>
            <a:r>
              <a:rPr lang="fi-FI" sz="2400" dirty="0" smtClean="0"/>
              <a:t>: kyky muodostaa ja ylläpitää ihmissuhteita, kyky käyttäytyä tilanteen vaatimalla tavalla, vastuullisuus, lait ja normit, oma turvallisuus</a:t>
            </a:r>
          </a:p>
          <a:p>
            <a:r>
              <a:rPr lang="fi-FI" sz="2400" b="1" dirty="0" smtClean="0"/>
              <a:t>Käytännölliset taidot</a:t>
            </a:r>
            <a:r>
              <a:rPr lang="fi-FI" sz="2400" dirty="0" smtClean="0"/>
              <a:t>: oma hygienia, asuminen, liikkuminen, työntekoon ja vapaa-aikaan liittyvät toiminnalliset taidot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297094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5400" dirty="0" smtClean="0"/>
              <a:t>Mieti mitkä asiat ovat tärkeitä eri elämänvaiheissa</a:t>
            </a:r>
            <a:endParaRPr lang="fi-FI" sz="5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sz="4800" dirty="0" smtClean="0"/>
              <a:t>1. Kehitysvammainen lapsi</a:t>
            </a:r>
          </a:p>
          <a:p>
            <a:r>
              <a:rPr lang="fi-FI" sz="4800" dirty="0" smtClean="0"/>
              <a:t>2. Kehitysvammainen nuori</a:t>
            </a:r>
          </a:p>
          <a:p>
            <a:r>
              <a:rPr lang="fi-FI" sz="4800" dirty="0" smtClean="0"/>
              <a:t>3. Kehitysvammainen aikuinen</a:t>
            </a:r>
          </a:p>
          <a:p>
            <a:r>
              <a:rPr lang="fi-FI" sz="4800" dirty="0" smtClean="0"/>
              <a:t>4. Kehitysvammainen ikääntynyt henkilö</a:t>
            </a:r>
          </a:p>
          <a:p>
            <a:r>
              <a:rPr lang="fi-FI" dirty="0">
                <a:hlinkClick r:id="rId2"/>
              </a:rPr>
              <a:t>Perjantai-</a:t>
            </a:r>
            <a:r>
              <a:rPr lang="fi-FI" dirty="0" err="1">
                <a:hlinkClick r:id="rId2"/>
              </a:rPr>
              <a:t>dokkari</a:t>
            </a:r>
            <a:r>
              <a:rPr lang="fi-FI" dirty="0">
                <a:hlinkClick r:id="rId2"/>
              </a:rPr>
              <a:t>: Hilda elää vastoin ennusteita – jokainen infektio on hengenvaarallinen </a:t>
            </a:r>
            <a:r>
              <a:rPr lang="fi-FI" dirty="0" smtClean="0">
                <a:hlinkClick r:id="rId2"/>
              </a:rPr>
              <a:t>– YouTube</a:t>
            </a:r>
            <a:r>
              <a:rPr lang="fi-FI" dirty="0" smtClean="0"/>
              <a:t> (lapsi n. 12 min)</a:t>
            </a:r>
          </a:p>
          <a:p>
            <a:r>
              <a:rPr lang="fi-FI" dirty="0">
                <a:hlinkClick r:id="rId3"/>
              </a:rPr>
              <a:t>Perjantai-</a:t>
            </a:r>
            <a:r>
              <a:rPr lang="fi-FI" dirty="0" err="1">
                <a:hlinkClick r:id="rId3"/>
              </a:rPr>
              <a:t>dokkari</a:t>
            </a:r>
            <a:r>
              <a:rPr lang="fi-FI" dirty="0">
                <a:hlinkClick r:id="rId3"/>
              </a:rPr>
              <a:t>: Kehitysvammainen Pete alkoi vahingoittaa itseään, kun ryhmäkoti kilpailutettiin </a:t>
            </a:r>
            <a:r>
              <a:rPr lang="fi-FI" dirty="0" smtClean="0">
                <a:hlinkClick r:id="rId3"/>
              </a:rPr>
              <a:t>– YouTube</a:t>
            </a:r>
            <a:r>
              <a:rPr lang="fi-FI" dirty="0" smtClean="0"/>
              <a:t>  (nuori n.11 min)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798876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Integraal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</TotalTime>
  <Words>492</Words>
  <Application>Microsoft Office PowerPoint</Application>
  <PresentationFormat>Laajakuva</PresentationFormat>
  <Paragraphs>82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8" baseType="lpstr">
      <vt:lpstr>GungsuhChe</vt:lpstr>
      <vt:lpstr>Tw Cen MT</vt:lpstr>
      <vt:lpstr>Tw Cen MT Condensed</vt:lpstr>
      <vt:lpstr>Wingdings 3</vt:lpstr>
      <vt:lpstr>Integraali</vt:lpstr>
      <vt:lpstr>KEHITYSVAMMAISUUS</vt:lpstr>
      <vt:lpstr>Miten määritellään?</vt:lpstr>
      <vt:lpstr>…jatkoa</vt:lpstr>
      <vt:lpstr>Kehitysvammaisuuden syyt</vt:lpstr>
      <vt:lpstr>ÄLYLLINEN KEHITYSVAMMAISUUS retardatio mentalis</vt:lpstr>
      <vt:lpstr>PowerPoint-esitys</vt:lpstr>
      <vt:lpstr>Älylliset toiminnat</vt:lpstr>
      <vt:lpstr>Adaptiiviset toiminnat</vt:lpstr>
      <vt:lpstr>Mieti mitkä asiat ovat tärkeitä eri elämänvaiheissa</vt:lpstr>
      <vt:lpstr>Vammaisen henkilön kohtaaminen</vt:lpstr>
      <vt:lpstr>Kehitysvammaiset eri toimintaympäristöissä</vt:lpstr>
      <vt:lpstr>Tehtävä: Etsi Vernerin sivustoilta ”Minun suunnitelmani”</vt:lpstr>
      <vt:lpstr>Lähihoitajan toimenkuva?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KEHITYSVAMMAISUUS</dc:title>
  <dc:creator>Päivi Liiri-Ranta</dc:creator>
  <cp:lastModifiedBy>Puuperä Sari</cp:lastModifiedBy>
  <cp:revision>19</cp:revision>
  <dcterms:created xsi:type="dcterms:W3CDTF">2013-09-09T18:25:05Z</dcterms:created>
  <dcterms:modified xsi:type="dcterms:W3CDTF">2021-03-28T16:17:14Z</dcterms:modified>
</cp:coreProperties>
</file>