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8" r:id="rId4"/>
    <p:sldId id="258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4211" y="685799"/>
            <a:ext cx="9674813" cy="2971801"/>
          </a:xfrm>
        </p:spPr>
        <p:txBody>
          <a:bodyPr/>
          <a:lstStyle/>
          <a:p>
            <a:r>
              <a:rPr lang="fi-FI" dirty="0"/>
              <a:t>Haastava käyttäytyminen ja sen ennaltaehkäisy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629563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83795" y="253536"/>
            <a:ext cx="8534400" cy="936438"/>
          </a:xfrm>
        </p:spPr>
        <p:txBody>
          <a:bodyPr/>
          <a:lstStyle/>
          <a:p>
            <a:r>
              <a:rPr lang="fi-FI" b="1" dirty="0"/>
              <a:t>STRESSIKUPPI-ILMIÖ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37995" y="1189974"/>
            <a:ext cx="11361106" cy="5549029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Kuppi täyttyy kuormituksen kasvaessa ja lopulta läikkyy yli </a:t>
            </a:r>
            <a:r>
              <a:rPr lang="fi-FI" sz="2400" dirty="0">
                <a:sym typeface="Wingdings" panose="05000000000000000000" pitchFamily="2" charset="2"/>
              </a:rPr>
              <a:t> haastava käyttäytyminen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sym typeface="Wingdings" panose="05000000000000000000" pitchFamily="2" charset="2"/>
              </a:rPr>
              <a:t>Lapsella voi olla jo hoitoon/kouluun tullessa kuppi lähes täynnä aamun tapahtumista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sym typeface="Wingdings" panose="05000000000000000000" pitchFamily="2" charset="2"/>
              </a:rPr>
              <a:t>”Yli läikkymistä” on mahdollista ennaltaehkäistä tarjoamalla hoito-/koulupäivän aikana mahdollisuuksia lievittää kuormitusta</a:t>
            </a:r>
          </a:p>
          <a:p>
            <a:pPr marL="0" indent="0">
              <a:buNone/>
            </a:pPr>
            <a:r>
              <a:rPr lang="fi-FI" sz="2400" dirty="0">
                <a:sym typeface="Wingdings" panose="05000000000000000000" pitchFamily="2" charset="2"/>
              </a:rPr>
              <a:t>	 esim. tauot, vapaa leikki, liikunta/muu motorinen 	toiminta, 	rentoutuminen, aistiharjoitukset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sym typeface="Wingdings" panose="05000000000000000000" pitchFamily="2" charset="2"/>
              </a:rPr>
              <a:t>Ympäristön muokkaaminen vähemmän kuormittavaksi </a:t>
            </a:r>
          </a:p>
          <a:p>
            <a:pPr marL="0" indent="0">
              <a:buNone/>
            </a:pPr>
            <a:r>
              <a:rPr lang="fi-FI" sz="2400" dirty="0">
                <a:sym typeface="Wingdings" panose="05000000000000000000" pitchFamily="2" charset="2"/>
              </a:rPr>
              <a:t>	 esim. hyvä struktuuri, visualisointi, ennakointi, aistikuormituksen 	vähentäminen/helpottavat apuvälineet</a:t>
            </a:r>
          </a:p>
          <a:p>
            <a:pPr marL="0" indent="0">
              <a:buNone/>
            </a:pPr>
            <a:r>
              <a:rPr lang="fi-FI" dirty="0">
                <a:sym typeface="Wingdings" panose="05000000000000000000" pitchFamily="2" charset="2"/>
              </a:rPr>
              <a:t>(Kujala 2018)</a:t>
            </a:r>
          </a:p>
          <a:p>
            <a:pPr>
              <a:buFont typeface="Arial" panose="020B0604020202020204" pitchFamily="34" charset="0"/>
              <a:buChar char="•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069876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4212" y="516581"/>
            <a:ext cx="8534400" cy="1507067"/>
          </a:xfrm>
        </p:spPr>
        <p:txBody>
          <a:bodyPr/>
          <a:lstStyle/>
          <a:p>
            <a:r>
              <a:rPr lang="fi-FI" dirty="0"/>
              <a:t>lähteet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4212" y="2194561"/>
            <a:ext cx="8534400" cy="4073094"/>
          </a:xfrm>
        </p:spPr>
        <p:txBody>
          <a:bodyPr>
            <a:normAutofit/>
          </a:bodyPr>
          <a:lstStyle/>
          <a:p>
            <a:r>
              <a:rPr lang="fi-FI" dirty="0"/>
              <a:t>Kujala, T. 2018. Autisminkirjon asiantuntijakoulutus. </a:t>
            </a:r>
            <a:r>
              <a:rPr lang="fi-FI" dirty="0" err="1"/>
              <a:t>Oppimis</a:t>
            </a:r>
            <a:r>
              <a:rPr lang="fi-FI" dirty="0"/>
              <a:t>- ja ohjauskeskus </a:t>
            </a:r>
            <a:r>
              <a:rPr lang="fi-FI" dirty="0" err="1"/>
              <a:t>Valteri</a:t>
            </a:r>
            <a:r>
              <a:rPr lang="fi-FI" dirty="0"/>
              <a:t>.</a:t>
            </a:r>
          </a:p>
          <a:p>
            <a:r>
              <a:rPr lang="fi-FI" dirty="0" err="1"/>
              <a:t>Norvapalo</a:t>
            </a:r>
            <a:r>
              <a:rPr lang="fi-FI" dirty="0"/>
              <a:t>, P. 2017. Haastavan </a:t>
            </a:r>
            <a:r>
              <a:rPr lang="fi-FI" dirty="0" err="1"/>
              <a:t>käyttöytymisen</a:t>
            </a:r>
            <a:r>
              <a:rPr lang="fi-FI" dirty="0"/>
              <a:t> ennaltaehkäisy, syyt ja muokkaaminen. Jyväskylän avoin yliopisto.</a:t>
            </a:r>
          </a:p>
        </p:txBody>
      </p:sp>
    </p:spTree>
    <p:extLst>
      <p:ext uri="{BB962C8B-B14F-4D97-AF65-F5344CB8AC3E}">
        <p14:creationId xmlns:p14="http://schemas.microsoft.com/office/powerpoint/2010/main" val="36686100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E9264E-9D1C-42C9-BA77-53BA75E53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941A6D9-6872-4444-B772-D13A800A8E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i-FI" sz="2800" b="1" dirty="0"/>
              <a:t>Tarkastelkaa jäävuori-malli: </a:t>
            </a:r>
          </a:p>
          <a:p>
            <a:pPr marL="0" indent="0" algn="ctr">
              <a:buNone/>
            </a:pPr>
            <a:r>
              <a:rPr lang="fi-FI" sz="2800" b="1" dirty="0"/>
              <a:t>Miettikää vanhuksien käyttäytymistä, heidän nähtäviä oireita ja mahdollisia syitä  uhkaavaan, häiritsevään, </a:t>
            </a:r>
            <a:r>
              <a:rPr lang="fi-FI" sz="2800" b="1"/>
              <a:t>väkivaltaiseen käyttäytymiseen.</a:t>
            </a:r>
            <a:endParaRPr lang="fi-FI" sz="2800" b="1" dirty="0"/>
          </a:p>
        </p:txBody>
      </p:sp>
    </p:spTree>
    <p:extLst>
      <p:ext uri="{BB962C8B-B14F-4D97-AF65-F5344CB8AC3E}">
        <p14:creationId xmlns:p14="http://schemas.microsoft.com/office/powerpoint/2010/main" val="1843200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33346" y="405783"/>
            <a:ext cx="8534400" cy="1026778"/>
          </a:xfrm>
        </p:spPr>
        <p:txBody>
          <a:bodyPr/>
          <a:lstStyle/>
          <a:p>
            <a:r>
              <a:rPr lang="fi-FI" b="1" dirty="0"/>
              <a:t>Haastava käyttäytyminen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88307" y="1432562"/>
            <a:ext cx="11666533" cy="4824305"/>
          </a:xfrm>
        </p:spPr>
        <p:txBody>
          <a:bodyPr>
            <a:normAutofit fontScale="92500"/>
          </a:bodyPr>
          <a:lstStyle/>
          <a:p>
            <a:pPr>
              <a:buFont typeface="Arial" panose="020B0604020202020204" pitchFamily="34" charset="0"/>
              <a:buChar char="•"/>
            </a:pPr>
            <a:endParaRPr lang="fi-FI" sz="24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800" b="1" dirty="0"/>
              <a:t>Ei toivottua käyttäytymistä, joka haastaa ympäristön</a:t>
            </a:r>
          </a:p>
          <a:p>
            <a:pPr marL="0" indent="0">
              <a:buNone/>
            </a:pPr>
            <a:r>
              <a:rPr lang="fi-FI" sz="2800" dirty="0"/>
              <a:t>	</a:t>
            </a:r>
            <a:r>
              <a:rPr lang="fi-FI" sz="2800" dirty="0">
                <a:sym typeface="Wingdings" panose="05000000000000000000" pitchFamily="2" charset="2"/>
              </a:rPr>
              <a:t> Esim. toisen tai itsensä vahingoittaminen, lyöminen, 	uhmaaminen, 		vastustaminen, kiroilu, sulkeutuneisuus, levottomuus</a:t>
            </a:r>
          </a:p>
          <a:p>
            <a:pPr marL="0" indent="0">
              <a:buNone/>
            </a:pPr>
            <a:endParaRPr lang="fi-FI" sz="2800" dirty="0">
              <a:sym typeface="Wingdings" panose="05000000000000000000" pitchFamily="2" charset="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>
                <a:sym typeface="Wingdings" panose="05000000000000000000" pitchFamily="2" charset="2"/>
              </a:rPr>
              <a:t>Haastavaan käytökseen puututaan, jos se vaikeuttaa uusien taitojen oppimista, sosiaalista kehittymistä ja aiheuttaa vaaraa</a:t>
            </a:r>
          </a:p>
          <a:p>
            <a:pPr marL="0" indent="0">
              <a:buNone/>
            </a:pPr>
            <a:endParaRPr lang="fi-FI" sz="2800" dirty="0">
              <a:sym typeface="Wingdings" panose="05000000000000000000" pitchFamily="2" charset="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2800" i="1" dirty="0">
                <a:sym typeface="Wingdings" panose="05000000000000000000" pitchFamily="2" charset="2"/>
              </a:rPr>
              <a:t>Mikä on haastavaa käytöstä ja mikä vain omituista käytöstä?</a:t>
            </a:r>
            <a:endParaRPr lang="fi-FI" sz="2800" i="1" dirty="0"/>
          </a:p>
        </p:txBody>
      </p:sp>
    </p:spTree>
    <p:extLst>
      <p:ext uri="{BB962C8B-B14F-4D97-AF65-F5344CB8AC3E}">
        <p14:creationId xmlns:p14="http://schemas.microsoft.com/office/powerpoint/2010/main" val="2092861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0248" y="278587"/>
            <a:ext cx="11706151" cy="991413"/>
          </a:xfrm>
        </p:spPr>
        <p:txBody>
          <a:bodyPr/>
          <a:lstStyle/>
          <a:p>
            <a:r>
              <a:rPr lang="fi-FI" b="1" dirty="0"/>
              <a:t>Ymmärrä lasta, jolla on haastavaa käytöstä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71269" y="1678488"/>
            <a:ext cx="10839734" cy="4947779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Lapsen voi olla vaikea ymmärtää itseään ja omaa käytöstään (erityiset tarpeet)</a:t>
            </a:r>
            <a:br>
              <a:rPr lang="fi-FI" sz="2400" dirty="0"/>
            </a:br>
            <a:endParaRPr lang="fi-FI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Jäävuori-malli (Käytöksen syiden miettiminen ja ratkaisujen etsiminen)</a:t>
            </a:r>
            <a:br>
              <a:rPr lang="fi-FI" sz="2400" dirty="0"/>
            </a:br>
            <a:endParaRPr lang="fi-FI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Stressikuppi </a:t>
            </a:r>
            <a:r>
              <a:rPr lang="fi-FI" sz="2400" dirty="0">
                <a:sym typeface="Wingdings" panose="05000000000000000000" pitchFamily="2" charset="2"/>
              </a:rPr>
              <a:t> Pienikin pisara saa täyden kupin läikkymään yli!</a:t>
            </a:r>
            <a:br>
              <a:rPr lang="fi-FI" sz="2400" dirty="0">
                <a:sym typeface="Wingdings" panose="05000000000000000000" pitchFamily="2" charset="2"/>
              </a:rPr>
            </a:br>
            <a:endParaRPr lang="fi-FI" sz="2400" dirty="0">
              <a:sym typeface="Wingdings" panose="05000000000000000000" pitchFamily="2" charset="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sym typeface="Wingdings" panose="05000000000000000000" pitchFamily="2" charset="2"/>
              </a:rPr>
              <a:t>Aistien yli- tai aliherkkyys  oma ääni rauhoittaa, toisen vastaava ääni on sietämätöntä melua.</a:t>
            </a:r>
            <a:br>
              <a:rPr lang="fi-FI" sz="2400" dirty="0">
                <a:sym typeface="Wingdings" panose="05000000000000000000" pitchFamily="2" charset="2"/>
              </a:rPr>
            </a:br>
            <a:endParaRPr lang="fi-FI" sz="2400" dirty="0">
              <a:sym typeface="Wingdings" panose="05000000000000000000" pitchFamily="2" charset="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sym typeface="Wingdings" panose="05000000000000000000" pitchFamily="2" charset="2"/>
              </a:rPr>
              <a:t>Päivittäinen profiilin vaihtelu – Tänään osaan ja pystyn, huomenna taitoja ei vaan ole (erityislapsilla).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80304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093" y="164391"/>
            <a:ext cx="10615773" cy="765249"/>
          </a:xfrm>
        </p:spPr>
        <p:txBody>
          <a:bodyPr>
            <a:normAutofit/>
          </a:bodyPr>
          <a:lstStyle/>
          <a:p>
            <a:r>
              <a:rPr lang="sv-FI" b="1" dirty="0"/>
              <a:t>Haastavan </a:t>
            </a:r>
            <a:r>
              <a:rPr lang="sv-FI" b="1" dirty="0" err="1"/>
              <a:t>käyttäytymisen</a:t>
            </a:r>
            <a:r>
              <a:rPr lang="sv-FI" b="1" dirty="0"/>
              <a:t> </a:t>
            </a:r>
            <a:r>
              <a:rPr lang="sv-FI" b="1" dirty="0" err="1"/>
              <a:t>jäävuori</a:t>
            </a:r>
            <a:endParaRPr lang="sv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7160" y="929640"/>
            <a:ext cx="11910907" cy="5835228"/>
          </a:xfrm>
        </p:spPr>
        <p:txBody>
          <a:bodyPr>
            <a:normAutofit fontScale="70000" lnSpcReduction="20000"/>
          </a:bodyPr>
          <a:lstStyle/>
          <a:p>
            <a:endParaRPr lang="sv-FI" sz="2800" dirty="0"/>
          </a:p>
          <a:p>
            <a:pPr marL="0" indent="0">
              <a:buNone/>
            </a:pPr>
            <a:r>
              <a:rPr lang="fi-FI" sz="3500" dirty="0"/>
              <a:t>1. Vedenpinnan yläpuolelle kerätään näkyvä käyttäytyminen</a:t>
            </a:r>
          </a:p>
          <a:p>
            <a:pPr marL="0" indent="0">
              <a:buNone/>
            </a:pPr>
            <a:endParaRPr lang="fi-FI" sz="3500" dirty="0"/>
          </a:p>
          <a:p>
            <a:pPr marL="0" indent="0">
              <a:buNone/>
            </a:pPr>
            <a:r>
              <a:rPr lang="fi-FI" sz="3500" dirty="0"/>
              <a:t>2. Vedenpinnan alapuolelle kerätään ensin syyt, miksi lapsi käyttäytyy niin kuin käyttäytyy</a:t>
            </a:r>
          </a:p>
          <a:p>
            <a:pPr marL="0" indent="0">
              <a:buNone/>
            </a:pPr>
            <a:endParaRPr lang="fi-FI" sz="3500" dirty="0"/>
          </a:p>
          <a:p>
            <a:pPr marL="0" indent="0">
              <a:buNone/>
            </a:pPr>
            <a:r>
              <a:rPr lang="sv-FI" sz="3500" dirty="0"/>
              <a:t>3. </a:t>
            </a:r>
            <a:r>
              <a:rPr lang="sv-FI" sz="3500" dirty="0" err="1"/>
              <a:t>Syitä</a:t>
            </a:r>
            <a:r>
              <a:rPr lang="sv-FI" sz="3500" dirty="0"/>
              <a:t> </a:t>
            </a:r>
            <a:r>
              <a:rPr lang="sv-FI" sz="3500" dirty="0" err="1"/>
              <a:t>voidaan</a:t>
            </a:r>
            <a:r>
              <a:rPr lang="sv-FI" sz="3500" dirty="0"/>
              <a:t> </a:t>
            </a:r>
            <a:r>
              <a:rPr lang="sv-FI" sz="3500" dirty="0" err="1"/>
              <a:t>selvittää</a:t>
            </a:r>
            <a:r>
              <a:rPr lang="sv-FI" sz="3500" dirty="0"/>
              <a:t> </a:t>
            </a:r>
            <a:r>
              <a:rPr lang="sv-FI" sz="3500" dirty="0" err="1"/>
              <a:t>seurannalla</a:t>
            </a:r>
            <a:r>
              <a:rPr lang="sv-FI" sz="3500" dirty="0"/>
              <a:t> (mm. </a:t>
            </a:r>
            <a:r>
              <a:rPr lang="sv-FI" sz="3500" dirty="0" err="1"/>
              <a:t>Päiväkoti</a:t>
            </a:r>
            <a:r>
              <a:rPr lang="sv-FI" sz="3500" dirty="0"/>
              <a:t>, </a:t>
            </a:r>
            <a:r>
              <a:rPr lang="sv-FI" sz="3500" dirty="0" err="1"/>
              <a:t>koti</a:t>
            </a:r>
            <a:r>
              <a:rPr lang="sv-FI" sz="3500" dirty="0"/>
              <a:t>, </a:t>
            </a:r>
            <a:r>
              <a:rPr lang="sv-FI" sz="3500" dirty="0" err="1"/>
              <a:t>koulussa</a:t>
            </a:r>
            <a:r>
              <a:rPr lang="sv-FI" sz="3500" dirty="0"/>
              <a:t>: 	</a:t>
            </a:r>
            <a:r>
              <a:rPr lang="sv-FI" sz="3500" dirty="0" err="1"/>
              <a:t>oppitunnit</a:t>
            </a:r>
            <a:r>
              <a:rPr lang="sv-FI" sz="3500" dirty="0"/>
              <a:t>, </a:t>
            </a:r>
            <a:r>
              <a:rPr lang="sv-FI" sz="3500" dirty="0" err="1"/>
              <a:t>iltapäivätoiminta</a:t>
            </a:r>
            <a:r>
              <a:rPr lang="sv-FI" sz="3500" dirty="0"/>
              <a:t>, </a:t>
            </a:r>
            <a:r>
              <a:rPr lang="sv-FI" sz="3500" dirty="0" err="1"/>
              <a:t>välitunnit</a:t>
            </a:r>
            <a:r>
              <a:rPr lang="sv-FI" sz="3500" dirty="0"/>
              <a:t>)</a:t>
            </a:r>
          </a:p>
          <a:p>
            <a:pPr marL="0" indent="0">
              <a:buNone/>
            </a:pPr>
            <a:endParaRPr lang="sv-FI" sz="3500" dirty="0"/>
          </a:p>
          <a:p>
            <a:pPr marL="0" indent="0">
              <a:buNone/>
            </a:pPr>
            <a:r>
              <a:rPr lang="fi-FI" sz="3500" dirty="0"/>
              <a:t>4. Syiden selvittyä etsitään ja kirjataan keinot miten syyhyn voi vaikuttaa</a:t>
            </a:r>
          </a:p>
          <a:p>
            <a:pPr marL="0" indent="0">
              <a:buNone/>
            </a:pPr>
            <a:endParaRPr lang="fi-FI" sz="3500" dirty="0"/>
          </a:p>
          <a:p>
            <a:pPr marL="0" indent="0">
              <a:buNone/>
            </a:pPr>
            <a:r>
              <a:rPr lang="fi-FI" sz="3500" dirty="0"/>
              <a:t>5. Lopuksi valitaan mitä keinoja otetaan käyttöön  </a:t>
            </a:r>
            <a:r>
              <a:rPr lang="fi-FI" sz="3500" dirty="0">
                <a:sym typeface="Wingdings" panose="05000000000000000000" pitchFamily="2" charset="2"/>
              </a:rPr>
              <a:t> </a:t>
            </a:r>
            <a:r>
              <a:rPr lang="fi-FI" sz="3500" dirty="0"/>
              <a:t>kaikkein tärkein 	ratkaistaessa haastavaa käyttäytymistä 			</a:t>
            </a:r>
          </a:p>
          <a:p>
            <a:pPr marL="0" indent="0">
              <a:buNone/>
            </a:pPr>
            <a:endParaRPr lang="fi-FI" sz="3500" dirty="0"/>
          </a:p>
          <a:p>
            <a:pPr marL="0" indent="0">
              <a:buNone/>
            </a:pPr>
            <a:endParaRPr lang="fi-FI" sz="3500" dirty="0"/>
          </a:p>
        </p:txBody>
      </p:sp>
    </p:spTree>
    <p:extLst>
      <p:ext uri="{BB962C8B-B14F-4D97-AF65-F5344CB8AC3E}">
        <p14:creationId xmlns:p14="http://schemas.microsoft.com/office/powerpoint/2010/main" val="1840213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isällön paikkamerkki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84" y="0"/>
            <a:ext cx="12192000" cy="6830174"/>
          </a:xfrm>
          <a:prstGeom prst="rect">
            <a:avLst/>
          </a:prstGeom>
        </p:spPr>
      </p:pic>
      <p:sp>
        <p:nvSpPr>
          <p:cNvPr id="5" name="Tekstiruutu 4"/>
          <p:cNvSpPr txBox="1"/>
          <p:nvPr/>
        </p:nvSpPr>
        <p:spPr>
          <a:xfrm>
            <a:off x="3790231" y="1278503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chemeClr val="bg1"/>
                </a:solidFill>
              </a:rPr>
              <a:t>vastustaminen</a:t>
            </a:r>
          </a:p>
        </p:txBody>
      </p:sp>
      <p:sp>
        <p:nvSpPr>
          <p:cNvPr id="6" name="Tekstiruutu 5"/>
          <p:cNvSpPr txBox="1"/>
          <p:nvPr/>
        </p:nvSpPr>
        <p:spPr>
          <a:xfrm>
            <a:off x="5590724" y="944144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chemeClr val="bg1"/>
                </a:solidFill>
              </a:rPr>
              <a:t>levottomuus</a:t>
            </a:r>
          </a:p>
        </p:txBody>
      </p:sp>
      <p:sp>
        <p:nvSpPr>
          <p:cNvPr id="4" name="Tekstiruutu 3"/>
          <p:cNvSpPr txBox="1"/>
          <p:nvPr/>
        </p:nvSpPr>
        <p:spPr>
          <a:xfrm>
            <a:off x="2709646" y="1870240"/>
            <a:ext cx="21611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chemeClr val="bg1"/>
                </a:solidFill>
              </a:rPr>
              <a:t>Toisen tai itsensä</a:t>
            </a:r>
          </a:p>
          <a:p>
            <a:r>
              <a:rPr lang="fi-FI" b="1" dirty="0">
                <a:solidFill>
                  <a:schemeClr val="bg1"/>
                </a:solidFill>
              </a:rPr>
              <a:t>vahingoittaminen</a:t>
            </a:r>
            <a:endParaRPr lang="sv-FI" b="1" dirty="0">
              <a:solidFill>
                <a:schemeClr val="bg1"/>
              </a:solidFill>
            </a:endParaRPr>
          </a:p>
        </p:txBody>
      </p:sp>
      <p:sp>
        <p:nvSpPr>
          <p:cNvPr id="7" name="Tekstiruutu 6"/>
          <p:cNvSpPr txBox="1"/>
          <p:nvPr/>
        </p:nvSpPr>
        <p:spPr>
          <a:xfrm>
            <a:off x="6430073" y="1615253"/>
            <a:ext cx="16930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chemeClr val="bg1"/>
                </a:solidFill>
              </a:rPr>
              <a:t>uhmaaminen</a:t>
            </a:r>
            <a:endParaRPr lang="sv-FI" b="1" dirty="0">
              <a:solidFill>
                <a:schemeClr val="bg1"/>
              </a:solidFill>
            </a:endParaRPr>
          </a:p>
        </p:txBody>
      </p:sp>
      <p:sp>
        <p:nvSpPr>
          <p:cNvPr id="8" name="Tekstiruutu 7"/>
          <p:cNvSpPr txBox="1"/>
          <p:nvPr/>
        </p:nvSpPr>
        <p:spPr>
          <a:xfrm>
            <a:off x="4981752" y="1901457"/>
            <a:ext cx="846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chemeClr val="bg1"/>
                </a:solidFill>
              </a:rPr>
              <a:t>kiroilu</a:t>
            </a:r>
            <a:endParaRPr lang="sv-FI" b="1" dirty="0">
              <a:solidFill>
                <a:schemeClr val="bg1"/>
              </a:solidFill>
            </a:endParaRPr>
          </a:p>
        </p:txBody>
      </p:sp>
      <p:sp>
        <p:nvSpPr>
          <p:cNvPr id="9" name="Tekstiruutu 8"/>
          <p:cNvSpPr txBox="1"/>
          <p:nvPr/>
        </p:nvSpPr>
        <p:spPr>
          <a:xfrm>
            <a:off x="5769649" y="2192571"/>
            <a:ext cx="19255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chemeClr val="bg1"/>
                </a:solidFill>
              </a:rPr>
              <a:t>sulkeutuneisuus</a:t>
            </a:r>
            <a:endParaRPr lang="sv-FI" b="1" dirty="0">
              <a:solidFill>
                <a:schemeClr val="bg1"/>
              </a:solidFill>
            </a:endParaRPr>
          </a:p>
        </p:txBody>
      </p:sp>
      <p:sp>
        <p:nvSpPr>
          <p:cNvPr id="10" name="Tekstiruutu 9"/>
          <p:cNvSpPr txBox="1"/>
          <p:nvPr/>
        </p:nvSpPr>
        <p:spPr>
          <a:xfrm>
            <a:off x="4034020" y="4170924"/>
            <a:ext cx="3401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0000"/>
                </a:solidFill>
              </a:rPr>
              <a:t>Toiminnanohjauksen vaikeus</a:t>
            </a:r>
            <a:endParaRPr lang="sv-FI" b="1" dirty="0">
              <a:solidFill>
                <a:srgbClr val="FF0000"/>
              </a:solidFill>
            </a:endParaRPr>
          </a:p>
        </p:txBody>
      </p:sp>
      <p:sp>
        <p:nvSpPr>
          <p:cNvPr id="11" name="Tekstiruutu 10"/>
          <p:cNvSpPr txBox="1"/>
          <p:nvPr/>
        </p:nvSpPr>
        <p:spPr>
          <a:xfrm>
            <a:off x="4273957" y="2784376"/>
            <a:ext cx="2175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0000"/>
                </a:solidFill>
              </a:rPr>
              <a:t>oppimisvaikeudet</a:t>
            </a:r>
            <a:endParaRPr lang="sv-FI" b="1" dirty="0">
              <a:solidFill>
                <a:srgbClr val="FF0000"/>
              </a:solidFill>
            </a:endParaRPr>
          </a:p>
        </p:txBody>
      </p:sp>
      <p:sp>
        <p:nvSpPr>
          <p:cNvPr id="12" name="Tekstiruutu 11"/>
          <p:cNvSpPr txBox="1"/>
          <p:nvPr/>
        </p:nvSpPr>
        <p:spPr>
          <a:xfrm>
            <a:off x="1746402" y="4901612"/>
            <a:ext cx="2566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0000"/>
                </a:solidFill>
              </a:rPr>
              <a:t>Tunnetaitojen pulmat</a:t>
            </a:r>
            <a:endParaRPr lang="sv-FI" b="1" dirty="0">
              <a:solidFill>
                <a:srgbClr val="FF0000"/>
              </a:solidFill>
            </a:endParaRPr>
          </a:p>
        </p:txBody>
      </p:sp>
      <p:sp>
        <p:nvSpPr>
          <p:cNvPr id="13" name="Tekstiruutu 12"/>
          <p:cNvSpPr txBox="1"/>
          <p:nvPr/>
        </p:nvSpPr>
        <p:spPr>
          <a:xfrm>
            <a:off x="682851" y="3935699"/>
            <a:ext cx="2771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0000"/>
                </a:solidFill>
              </a:rPr>
              <a:t>Tarkkaavuuden pulmat</a:t>
            </a:r>
            <a:endParaRPr lang="sv-FI" b="1" dirty="0">
              <a:solidFill>
                <a:srgbClr val="FF0000"/>
              </a:solidFill>
            </a:endParaRPr>
          </a:p>
        </p:txBody>
      </p:sp>
      <p:sp>
        <p:nvSpPr>
          <p:cNvPr id="14" name="Tekstiruutu 13"/>
          <p:cNvSpPr txBox="1"/>
          <p:nvPr/>
        </p:nvSpPr>
        <p:spPr>
          <a:xfrm>
            <a:off x="8754912" y="3926268"/>
            <a:ext cx="3228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0000"/>
                </a:solidFill>
              </a:rPr>
              <a:t>Sosiaalisten taitojen pulmat</a:t>
            </a:r>
            <a:endParaRPr lang="sv-FI" b="1" dirty="0">
              <a:solidFill>
                <a:srgbClr val="FF0000"/>
              </a:solidFill>
            </a:endParaRPr>
          </a:p>
        </p:txBody>
      </p:sp>
      <p:sp>
        <p:nvSpPr>
          <p:cNvPr id="15" name="Tekstiruutu 14"/>
          <p:cNvSpPr txBox="1"/>
          <p:nvPr/>
        </p:nvSpPr>
        <p:spPr>
          <a:xfrm>
            <a:off x="4494873" y="5749035"/>
            <a:ext cx="402706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0000"/>
                </a:solidFill>
              </a:rPr>
              <a:t>Perheessä tapahtuneet</a:t>
            </a:r>
          </a:p>
          <a:p>
            <a:r>
              <a:rPr lang="fi-FI" b="1" dirty="0">
                <a:solidFill>
                  <a:srgbClr val="FF0000"/>
                </a:solidFill>
              </a:rPr>
              <a:t>Muutokset (esim. muutto, avioero, </a:t>
            </a:r>
          </a:p>
          <a:p>
            <a:r>
              <a:rPr lang="fi-FI" b="1" dirty="0">
                <a:solidFill>
                  <a:srgbClr val="FF0000"/>
                </a:solidFill>
              </a:rPr>
              <a:t>kuolema)</a:t>
            </a:r>
            <a:endParaRPr lang="sv-FI" b="1" dirty="0">
              <a:solidFill>
                <a:srgbClr val="FF0000"/>
              </a:solidFill>
            </a:endParaRPr>
          </a:p>
        </p:txBody>
      </p:sp>
      <p:sp>
        <p:nvSpPr>
          <p:cNvPr id="16" name="Tekstiruutu 15"/>
          <p:cNvSpPr txBox="1"/>
          <p:nvPr/>
        </p:nvSpPr>
        <p:spPr>
          <a:xfrm>
            <a:off x="2321324" y="2848094"/>
            <a:ext cx="18069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0000"/>
                </a:solidFill>
              </a:rPr>
              <a:t>Huomion haku</a:t>
            </a:r>
            <a:endParaRPr lang="sv-FI" b="1" dirty="0">
              <a:solidFill>
                <a:srgbClr val="FF0000"/>
              </a:solidFill>
            </a:endParaRPr>
          </a:p>
        </p:txBody>
      </p:sp>
      <p:sp>
        <p:nvSpPr>
          <p:cNvPr id="17" name="Tekstiruutu 16"/>
          <p:cNvSpPr txBox="1"/>
          <p:nvPr/>
        </p:nvSpPr>
        <p:spPr>
          <a:xfrm>
            <a:off x="6732413" y="2748511"/>
            <a:ext cx="44133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0000"/>
                </a:solidFill>
              </a:rPr>
              <a:t>Kielelliset/kommunikaation vaikeudet</a:t>
            </a:r>
            <a:endParaRPr lang="sv-FI" b="1" dirty="0">
              <a:solidFill>
                <a:srgbClr val="FF0000"/>
              </a:solidFill>
            </a:endParaRPr>
          </a:p>
        </p:txBody>
      </p:sp>
      <p:sp>
        <p:nvSpPr>
          <p:cNvPr id="18" name="Tekstiruutu 17"/>
          <p:cNvSpPr txBox="1"/>
          <p:nvPr/>
        </p:nvSpPr>
        <p:spPr>
          <a:xfrm>
            <a:off x="6357951" y="5009795"/>
            <a:ext cx="25811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0000"/>
                </a:solidFill>
              </a:rPr>
              <a:t>Impulsiivisuus (ADHD)</a:t>
            </a:r>
            <a:endParaRPr lang="sv-FI" b="1" dirty="0">
              <a:solidFill>
                <a:srgbClr val="FF0000"/>
              </a:solidFill>
            </a:endParaRPr>
          </a:p>
        </p:txBody>
      </p:sp>
      <p:sp>
        <p:nvSpPr>
          <p:cNvPr id="19" name="Tekstiruutu 18"/>
          <p:cNvSpPr txBox="1"/>
          <p:nvPr/>
        </p:nvSpPr>
        <p:spPr>
          <a:xfrm>
            <a:off x="9242161" y="6283105"/>
            <a:ext cx="2528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Päivi </a:t>
            </a:r>
            <a:r>
              <a:rPr lang="fi-FI" dirty="0" err="1"/>
              <a:t>Norvapalo</a:t>
            </a:r>
            <a:r>
              <a:rPr lang="fi-FI" dirty="0"/>
              <a:t> 2017</a:t>
            </a:r>
            <a:endParaRPr lang="sv-FI" dirty="0"/>
          </a:p>
        </p:txBody>
      </p:sp>
      <p:sp>
        <p:nvSpPr>
          <p:cNvPr id="21" name="Tekstiruutu 20"/>
          <p:cNvSpPr txBox="1"/>
          <p:nvPr/>
        </p:nvSpPr>
        <p:spPr>
          <a:xfrm>
            <a:off x="5677831" y="6323965"/>
            <a:ext cx="3534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FF00"/>
                </a:solidFill>
              </a:rPr>
              <a:t>Aikaa, ymmärrystä, läsnäoloa</a:t>
            </a:r>
            <a:endParaRPr lang="sv-FI" dirty="0"/>
          </a:p>
        </p:txBody>
      </p:sp>
      <p:sp>
        <p:nvSpPr>
          <p:cNvPr id="22" name="Tekstiruutu 21"/>
          <p:cNvSpPr txBox="1"/>
          <p:nvPr/>
        </p:nvSpPr>
        <p:spPr>
          <a:xfrm>
            <a:off x="1657681" y="3174429"/>
            <a:ext cx="24705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FF00"/>
                </a:solidFill>
              </a:rPr>
              <a:t>Huomiota annetaan</a:t>
            </a:r>
          </a:p>
          <a:p>
            <a:r>
              <a:rPr lang="fi-FI" b="1" dirty="0">
                <a:solidFill>
                  <a:srgbClr val="FFFF00"/>
                </a:solidFill>
              </a:rPr>
              <a:t> positiivisista asioista</a:t>
            </a:r>
            <a:endParaRPr lang="sv-FI" b="1" dirty="0">
              <a:solidFill>
                <a:srgbClr val="FFFF00"/>
              </a:solidFill>
            </a:endParaRPr>
          </a:p>
        </p:txBody>
      </p:sp>
      <p:sp>
        <p:nvSpPr>
          <p:cNvPr id="23" name="Tekstiruutu 22"/>
          <p:cNvSpPr txBox="1"/>
          <p:nvPr/>
        </p:nvSpPr>
        <p:spPr>
          <a:xfrm>
            <a:off x="4204923" y="3124069"/>
            <a:ext cx="345479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FF00"/>
                </a:solidFill>
              </a:rPr>
              <a:t>Oppimisvaikeuksien arviointi,</a:t>
            </a:r>
          </a:p>
          <a:p>
            <a:r>
              <a:rPr lang="fi-FI" b="1" dirty="0">
                <a:solidFill>
                  <a:srgbClr val="FFFF00"/>
                </a:solidFill>
              </a:rPr>
              <a:t>Tukiopetus etukäteen, </a:t>
            </a:r>
          </a:p>
          <a:p>
            <a:r>
              <a:rPr lang="fi-FI" b="1" dirty="0">
                <a:solidFill>
                  <a:srgbClr val="FFFF00"/>
                </a:solidFill>
              </a:rPr>
              <a:t>osa-aikainen erityisopetus</a:t>
            </a:r>
            <a:endParaRPr lang="sv-FI" b="1" dirty="0">
              <a:solidFill>
                <a:srgbClr val="FFFF00"/>
              </a:solidFill>
            </a:endParaRPr>
          </a:p>
        </p:txBody>
      </p:sp>
      <p:sp>
        <p:nvSpPr>
          <p:cNvPr id="24" name="Tekstiruutu 23"/>
          <p:cNvSpPr txBox="1"/>
          <p:nvPr/>
        </p:nvSpPr>
        <p:spPr>
          <a:xfrm>
            <a:off x="8805381" y="4269750"/>
            <a:ext cx="32816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FF00"/>
                </a:solidFill>
              </a:rPr>
              <a:t>Opetetaan </a:t>
            </a:r>
            <a:r>
              <a:rPr lang="fi-FI" b="1" dirty="0" err="1">
                <a:solidFill>
                  <a:srgbClr val="FFFF00"/>
                </a:solidFill>
              </a:rPr>
              <a:t>sos.taitoja</a:t>
            </a:r>
            <a:r>
              <a:rPr lang="fi-FI" b="1" dirty="0">
                <a:solidFill>
                  <a:srgbClr val="FFFF00"/>
                </a:solidFill>
              </a:rPr>
              <a:t> koko </a:t>
            </a:r>
          </a:p>
          <a:p>
            <a:r>
              <a:rPr lang="fi-FI" b="1" dirty="0">
                <a:solidFill>
                  <a:srgbClr val="FFFF00"/>
                </a:solidFill>
              </a:rPr>
              <a:t>Ryhmälle ja/ tai yksilöllisesti</a:t>
            </a:r>
            <a:endParaRPr lang="sv-FI" b="1" dirty="0">
              <a:solidFill>
                <a:srgbClr val="FFFF00"/>
              </a:solidFill>
            </a:endParaRPr>
          </a:p>
        </p:txBody>
      </p:sp>
      <p:sp>
        <p:nvSpPr>
          <p:cNvPr id="25" name="Tekstiruutu 24"/>
          <p:cNvSpPr txBox="1"/>
          <p:nvPr/>
        </p:nvSpPr>
        <p:spPr>
          <a:xfrm>
            <a:off x="7668130" y="3049765"/>
            <a:ext cx="410881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FF00"/>
                </a:solidFill>
              </a:rPr>
              <a:t>Puhetta tukevat ja korvaavat</a:t>
            </a:r>
          </a:p>
          <a:p>
            <a:r>
              <a:rPr lang="fi-FI" b="1" dirty="0">
                <a:solidFill>
                  <a:srgbClr val="FFFF00"/>
                </a:solidFill>
              </a:rPr>
              <a:t>Kommunikointikeinot, visuaalisuus, </a:t>
            </a:r>
          </a:p>
          <a:p>
            <a:r>
              <a:rPr lang="fi-FI" b="1" dirty="0">
                <a:solidFill>
                  <a:srgbClr val="FFFF00"/>
                </a:solidFill>
              </a:rPr>
              <a:t>tekeminen</a:t>
            </a:r>
            <a:endParaRPr lang="sv-FI" b="1" dirty="0">
              <a:solidFill>
                <a:srgbClr val="FFFF00"/>
              </a:solidFill>
            </a:endParaRPr>
          </a:p>
        </p:txBody>
      </p:sp>
      <p:sp>
        <p:nvSpPr>
          <p:cNvPr id="26" name="Tekstiruutu 25"/>
          <p:cNvSpPr txBox="1"/>
          <p:nvPr/>
        </p:nvSpPr>
        <p:spPr>
          <a:xfrm>
            <a:off x="1251900" y="5295346"/>
            <a:ext cx="42947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FF00"/>
                </a:solidFill>
              </a:rPr>
              <a:t>Tunnetaitojen opetus koko ryhmälle, </a:t>
            </a:r>
          </a:p>
          <a:p>
            <a:r>
              <a:rPr lang="fi-FI" b="1" dirty="0">
                <a:solidFill>
                  <a:srgbClr val="FFFF00"/>
                </a:solidFill>
              </a:rPr>
              <a:t>Pienryhmässä ja/tai yksilöllisesti</a:t>
            </a:r>
            <a:endParaRPr lang="sv-FI" b="1" dirty="0">
              <a:solidFill>
                <a:srgbClr val="FFFF00"/>
              </a:solidFill>
            </a:endParaRPr>
          </a:p>
        </p:txBody>
      </p:sp>
      <p:sp>
        <p:nvSpPr>
          <p:cNvPr id="27" name="Tekstiruutu 26"/>
          <p:cNvSpPr txBox="1"/>
          <p:nvPr/>
        </p:nvSpPr>
        <p:spPr>
          <a:xfrm>
            <a:off x="715713" y="4310394"/>
            <a:ext cx="27061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FF00"/>
                </a:solidFill>
              </a:rPr>
              <a:t>Struktuuri, visuaalisuus,</a:t>
            </a:r>
          </a:p>
          <a:p>
            <a:r>
              <a:rPr lang="fi-FI" b="1" dirty="0">
                <a:solidFill>
                  <a:srgbClr val="FFFF00"/>
                </a:solidFill>
              </a:rPr>
              <a:t>tilajärjestelyt</a:t>
            </a:r>
            <a:endParaRPr lang="sv-FI" b="1" dirty="0">
              <a:solidFill>
                <a:srgbClr val="FFFF00"/>
              </a:solidFill>
            </a:endParaRPr>
          </a:p>
        </p:txBody>
      </p:sp>
      <p:sp>
        <p:nvSpPr>
          <p:cNvPr id="28" name="Tekstiruutu 27"/>
          <p:cNvSpPr txBox="1"/>
          <p:nvPr/>
        </p:nvSpPr>
        <p:spPr>
          <a:xfrm>
            <a:off x="4034020" y="4482177"/>
            <a:ext cx="3310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FF00"/>
                </a:solidFill>
              </a:rPr>
              <a:t>Kuvat, toistot, tuki siirtymissä</a:t>
            </a:r>
            <a:endParaRPr lang="sv-FI" b="1" dirty="0">
              <a:solidFill>
                <a:srgbClr val="FFFF00"/>
              </a:solidFill>
            </a:endParaRPr>
          </a:p>
        </p:txBody>
      </p:sp>
      <p:sp>
        <p:nvSpPr>
          <p:cNvPr id="29" name="Tekstiruutu 28"/>
          <p:cNvSpPr txBox="1"/>
          <p:nvPr/>
        </p:nvSpPr>
        <p:spPr>
          <a:xfrm>
            <a:off x="6533367" y="5358771"/>
            <a:ext cx="4429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FF00"/>
                </a:solidFill>
              </a:rPr>
              <a:t>Selkeys, struktuurit, palkkiot, tavoitteet</a:t>
            </a:r>
            <a:endParaRPr lang="sv-FI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1100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33691" y="190905"/>
            <a:ext cx="11500689" cy="967336"/>
          </a:xfrm>
        </p:spPr>
        <p:txBody>
          <a:bodyPr/>
          <a:lstStyle/>
          <a:p>
            <a:r>
              <a:rPr lang="fi-FI" b="1" dirty="0"/>
              <a:t>Haastavan käytöksen ennaltaehkäisy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0480" y="1322331"/>
            <a:ext cx="12161520" cy="5398718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Käyttäytymisen syyt liittyvän hyvin usein ympäristöön, opetusjärjestelyihin ja arjen struktuuriin (=jäsentelyyn)</a:t>
            </a:r>
          </a:p>
          <a:p>
            <a:pPr marL="0" indent="0">
              <a:buNone/>
            </a:pPr>
            <a:r>
              <a:rPr lang="fi-FI" sz="2400" dirty="0"/>
              <a:t>	</a:t>
            </a:r>
            <a:r>
              <a:rPr lang="fi-FI" sz="2400" dirty="0">
                <a:sym typeface="Wingdings" panose="05000000000000000000" pitchFamily="2" charset="2"/>
              </a:rPr>
              <a:t> Esim. struktuurin puute, lapsi ei tiedä mitä häneltä odotetaan, sosiaalisia 	taitoja / tunnetaitoja ei ole opetettu, ei ole mahdollisuuksia purkaa tunteita 	sallitulla tavalla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sym typeface="Wingdings" panose="05000000000000000000" pitchFamily="2" charset="2"/>
              </a:rPr>
              <a:t>Huomio on suuri käyttäytymisen vahvistaja  huomiota saa usein käyttäytymällä ei-toivotusti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sym typeface="Wingdings" panose="05000000000000000000" pitchFamily="2" charset="2"/>
              </a:rPr>
              <a:t>Toivottavan käyttäytymisen huomioiminen ja vahvistaminen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sym typeface="Wingdings" panose="05000000000000000000" pitchFamily="2" charset="2"/>
              </a:rPr>
              <a:t>Suurin osa ennaltaehkäisystä pitäisi olla ennakointia ja vain pieni osa interventioita</a:t>
            </a:r>
          </a:p>
          <a:p>
            <a:pPr marL="0" indent="0">
              <a:buNone/>
            </a:pPr>
            <a:r>
              <a:rPr lang="fi-FI" sz="2400" dirty="0">
                <a:sym typeface="Wingdings" panose="05000000000000000000" pitchFamily="2" charset="2"/>
              </a:rPr>
              <a:t>	 Interventio haastavan käyttäytymisen ilmetessä vaikuttaa vain sillä 	kerralla eikä poista haastavan käyttäytymisen syytä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505622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75781" y="353744"/>
            <a:ext cx="11073007" cy="936438"/>
          </a:xfrm>
        </p:spPr>
        <p:txBody>
          <a:bodyPr>
            <a:normAutofit/>
          </a:bodyPr>
          <a:lstStyle/>
          <a:p>
            <a:r>
              <a:rPr lang="fi-FI" b="1" dirty="0"/>
              <a:t>Haastavan käytöksen ennaltaehkäiseminen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37995" y="1290183"/>
            <a:ext cx="11759272" cy="533608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2400" b="1" u="sng" dirty="0"/>
              <a:t>HUOMIOI SEURAAVAT NÄKÖKULMAT</a:t>
            </a:r>
          </a:p>
          <a:p>
            <a:pPr marL="0" indent="0">
              <a:buNone/>
            </a:pPr>
            <a:endParaRPr lang="fi-FI" sz="2400" b="1" u="sng" dirty="0"/>
          </a:p>
          <a:p>
            <a:pPr marL="457200" indent="-457200">
              <a:buAutoNum type="arabicPeriod"/>
            </a:pPr>
            <a:r>
              <a:rPr lang="fi-FI" sz="2400" dirty="0"/>
              <a:t>Kommunikointikeinot: Ymmärtääkö lapsi mitä kerrot tai haluat? Ymmärrätkö sinä mitä lapsi kertoo tai haluaa?</a:t>
            </a:r>
          </a:p>
          <a:p>
            <a:pPr marL="457200" indent="-457200">
              <a:buAutoNum type="arabicPeriod"/>
            </a:pPr>
            <a:r>
              <a:rPr lang="fi-FI" sz="2400" b="1" dirty="0"/>
              <a:t>Strukturointi eli jäsentäminen: </a:t>
            </a:r>
            <a:r>
              <a:rPr lang="fi-FI" sz="2400" b="1" i="1" dirty="0"/>
              <a:t>Mitä tehdään, missä, kenen kanssa, kuinka kauan, mitä seuraavaksi?</a:t>
            </a:r>
          </a:p>
          <a:p>
            <a:pPr marL="457200" indent="-457200">
              <a:buAutoNum type="arabicPeriod"/>
            </a:pPr>
            <a:r>
              <a:rPr lang="fi-FI" sz="2400" dirty="0"/>
              <a:t>Ymmärtääkö lapsi mitä häneltä odotetaan?</a:t>
            </a:r>
          </a:p>
          <a:p>
            <a:pPr marL="457200" indent="-457200">
              <a:buAutoNum type="arabicPeriod"/>
            </a:pPr>
            <a:r>
              <a:rPr lang="fi-FI" sz="2400" dirty="0"/>
              <a:t>Päivän sisällön mielekkyys</a:t>
            </a:r>
          </a:p>
          <a:p>
            <a:pPr marL="457200" indent="-457200">
              <a:buAutoNum type="arabicPeriod"/>
            </a:pPr>
            <a:r>
              <a:rPr lang="fi-FI" sz="2400" dirty="0"/>
              <a:t>Toiminnan iänmukaisuus</a:t>
            </a:r>
          </a:p>
          <a:p>
            <a:pPr marL="457200" indent="-457200">
              <a:buAutoNum type="arabicPeriod"/>
            </a:pPr>
            <a:r>
              <a:rPr lang="fi-FI" sz="2400" dirty="0"/>
              <a:t>Valinnan mahdollisuudet</a:t>
            </a:r>
          </a:p>
          <a:p>
            <a:pPr marL="457200" indent="-457200">
              <a:buAutoNum type="arabicPeriod"/>
            </a:pPr>
            <a:r>
              <a:rPr lang="fi-FI" sz="2400" dirty="0"/>
              <a:t>Opetuksen taso (yli-/alisuoriutuminen)</a:t>
            </a:r>
          </a:p>
          <a:p>
            <a:endParaRPr lang="fi-FI" b="1" u="sng" dirty="0"/>
          </a:p>
        </p:txBody>
      </p:sp>
    </p:spTree>
    <p:extLst>
      <p:ext uri="{BB962C8B-B14F-4D97-AF65-F5344CB8AC3E}">
        <p14:creationId xmlns:p14="http://schemas.microsoft.com/office/powerpoint/2010/main" val="9994916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70854" y="178378"/>
            <a:ext cx="8534400" cy="610761"/>
          </a:xfrm>
        </p:spPr>
        <p:txBody>
          <a:bodyPr>
            <a:normAutofit fontScale="90000"/>
          </a:bodyPr>
          <a:lstStyle/>
          <a:p>
            <a:r>
              <a:rPr lang="fi-FI" dirty="0"/>
              <a:t>Jatkuu…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71270" y="178379"/>
            <a:ext cx="11598810" cy="6535572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fi-FI" sz="2400" dirty="0"/>
              <a:t>    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fi-FI" sz="3200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fi-FI" sz="8800" dirty="0"/>
              <a:t>8. Huomio myönteiseen käyttäytymiseen, onnistumisista palkitseminen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i-FI" sz="8800" dirty="0"/>
              <a:t>9. Mielenkiinnonkohteiden huomioiminen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i-FI" sz="8800" dirty="0"/>
              <a:t>10. Pienryhmätoiminta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i-FI" sz="8800" dirty="0"/>
              <a:t>11. Toivotun käyttäytymisen opettaminen ja mallin näyttäminen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i-FI" sz="8800" dirty="0"/>
              <a:t>12. Mahdollisuus energian purkamiseen mielekkäästi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i-FI" sz="8800" dirty="0"/>
              <a:t>13. Aistien yli- ja aliherkkyyksien huomiointi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i-FI" sz="8800" dirty="0"/>
              <a:t>14.Tunteiden näyttäminen ja käsitteleminen: Onko harjoiteltu tunnetaitoja 	riittävästi?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i-FI" sz="8800" dirty="0"/>
              <a:t>15. Eri ympäristöjen välinen yhteistyö mm. samat toimintatavat ja säännöt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i-FI" sz="8800" dirty="0"/>
              <a:t>16. Lepo ja rentoutuminen </a:t>
            </a:r>
            <a:r>
              <a:rPr lang="fi-FI" sz="8800" dirty="0">
                <a:sym typeface="Wingdings" panose="05000000000000000000" pitchFamily="2" charset="2"/>
              </a:rPr>
              <a:t> mahdollisuus rauhoittumiseen, kun alkaa hermostuttaa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fi-FI" sz="2400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151149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isällön paikkamerkki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7544" y="3014544"/>
            <a:ext cx="2537788" cy="3614738"/>
          </a:xfrm>
          <a:prstGeom prst="rect">
            <a:avLst/>
          </a:prstGeom>
        </p:spPr>
      </p:pic>
      <p:sp>
        <p:nvSpPr>
          <p:cNvPr id="3" name="Tekstiruutu 2"/>
          <p:cNvSpPr txBox="1"/>
          <p:nvPr/>
        </p:nvSpPr>
        <p:spPr>
          <a:xfrm>
            <a:off x="4144828" y="169713"/>
            <a:ext cx="33106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000" b="1" dirty="0">
                <a:solidFill>
                  <a:schemeClr val="bg1"/>
                </a:solidFill>
              </a:rPr>
              <a:t>STRESSIKUPPI</a:t>
            </a:r>
          </a:p>
        </p:txBody>
      </p:sp>
      <p:sp>
        <p:nvSpPr>
          <p:cNvPr id="4" name="Tekstiruutu 3"/>
          <p:cNvSpPr txBox="1"/>
          <p:nvPr/>
        </p:nvSpPr>
        <p:spPr>
          <a:xfrm>
            <a:off x="242097" y="937663"/>
            <a:ext cx="45255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Heikko kyky hahmottaa kokonaisuuksia</a:t>
            </a:r>
          </a:p>
        </p:txBody>
      </p:sp>
      <p:sp>
        <p:nvSpPr>
          <p:cNvPr id="5" name="Tekstiruutu 4"/>
          <p:cNvSpPr txBox="1"/>
          <p:nvPr/>
        </p:nvSpPr>
        <p:spPr>
          <a:xfrm>
            <a:off x="4588954" y="1314976"/>
            <a:ext cx="28151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Epäselvä arjen jäsennys</a:t>
            </a:r>
          </a:p>
        </p:txBody>
      </p:sp>
      <p:sp>
        <p:nvSpPr>
          <p:cNvPr id="6" name="Tekstiruutu 5"/>
          <p:cNvSpPr txBox="1"/>
          <p:nvPr/>
        </p:nvSpPr>
        <p:spPr>
          <a:xfrm>
            <a:off x="7080296" y="898060"/>
            <a:ext cx="3693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Vireystila (ravinto, lepo, liikunta)</a:t>
            </a:r>
          </a:p>
        </p:txBody>
      </p:sp>
      <p:sp>
        <p:nvSpPr>
          <p:cNvPr id="7" name="Tekstiruutu 6"/>
          <p:cNvSpPr txBox="1"/>
          <p:nvPr/>
        </p:nvSpPr>
        <p:spPr>
          <a:xfrm>
            <a:off x="400833" y="1853647"/>
            <a:ext cx="1414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Aistipulmat</a:t>
            </a:r>
          </a:p>
        </p:txBody>
      </p:sp>
      <p:sp>
        <p:nvSpPr>
          <p:cNvPr id="8" name="Tekstiruutu 7"/>
          <p:cNvSpPr txBox="1"/>
          <p:nvPr/>
        </p:nvSpPr>
        <p:spPr>
          <a:xfrm>
            <a:off x="2618448" y="1830684"/>
            <a:ext cx="15263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Tunnetaidot</a:t>
            </a:r>
          </a:p>
        </p:txBody>
      </p:sp>
      <p:sp>
        <p:nvSpPr>
          <p:cNvPr id="9" name="Tekstiruutu 8"/>
          <p:cNvSpPr txBox="1"/>
          <p:nvPr/>
        </p:nvSpPr>
        <p:spPr>
          <a:xfrm>
            <a:off x="486083" y="3171492"/>
            <a:ext cx="3842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Sosiaaliset vuorovaikutustilanteet</a:t>
            </a:r>
          </a:p>
        </p:txBody>
      </p:sp>
      <p:sp>
        <p:nvSpPr>
          <p:cNvPr id="10" name="Tekstiruutu 9"/>
          <p:cNvSpPr txBox="1"/>
          <p:nvPr/>
        </p:nvSpPr>
        <p:spPr>
          <a:xfrm>
            <a:off x="6856677" y="1684601"/>
            <a:ext cx="4140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Oman toiminnan ohjauksen pulmat</a:t>
            </a:r>
          </a:p>
        </p:txBody>
      </p:sp>
      <p:sp>
        <p:nvSpPr>
          <p:cNvPr id="11" name="Tekstiruutu 10"/>
          <p:cNvSpPr txBox="1"/>
          <p:nvPr/>
        </p:nvSpPr>
        <p:spPr>
          <a:xfrm>
            <a:off x="8312975" y="2279885"/>
            <a:ext cx="1553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Tarkkaavuus</a:t>
            </a:r>
          </a:p>
        </p:txBody>
      </p:sp>
      <p:sp>
        <p:nvSpPr>
          <p:cNvPr id="12" name="Tekstiruutu 11"/>
          <p:cNvSpPr txBox="1"/>
          <p:nvPr/>
        </p:nvSpPr>
        <p:spPr>
          <a:xfrm>
            <a:off x="8064650" y="3083510"/>
            <a:ext cx="22926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Syy-seuraussuhteet</a:t>
            </a:r>
          </a:p>
        </p:txBody>
      </p:sp>
      <p:sp>
        <p:nvSpPr>
          <p:cNvPr id="13" name="Tekstiruutu 12"/>
          <p:cNvSpPr txBox="1"/>
          <p:nvPr/>
        </p:nvSpPr>
        <p:spPr>
          <a:xfrm>
            <a:off x="1526904" y="2592070"/>
            <a:ext cx="1955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Kielelliset ohjeet</a:t>
            </a:r>
          </a:p>
        </p:txBody>
      </p:sp>
      <p:sp>
        <p:nvSpPr>
          <p:cNvPr id="14" name="Tekstiruutu 13"/>
          <p:cNvSpPr txBox="1"/>
          <p:nvPr/>
        </p:nvSpPr>
        <p:spPr>
          <a:xfrm>
            <a:off x="8400479" y="6100175"/>
            <a:ext cx="16161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(Kujala 2018)</a:t>
            </a:r>
          </a:p>
        </p:txBody>
      </p:sp>
      <p:sp>
        <p:nvSpPr>
          <p:cNvPr id="15" name="Alanuoli 14"/>
          <p:cNvSpPr/>
          <p:nvPr/>
        </p:nvSpPr>
        <p:spPr>
          <a:xfrm>
            <a:off x="5776142" y="1869267"/>
            <a:ext cx="484632" cy="978408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Alanuoli 15"/>
          <p:cNvSpPr/>
          <p:nvPr/>
        </p:nvSpPr>
        <p:spPr>
          <a:xfrm rot="19315240">
            <a:off x="4225710" y="2042714"/>
            <a:ext cx="484632" cy="978408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" name="Alanuoli 16"/>
          <p:cNvSpPr/>
          <p:nvPr/>
        </p:nvSpPr>
        <p:spPr>
          <a:xfrm rot="1673502">
            <a:off x="7588691" y="2102865"/>
            <a:ext cx="484632" cy="978408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9443277"/>
      </p:ext>
    </p:extLst>
  </p:cSld>
  <p:clrMapOvr>
    <a:masterClrMapping/>
  </p:clrMapOvr>
</p:sld>
</file>

<file path=ppt/theme/theme1.xml><?xml version="1.0" encoding="utf-8"?>
<a:theme xmlns:a="http://schemas.openxmlformats.org/drawingml/2006/main" name="Sektori">
  <a:themeElements>
    <a:clrScheme name="Slice">
      <a:dk1>
        <a:sysClr val="windowText" lastClr="000000"/>
      </a:dk1>
      <a:lt1>
        <a:sysClr val="window" lastClr="FFFFFF"/>
      </a:lt1>
      <a:dk2>
        <a:srgbClr val="537D0B"/>
      </a:dk2>
      <a:lt2>
        <a:srgbClr val="A9E257"/>
      </a:lt2>
      <a:accent1>
        <a:srgbClr val="38540A"/>
      </a:accent1>
      <a:accent2>
        <a:srgbClr val="31A274"/>
      </a:accent2>
      <a:accent3>
        <a:srgbClr val="236073"/>
      </a:accent3>
      <a:accent4>
        <a:srgbClr val="6C4D90"/>
      </a:accent4>
      <a:accent5>
        <a:srgbClr val="983C27"/>
      </a:accent5>
      <a:accent6>
        <a:srgbClr val="CD811F"/>
      </a:accent6>
      <a:hlink>
        <a:srgbClr val="293F06"/>
      </a:hlink>
      <a:folHlink>
        <a:srgbClr val="68883A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9759155-7935-4C61-A06C-C04380D1B16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139</TotalTime>
  <Words>723</Words>
  <Application>Microsoft Office PowerPoint</Application>
  <PresentationFormat>Laajakuva</PresentationFormat>
  <Paragraphs>117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Sektori</vt:lpstr>
      <vt:lpstr>Haastava käyttäytyminen ja sen ennaltaehkäisy</vt:lpstr>
      <vt:lpstr>Haastava käyttäytyminen</vt:lpstr>
      <vt:lpstr>Ymmärrä lasta, jolla on haastavaa käytöstä</vt:lpstr>
      <vt:lpstr>Haastavan käyttäytymisen jäävuori</vt:lpstr>
      <vt:lpstr>PowerPoint-esitys</vt:lpstr>
      <vt:lpstr>Haastavan käytöksen ennaltaehkäisy</vt:lpstr>
      <vt:lpstr>Haastavan käytöksen ennaltaehkäiseminen</vt:lpstr>
      <vt:lpstr>Jatkuu…</vt:lpstr>
      <vt:lpstr>PowerPoint-esitys</vt:lpstr>
      <vt:lpstr>STRESSIKUPPI-ILMIÖ</vt:lpstr>
      <vt:lpstr>lähteet</vt:lpstr>
      <vt:lpstr>tehtävä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Haastava käyttäytyminen</dc:title>
  <dc:creator>Pirnes Leena</dc:creator>
  <cp:lastModifiedBy>Sirke Väkevä</cp:lastModifiedBy>
  <cp:revision>27</cp:revision>
  <dcterms:created xsi:type="dcterms:W3CDTF">2019-03-18T12:23:33Z</dcterms:created>
  <dcterms:modified xsi:type="dcterms:W3CDTF">2021-01-24T16:23:27Z</dcterms:modified>
</cp:coreProperties>
</file>