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Erityistä tukea tarvitseva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LAPSI JA NUORI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158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fi-FI" dirty="0" smtClean="0"/>
              <a:t>PUHEEN JA KIELEN KEHITYKSEN VAIKEUDET, KIRJA S.70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pattFill prst="diagBrick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i-FI" dirty="0" smtClean="0"/>
              <a:t>Mitä tarkoittaa</a:t>
            </a:r>
          </a:p>
          <a:p>
            <a:r>
              <a:rPr lang="fi-FI" dirty="0" smtClean="0"/>
              <a:t>1.) Viivästynyt kielenkehitys</a:t>
            </a:r>
          </a:p>
          <a:p>
            <a:r>
              <a:rPr lang="fi-FI" dirty="0" smtClean="0"/>
              <a:t>2.) Kielellisen kehityksen erityisvaikeus eli dysfasia</a:t>
            </a:r>
          </a:p>
          <a:p>
            <a:r>
              <a:rPr lang="fi-FI" dirty="0" smtClean="0"/>
              <a:t>3.) Änkytys</a:t>
            </a:r>
          </a:p>
          <a:p>
            <a:r>
              <a:rPr lang="fi-FI" dirty="0" smtClean="0"/>
              <a:t>4.) Sokellus</a:t>
            </a:r>
          </a:p>
          <a:p>
            <a:r>
              <a:rPr lang="fi-FI" dirty="0" smtClean="0"/>
              <a:t>5.) </a:t>
            </a:r>
            <a:r>
              <a:rPr lang="fi-FI" dirty="0" err="1" smtClean="0"/>
              <a:t>Mutismi</a:t>
            </a:r>
            <a:endParaRPr lang="fi-FI" dirty="0" smtClean="0"/>
          </a:p>
          <a:p>
            <a:r>
              <a:rPr lang="fi-FI" dirty="0" smtClean="0"/>
              <a:t>6.) Äännevirheet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902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Lähihoitajan keinoja kielihäiriöistä kärsiville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i-FI" dirty="0"/>
              <a:t>-</a:t>
            </a:r>
            <a:r>
              <a:rPr lang="fi-FI" dirty="0" smtClean="0"/>
              <a:t> JÄRJESTÄ RAUHALLINEN YMPÄRISTÖ</a:t>
            </a:r>
          </a:p>
          <a:p>
            <a:r>
              <a:rPr lang="fi-FI" dirty="0" smtClean="0"/>
              <a:t>- LUO LAPSEEN KATSEKONTAKTI</a:t>
            </a:r>
          </a:p>
          <a:p>
            <a:r>
              <a:rPr lang="fi-FI" dirty="0" smtClean="0"/>
              <a:t>- PUHU SELKEÄSTI, EI PITKIÄ LAUSEITA</a:t>
            </a:r>
          </a:p>
          <a:p>
            <a:r>
              <a:rPr lang="fi-FI" dirty="0" smtClean="0"/>
              <a:t>- MUISTA ELEET, ILMEET JA KEHONKIELI</a:t>
            </a:r>
          </a:p>
          <a:p>
            <a:r>
              <a:rPr lang="fi-FI" dirty="0" smtClean="0"/>
              <a:t>- OLE KÄRSIVÄLLINEN JA KANNUSTAVA!</a:t>
            </a:r>
          </a:p>
          <a:p>
            <a:r>
              <a:rPr lang="fi-FI" dirty="0" smtClean="0"/>
              <a:t>- KÄYTÄ TARVITTAESSA KUVIA, VIITTOMIA JA PIIRTÄMISTÄ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400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erITYISEN</a:t>
            </a:r>
            <a:r>
              <a:rPr lang="fi-FI" dirty="0" smtClean="0"/>
              <a:t> TUEN TARVE: ESIMERKKEJÄ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- FYYSINEN KEHITYS </a:t>
            </a:r>
          </a:p>
          <a:p>
            <a:r>
              <a:rPr lang="fi-FI" dirty="0" smtClean="0"/>
              <a:t>- MOTORIIKKA</a:t>
            </a:r>
          </a:p>
          <a:p>
            <a:r>
              <a:rPr lang="fi-FI" dirty="0" smtClean="0"/>
              <a:t>- TARKKAAVAISUUS</a:t>
            </a:r>
          </a:p>
          <a:p>
            <a:r>
              <a:rPr lang="fi-FI" dirty="0" smtClean="0"/>
              <a:t>- KIELI JA KOMMUNIKAATIO</a:t>
            </a:r>
          </a:p>
          <a:p>
            <a:r>
              <a:rPr lang="fi-FI" dirty="0" smtClean="0"/>
              <a:t>- SOSIAALI-EMOTIONAALISET TAIDOT</a:t>
            </a:r>
          </a:p>
          <a:p>
            <a:r>
              <a:rPr lang="fi-FI" dirty="0" smtClean="0"/>
              <a:t>- KOGNITIIVISET TAIDOT</a:t>
            </a:r>
          </a:p>
          <a:p>
            <a:r>
              <a:rPr lang="fi-FI" dirty="0" smtClean="0"/>
              <a:t>- OPPIMISVALMIUDET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836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KOTI-PÄIVÄKOTI-KOULU? 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44" y="3197225"/>
            <a:ext cx="2381250" cy="2200275"/>
          </a:xfrm>
        </p:spPr>
      </p:pic>
    </p:spTree>
    <p:extLst>
      <p:ext uri="{BB962C8B-B14F-4D97-AF65-F5344CB8AC3E}">
        <p14:creationId xmlns:p14="http://schemas.microsoft.com/office/powerpoint/2010/main" val="25711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YKSILÖLLISEN TUEN TARVE LÄHTÖKOHTANA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- EDISTÄÄ LAAJASTI LAPSEN KEHITYSTÄ, SOSIAALISIA TAITOJA JA ITSENÄISEN ELÄMÄN TAITOJA</a:t>
            </a:r>
          </a:p>
          <a:p>
            <a:r>
              <a:rPr lang="fi-FI" dirty="0" smtClean="0"/>
              <a:t>- </a:t>
            </a:r>
            <a:r>
              <a:rPr lang="fi-FI" b="1" dirty="0" smtClean="0"/>
              <a:t>PÄIVÄKODISSA</a:t>
            </a:r>
            <a:r>
              <a:rPr lang="fi-FI" dirty="0" smtClean="0"/>
              <a:t> VOIDAAN TEHDÄ KUNTOUTUSSUUNNITELMA</a:t>
            </a:r>
          </a:p>
          <a:p>
            <a:r>
              <a:rPr lang="fi-FI" dirty="0" smtClean="0"/>
              <a:t>- </a:t>
            </a:r>
            <a:r>
              <a:rPr lang="fi-FI" b="1" dirty="0" smtClean="0"/>
              <a:t>KOULUSSA</a:t>
            </a:r>
            <a:r>
              <a:rPr lang="fi-FI" dirty="0" smtClean="0"/>
              <a:t> TUKI JAOTELLAAN YLEISEEN, TEHOSTETTUUN JA ERITYISEEN TUKEEN</a:t>
            </a:r>
          </a:p>
          <a:p>
            <a:r>
              <a:rPr lang="fi-FI" dirty="0" smtClean="0"/>
              <a:t>- ERITYINEN TUKI TOTEUTETAAN YKSILÖ-, PIENRYHMÄ- JA SAMANAIKAISOPETUKSENA</a:t>
            </a:r>
          </a:p>
          <a:p>
            <a:r>
              <a:rPr lang="fi-FI" dirty="0" smtClean="0"/>
              <a:t>- HENKILÖKOHTAINEN OPETUKSEN JÄRJESTÄMISTÄ KOSKEVA SUUNNITELMA = HOJKS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106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OPPIMISVAIKEUDET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i-FI" dirty="0" smtClean="0"/>
              <a:t>TARKKAAVAISUUSHÄIRIÖT</a:t>
            </a:r>
          </a:p>
          <a:p>
            <a:pPr marL="0" indent="0">
              <a:buNone/>
            </a:pPr>
            <a:r>
              <a:rPr lang="fi-FI" dirty="0" smtClean="0"/>
              <a:t>ADHD= YLIVILKKAUS, LEVOTTOMUUS, IMPULSIIVISUUS JA TARKKAAMATTOMUUS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ADD= ALIVILKKAUS, HAJAMIELISYYS, OMIIN AJATUKSIIN UPPOUTUNUT</a:t>
            </a:r>
          </a:p>
          <a:p>
            <a:pPr marL="0" indent="0">
              <a:buNone/>
            </a:pPr>
            <a:r>
              <a:rPr lang="fi-FI" dirty="0" smtClean="0"/>
              <a:t>Vaikeutena molemmissa oman toiminnan ohjaaminen ja itsenäinen suoriutuminen</a:t>
            </a:r>
            <a:endParaRPr lang="fi-FI" dirty="0"/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TEHTÄVIEN PILKKOMINEN PIENEMPIIN OSIIN/ ERITYISOPETUKSEN TARVE / NEUROPSYKOLOGINEN KUNTOUTUS/ LÄÄKEHOITO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698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Lukemis</a:t>
            </a:r>
            <a:r>
              <a:rPr lang="fi-FI" dirty="0" smtClean="0"/>
              <a:t>- ja kirjoittamisvaikeudet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Dysleksia</a:t>
            </a:r>
            <a:r>
              <a:rPr lang="fi-FI" dirty="0" smtClean="0"/>
              <a:t>= lukemisen ja kirjoittamaan oppimisen vaikeus vaikka älyllinen kehitys on normaali</a:t>
            </a:r>
          </a:p>
          <a:p>
            <a:endParaRPr lang="fi-FI" dirty="0"/>
          </a:p>
          <a:p>
            <a:r>
              <a:rPr lang="fi-FI" dirty="0" smtClean="0"/>
              <a:t>Vaikeita lukihäiriöitä 3-4% , lieviä jopa 15-20%:</a:t>
            </a:r>
            <a:r>
              <a:rPr lang="fi-FI" dirty="0" err="1" smtClean="0"/>
              <a:t>lla</a:t>
            </a:r>
            <a:r>
              <a:rPr lang="fi-FI" dirty="0" smtClean="0"/>
              <a:t> väestöstä</a:t>
            </a:r>
          </a:p>
          <a:p>
            <a:endParaRPr lang="fi-FI" dirty="0"/>
          </a:p>
          <a:p>
            <a:r>
              <a:rPr lang="fi-FI" dirty="0" smtClean="0"/>
              <a:t>Voi liittyä myös motorista kömpelyyttä ja hahmottamisen vaikeuksia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198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Motorisen kehityksen erityisvaikeudet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fi-FI" dirty="0" smtClean="0"/>
              <a:t>Liittyvät usein oppimisvaikeuksiin</a:t>
            </a:r>
          </a:p>
          <a:p>
            <a:r>
              <a:rPr lang="fi-FI" dirty="0" smtClean="0"/>
              <a:t>Ei liity kehitysvammaa, aistivammaa tai CP-vammaa</a:t>
            </a:r>
          </a:p>
          <a:p>
            <a:r>
              <a:rPr lang="fi-FI" dirty="0" smtClean="0"/>
              <a:t>= VAIKEUS SÄÄDELLÄ OMAA VOIMAA, LIIKERATAA JA TEMPOA</a:t>
            </a:r>
          </a:p>
          <a:p>
            <a:r>
              <a:rPr lang="fi-FI" dirty="0" smtClean="0"/>
              <a:t>= KÖMPELYYS, LIIKKEIDEN HALLITSEMATTOMUUS JA LIIKKEIDEN SUUNTAAMISEN  JA OHJAILUN PUUTE</a:t>
            </a:r>
          </a:p>
          <a:p>
            <a:endParaRPr lang="fi-FI" dirty="0"/>
          </a:p>
          <a:p>
            <a:r>
              <a:rPr lang="fi-FI" dirty="0" smtClean="0"/>
              <a:t>-</a:t>
            </a:r>
            <a:r>
              <a:rPr lang="fi-FI" dirty="0" smtClean="0">
                <a:sym typeface="Wingdings" panose="05000000000000000000" pitchFamily="2" charset="2"/>
              </a:rPr>
              <a:t> FYSIO-TAI TOIMINTATERAPEUTIN ARVIOINTI JA SEN JÄLKEEN TARVITTAVAT TERAPIAT/ ARKILIIKUNNAN LISÄÄMINEN JA HARRASTUKSET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442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pattFill prst="openDmnd">
            <a:fgClr>
              <a:srgbClr val="00B050"/>
            </a:fgClr>
            <a:bgClr>
              <a:srgbClr val="FFFF00"/>
            </a:bgClr>
          </a:pattFill>
        </p:spPr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71" y="2523180"/>
            <a:ext cx="2857500" cy="2228850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0075" y="2924819"/>
            <a:ext cx="4334818" cy="32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HAHMOTTAMISEN VAIKEUDET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i-FI" dirty="0" smtClean="0"/>
              <a:t>- VAIKEUS HAHMOTTAA ETÄISYYKSIÄ JA SIJAINTEJA</a:t>
            </a:r>
          </a:p>
          <a:p>
            <a:r>
              <a:rPr lang="fi-FI" dirty="0" smtClean="0"/>
              <a:t>- VAIKEUS MUISTAA MUISTIPELIN KORTTEJA </a:t>
            </a:r>
          </a:p>
          <a:p>
            <a:r>
              <a:rPr lang="fi-FI" dirty="0" smtClean="0"/>
              <a:t>- VAIKEUS TUNNISTAA KUVIOITA, EI LÖYDÄ TAVAROITA</a:t>
            </a:r>
          </a:p>
          <a:p>
            <a:r>
              <a:rPr lang="fi-FI" dirty="0" smtClean="0"/>
              <a:t>- VAIKEUS OPPIA KIRJOITTAMAAN KIRJAIMIA JA NUMEROITA JA OPPIA NIIDEN OIKEITA SUUNTIA</a:t>
            </a:r>
          </a:p>
          <a:p>
            <a:r>
              <a:rPr lang="fi-FI" dirty="0" smtClean="0"/>
              <a:t>- VAIKEUS MUISTAA IHMISTEN KASVOJA</a:t>
            </a:r>
          </a:p>
          <a:p>
            <a:r>
              <a:rPr lang="fi-FI" dirty="0" smtClean="0"/>
              <a:t>- PELKO KÄVELLÄ RAPPUSISSA, TÖRMÄILEE HERKÄSTI ESINEISIIN</a:t>
            </a:r>
          </a:p>
          <a:p>
            <a:r>
              <a:rPr lang="fi-FI" dirty="0" smtClean="0"/>
              <a:t>- HIENO- JA KARKEAMOTORINEN KÖMPELYYS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5748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233</TotalTime>
  <Words>327</Words>
  <Application>Microsoft Office PowerPoint</Application>
  <PresentationFormat>Laajakuva</PresentationFormat>
  <Paragraphs>60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Tw Cen MT</vt:lpstr>
      <vt:lpstr>Tw Cen MT Condensed</vt:lpstr>
      <vt:lpstr>Wingdings</vt:lpstr>
      <vt:lpstr>Wingdings 3</vt:lpstr>
      <vt:lpstr>Integraali</vt:lpstr>
      <vt:lpstr>Erityistä tukea tarvitseva</vt:lpstr>
      <vt:lpstr>erITYISEN TUEN TARVE: ESIMERKKEJÄ</vt:lpstr>
      <vt:lpstr>KOTI-PÄIVÄKOTI-KOULU? </vt:lpstr>
      <vt:lpstr>YKSILÖLLISEN TUEN TARVE LÄHTÖKOHTANA</vt:lpstr>
      <vt:lpstr>OPPIMISVAIKEUDET </vt:lpstr>
      <vt:lpstr>Lukemis- ja kirjoittamisvaikeudet</vt:lpstr>
      <vt:lpstr>Motorisen kehityksen erityisvaikeudet</vt:lpstr>
      <vt:lpstr>PowerPoint-esitys</vt:lpstr>
      <vt:lpstr>HAHMOTTAMISEN VAIKEUDET</vt:lpstr>
      <vt:lpstr>PUHEEN JA KIELEN KEHITYKSEN VAIKEUDET, KIRJA S.70</vt:lpstr>
      <vt:lpstr>Lähihoitajan keinoja kielihäiriöistä kärsiville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Erityistä tukea tarvitseva</dc:title>
  <dc:creator>Päivi Liiri-Ranta</dc:creator>
  <cp:lastModifiedBy>Päivi Liiri-Ranta</cp:lastModifiedBy>
  <cp:revision>10</cp:revision>
  <dcterms:created xsi:type="dcterms:W3CDTF">2016-01-07T16:43:58Z</dcterms:created>
  <dcterms:modified xsi:type="dcterms:W3CDTF">2016-01-07T20:40:42Z</dcterms:modified>
</cp:coreProperties>
</file>