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79" r:id="rId5"/>
    <p:sldId id="274" r:id="rId6"/>
    <p:sldId id="282" r:id="rId7"/>
    <p:sldId id="270" r:id="rId8"/>
    <p:sldId id="273" r:id="rId9"/>
    <p:sldId id="275" r:id="rId10"/>
    <p:sldId id="276" r:id="rId11"/>
    <p:sldId id="277" r:id="rId12"/>
    <p:sldId id="278" r:id="rId13"/>
    <p:sldId id="262" r:id="rId1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FA5A8899-B84F-5E46-94A4-8192503260A7}">
          <p14:sldIdLst>
            <p14:sldId id="279"/>
            <p14:sldId id="274"/>
            <p14:sldId id="282"/>
            <p14:sldId id="270"/>
            <p14:sldId id="273"/>
            <p14:sldId id="275"/>
            <p14:sldId id="276"/>
            <p14:sldId id="277"/>
            <p14:sldId id="278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9DC"/>
    <a:srgbClr val="862B7C"/>
    <a:srgbClr val="DEC9D9"/>
    <a:srgbClr val="F9DCF5"/>
    <a:srgbClr val="D4BCD1"/>
    <a:srgbClr val="C099BB"/>
    <a:srgbClr val="A16098"/>
    <a:srgbClr val="DF4C62"/>
    <a:srgbClr val="74B943"/>
    <a:srgbClr val="C5DE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Normaali tyyli 4 - Korostu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inimized">
    <p:restoredLeft sz="0" autoAdjust="0"/>
    <p:restoredTop sz="0" autoAdjust="0"/>
  </p:normalViewPr>
  <p:slideViewPr>
    <p:cSldViewPr snapToGrid="0" snapToObjects="1">
      <p:cViewPr varScale="1">
        <p:scale>
          <a:sx n="12" d="100"/>
          <a:sy n="12" d="100"/>
        </p:scale>
        <p:origin x="2683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C6D08F-2A16-4A38-884C-3AC599BC79B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14700C33-8623-4A5E-9C45-FA1377C751CA}">
      <dgm:prSet custT="1"/>
      <dgm:spPr>
        <a:solidFill>
          <a:schemeClr val="tx2"/>
        </a:solidFill>
      </dgm:spPr>
      <dgm:t>
        <a:bodyPr/>
        <a:lstStyle/>
        <a:p>
          <a:r>
            <a:rPr lang="fi-FI" sz="1800" dirty="0"/>
            <a:t>Biologisella tutkimuksella ja biologian sovelluksilla on tärkeä rooli globaalien ympäristöongelmien ratkaisussa.</a:t>
          </a:r>
          <a:endParaRPr lang="fi-FI" sz="1800" dirty="0">
            <a:cs typeface="Calibri"/>
          </a:endParaRPr>
        </a:p>
      </dgm:t>
    </dgm:pt>
    <dgm:pt modelId="{7E401DBE-152F-4414-9C12-1E1D0596313D}" type="parTrans" cxnId="{FE6CFE10-03FA-4CF7-AE8F-932CC5183C4B}">
      <dgm:prSet/>
      <dgm:spPr/>
      <dgm:t>
        <a:bodyPr/>
        <a:lstStyle/>
        <a:p>
          <a:endParaRPr lang="fi-FI"/>
        </a:p>
      </dgm:t>
    </dgm:pt>
    <dgm:pt modelId="{2FBB43BF-B731-41E7-89AF-2215C3B127CF}" type="sibTrans" cxnId="{FE6CFE10-03FA-4CF7-AE8F-932CC5183C4B}">
      <dgm:prSet/>
      <dgm:spPr/>
      <dgm:t>
        <a:bodyPr/>
        <a:lstStyle/>
        <a:p>
          <a:endParaRPr lang="fi-FI"/>
        </a:p>
      </dgm:t>
    </dgm:pt>
    <dgm:pt modelId="{7D2666B0-934E-9A40-8B01-ABF45FD948EE}">
      <dgm:prSet custT="1"/>
      <dgm:spPr>
        <a:solidFill>
          <a:schemeClr val="tx2"/>
        </a:solidFill>
      </dgm:spPr>
      <dgm:t>
        <a:bodyPr/>
        <a:lstStyle/>
        <a:p>
          <a:r>
            <a:rPr lang="fi-FI" sz="1800" dirty="0">
              <a:cs typeface="Calibri"/>
            </a:rPr>
            <a:t>Biologinen tutkimus</a:t>
          </a:r>
        </a:p>
        <a:p>
          <a:r>
            <a:rPr lang="fi-FI" sz="1800">
              <a:cs typeface="Calibri"/>
            </a:rPr>
            <a:t>- perustutkimus</a:t>
          </a:r>
        </a:p>
        <a:p>
          <a:r>
            <a:rPr lang="fi-FI" sz="1800">
              <a:cs typeface="Calibri"/>
            </a:rPr>
            <a:t>- soveltava tutkimus</a:t>
          </a:r>
          <a:endParaRPr lang="fi-FI" sz="1800" dirty="0">
            <a:cs typeface="Calibri"/>
          </a:endParaRPr>
        </a:p>
      </dgm:t>
    </dgm:pt>
    <dgm:pt modelId="{1A0DD5E0-9F23-974D-B2A9-7C7C53B5F54D}" type="parTrans" cxnId="{DAB2DC66-3B23-2C4C-93F5-603F6FBEA085}">
      <dgm:prSet/>
      <dgm:spPr/>
      <dgm:t>
        <a:bodyPr/>
        <a:lstStyle/>
        <a:p>
          <a:endParaRPr lang="fi-FI"/>
        </a:p>
      </dgm:t>
    </dgm:pt>
    <dgm:pt modelId="{21E27DF6-CDCD-484C-B188-51C2DBD3242A}" type="sibTrans" cxnId="{DAB2DC66-3B23-2C4C-93F5-603F6FBEA085}">
      <dgm:prSet/>
      <dgm:spPr/>
      <dgm:t>
        <a:bodyPr/>
        <a:lstStyle/>
        <a:p>
          <a:endParaRPr lang="fi-FI"/>
        </a:p>
      </dgm:t>
    </dgm:pt>
    <dgm:pt modelId="{9D0D29B4-7E7C-45F1-8058-4584CDE96D95}" type="pres">
      <dgm:prSet presAssocID="{40C6D08F-2A16-4A38-884C-3AC599BC79BD}" presName="linear" presStyleCnt="0">
        <dgm:presLayoutVars>
          <dgm:animLvl val="lvl"/>
          <dgm:resizeHandles val="exact"/>
        </dgm:presLayoutVars>
      </dgm:prSet>
      <dgm:spPr/>
    </dgm:pt>
    <dgm:pt modelId="{F2D6F4C0-3692-485F-9B4D-469456C6BA98}" type="pres">
      <dgm:prSet presAssocID="{14700C33-8623-4A5E-9C45-FA1377C751CA}" presName="parentText" presStyleLbl="node1" presStyleIdx="0" presStyleCnt="2" custLinFactNeighborY="-7235">
        <dgm:presLayoutVars>
          <dgm:chMax val="0"/>
          <dgm:bulletEnabled val="1"/>
        </dgm:presLayoutVars>
      </dgm:prSet>
      <dgm:spPr/>
    </dgm:pt>
    <dgm:pt modelId="{7FCE258F-B5A4-5F4C-BFA0-AEED73929492}" type="pres">
      <dgm:prSet presAssocID="{2FBB43BF-B731-41E7-89AF-2215C3B127CF}" presName="spacer" presStyleCnt="0"/>
      <dgm:spPr/>
    </dgm:pt>
    <dgm:pt modelId="{D4C19B68-D22E-8943-9CCA-D6B69758FD47}" type="pres">
      <dgm:prSet presAssocID="{7D2666B0-934E-9A40-8B01-ABF45FD948EE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FE6CFE10-03FA-4CF7-AE8F-932CC5183C4B}" srcId="{40C6D08F-2A16-4A38-884C-3AC599BC79BD}" destId="{14700C33-8623-4A5E-9C45-FA1377C751CA}" srcOrd="0" destOrd="0" parTransId="{7E401DBE-152F-4414-9C12-1E1D0596313D}" sibTransId="{2FBB43BF-B731-41E7-89AF-2215C3B127CF}"/>
    <dgm:cxn modelId="{3D53C25E-5945-4CE4-AF30-856567A9C9DC}" type="presOf" srcId="{14700C33-8623-4A5E-9C45-FA1377C751CA}" destId="{F2D6F4C0-3692-485F-9B4D-469456C6BA98}" srcOrd="0" destOrd="0" presId="urn:microsoft.com/office/officeart/2005/8/layout/vList2"/>
    <dgm:cxn modelId="{DAB2DC66-3B23-2C4C-93F5-603F6FBEA085}" srcId="{40C6D08F-2A16-4A38-884C-3AC599BC79BD}" destId="{7D2666B0-934E-9A40-8B01-ABF45FD948EE}" srcOrd="1" destOrd="0" parTransId="{1A0DD5E0-9F23-974D-B2A9-7C7C53B5F54D}" sibTransId="{21E27DF6-CDCD-484C-B188-51C2DBD3242A}"/>
    <dgm:cxn modelId="{97FD4571-E32A-428E-A4A2-E48CC343BE76}" type="presOf" srcId="{40C6D08F-2A16-4A38-884C-3AC599BC79BD}" destId="{9D0D29B4-7E7C-45F1-8058-4584CDE96D95}" srcOrd="0" destOrd="0" presId="urn:microsoft.com/office/officeart/2005/8/layout/vList2"/>
    <dgm:cxn modelId="{B7E3B9D4-1CAD-A146-81D6-1CE1A23071F2}" type="presOf" srcId="{7D2666B0-934E-9A40-8B01-ABF45FD948EE}" destId="{D4C19B68-D22E-8943-9CCA-D6B69758FD47}" srcOrd="0" destOrd="0" presId="urn:microsoft.com/office/officeart/2005/8/layout/vList2"/>
    <dgm:cxn modelId="{1A64EC3B-E0D4-45D6-85A1-9A8F49A0C830}" type="presParOf" srcId="{9D0D29B4-7E7C-45F1-8058-4584CDE96D95}" destId="{F2D6F4C0-3692-485F-9B4D-469456C6BA98}" srcOrd="0" destOrd="0" presId="urn:microsoft.com/office/officeart/2005/8/layout/vList2"/>
    <dgm:cxn modelId="{8E59BE97-3306-C940-8268-F1FD5B8C2DAD}" type="presParOf" srcId="{9D0D29B4-7E7C-45F1-8058-4584CDE96D95}" destId="{7FCE258F-B5A4-5F4C-BFA0-AEED73929492}" srcOrd="1" destOrd="0" presId="urn:microsoft.com/office/officeart/2005/8/layout/vList2"/>
    <dgm:cxn modelId="{9E5838EF-4050-6341-9751-094EBCC35CA1}" type="presParOf" srcId="{9D0D29B4-7E7C-45F1-8058-4584CDE96D95}" destId="{D4C19B68-D22E-8943-9CCA-D6B69758FD4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DAF54C-91FA-48AC-BA17-DBB1E693BB2E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5BEFFA50-1DE0-4A4F-BEC3-220DF4FDC3E6}">
      <dgm:prSet/>
      <dgm:spPr/>
      <dgm:t>
        <a:bodyPr/>
        <a:lstStyle/>
        <a:p>
          <a:r>
            <a:rPr lang="fi-FI" dirty="0"/>
            <a:t>Ihmiset ovat hyödyntäneet biotekniikkaa tuhansien vuosien ajan.</a:t>
          </a:r>
          <a:endParaRPr lang="en-US" dirty="0"/>
        </a:p>
      </dgm:t>
    </dgm:pt>
    <dgm:pt modelId="{8BA0090A-33BA-43CD-8B86-1C96AFC67B59}" type="parTrans" cxnId="{39D63ACC-1E6C-45D1-BD6B-06E86BD44686}">
      <dgm:prSet/>
      <dgm:spPr/>
      <dgm:t>
        <a:bodyPr/>
        <a:lstStyle/>
        <a:p>
          <a:endParaRPr lang="en-US"/>
        </a:p>
      </dgm:t>
    </dgm:pt>
    <dgm:pt modelId="{E84D08EA-78AF-45E8-85A9-EAE8B4CFED29}" type="sibTrans" cxnId="{39D63ACC-1E6C-45D1-BD6B-06E86BD44686}">
      <dgm:prSet/>
      <dgm:spPr/>
      <dgm:t>
        <a:bodyPr/>
        <a:lstStyle/>
        <a:p>
          <a:endParaRPr lang="en-US"/>
        </a:p>
      </dgm:t>
    </dgm:pt>
    <dgm:pt modelId="{4C6E7611-5859-4BD8-A693-25454054C4C6}">
      <dgm:prSet/>
      <dgm:spPr/>
      <dgm:t>
        <a:bodyPr/>
        <a:lstStyle/>
        <a:p>
          <a:r>
            <a:rPr lang="fi-FI"/>
            <a:t>Moderni biotekniikka sai alkunsa, kun tieto solujen rakenteesta ja toiminnasta lisääntyi sekä tarkentui.</a:t>
          </a:r>
          <a:endParaRPr lang="en-US"/>
        </a:p>
      </dgm:t>
    </dgm:pt>
    <dgm:pt modelId="{F3F16451-7B51-4C40-AD83-A4EB96D939F5}" type="parTrans" cxnId="{A02D6B23-DB8E-4111-936D-9BA1DDEDC6C1}">
      <dgm:prSet/>
      <dgm:spPr/>
      <dgm:t>
        <a:bodyPr/>
        <a:lstStyle/>
        <a:p>
          <a:endParaRPr lang="en-US"/>
        </a:p>
      </dgm:t>
    </dgm:pt>
    <dgm:pt modelId="{1CE66788-83B1-4DD8-8857-B844020B38E0}" type="sibTrans" cxnId="{A02D6B23-DB8E-4111-936D-9BA1DDEDC6C1}">
      <dgm:prSet/>
      <dgm:spPr/>
      <dgm:t>
        <a:bodyPr/>
        <a:lstStyle/>
        <a:p>
          <a:endParaRPr lang="en-US"/>
        </a:p>
      </dgm:t>
    </dgm:pt>
    <dgm:pt modelId="{214999CB-4224-4CB9-A6FF-A0CEF9284096}">
      <dgm:prSet/>
      <dgm:spPr/>
      <dgm:t>
        <a:bodyPr/>
        <a:lstStyle/>
        <a:p>
          <a:r>
            <a:rPr lang="fi-FI" dirty="0"/>
            <a:t>Biotekniikan sovelluksia käytetään maa- ja metsätaloudessa, terveydenhuollossa, yksilöiden ja lajien tunnistuksessa, teollisuudessa, energiantuotannossa sekä ympäristönsuojelussa.</a:t>
          </a:r>
          <a:endParaRPr lang="en-US" dirty="0"/>
        </a:p>
      </dgm:t>
    </dgm:pt>
    <dgm:pt modelId="{D3D8ED9B-CA4F-4C02-8C07-89A49B965506}" type="parTrans" cxnId="{349BC4F7-FF0C-4BF8-9B87-E45779EF8309}">
      <dgm:prSet/>
      <dgm:spPr/>
      <dgm:t>
        <a:bodyPr/>
        <a:lstStyle/>
        <a:p>
          <a:endParaRPr lang="en-US"/>
        </a:p>
      </dgm:t>
    </dgm:pt>
    <dgm:pt modelId="{46E852D0-F9A7-4AA8-B0C6-852E3058FF89}" type="sibTrans" cxnId="{349BC4F7-FF0C-4BF8-9B87-E45779EF8309}">
      <dgm:prSet/>
      <dgm:spPr/>
      <dgm:t>
        <a:bodyPr/>
        <a:lstStyle/>
        <a:p>
          <a:endParaRPr lang="en-US"/>
        </a:p>
      </dgm:t>
    </dgm:pt>
    <dgm:pt modelId="{C2BF9D89-5126-BE48-A351-A04F53E49F36}" type="pres">
      <dgm:prSet presAssocID="{75DAF54C-91FA-48AC-BA17-DBB1E693BB2E}" presName="linear" presStyleCnt="0">
        <dgm:presLayoutVars>
          <dgm:animLvl val="lvl"/>
          <dgm:resizeHandles val="exact"/>
        </dgm:presLayoutVars>
      </dgm:prSet>
      <dgm:spPr/>
    </dgm:pt>
    <dgm:pt modelId="{4C0F55DD-9417-4C45-B572-82CD9675C569}" type="pres">
      <dgm:prSet presAssocID="{5BEFFA50-1DE0-4A4F-BEC3-220DF4FDC3E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5B49FBE-EAFF-9440-8659-A6AB4C29EA1B}" type="pres">
      <dgm:prSet presAssocID="{E84D08EA-78AF-45E8-85A9-EAE8B4CFED29}" presName="spacer" presStyleCnt="0"/>
      <dgm:spPr/>
    </dgm:pt>
    <dgm:pt modelId="{DB6D43E4-F5F8-F84A-9EB5-AF58ADB96D28}" type="pres">
      <dgm:prSet presAssocID="{4C6E7611-5859-4BD8-A693-25454054C4C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4EF7485-1464-6C42-B87E-3D51B63221D9}" type="pres">
      <dgm:prSet presAssocID="{1CE66788-83B1-4DD8-8857-B844020B38E0}" presName="spacer" presStyleCnt="0"/>
      <dgm:spPr/>
    </dgm:pt>
    <dgm:pt modelId="{81FE593F-7188-AC43-AFF4-6F74C0815B12}" type="pres">
      <dgm:prSet presAssocID="{214999CB-4224-4CB9-A6FF-A0CEF9284096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EBCDD1F-F5EC-894F-89E1-D559B4BBD75B}" type="presOf" srcId="{4C6E7611-5859-4BD8-A693-25454054C4C6}" destId="{DB6D43E4-F5F8-F84A-9EB5-AF58ADB96D28}" srcOrd="0" destOrd="0" presId="urn:microsoft.com/office/officeart/2005/8/layout/vList2"/>
    <dgm:cxn modelId="{A02D6B23-DB8E-4111-936D-9BA1DDEDC6C1}" srcId="{75DAF54C-91FA-48AC-BA17-DBB1E693BB2E}" destId="{4C6E7611-5859-4BD8-A693-25454054C4C6}" srcOrd="1" destOrd="0" parTransId="{F3F16451-7B51-4C40-AD83-A4EB96D939F5}" sibTransId="{1CE66788-83B1-4DD8-8857-B844020B38E0}"/>
    <dgm:cxn modelId="{22B2E145-09C5-C947-B5B3-EDC605340E35}" type="presOf" srcId="{214999CB-4224-4CB9-A6FF-A0CEF9284096}" destId="{81FE593F-7188-AC43-AFF4-6F74C0815B12}" srcOrd="0" destOrd="0" presId="urn:microsoft.com/office/officeart/2005/8/layout/vList2"/>
    <dgm:cxn modelId="{39D63ACC-1E6C-45D1-BD6B-06E86BD44686}" srcId="{75DAF54C-91FA-48AC-BA17-DBB1E693BB2E}" destId="{5BEFFA50-1DE0-4A4F-BEC3-220DF4FDC3E6}" srcOrd="0" destOrd="0" parTransId="{8BA0090A-33BA-43CD-8B86-1C96AFC67B59}" sibTransId="{E84D08EA-78AF-45E8-85A9-EAE8B4CFED29}"/>
    <dgm:cxn modelId="{CB1EC8D6-052D-5D4E-9942-0BF6ED72F55C}" type="presOf" srcId="{75DAF54C-91FA-48AC-BA17-DBB1E693BB2E}" destId="{C2BF9D89-5126-BE48-A351-A04F53E49F36}" srcOrd="0" destOrd="0" presId="urn:microsoft.com/office/officeart/2005/8/layout/vList2"/>
    <dgm:cxn modelId="{751C2AE2-CDCA-B04E-8957-4520DE784741}" type="presOf" srcId="{5BEFFA50-1DE0-4A4F-BEC3-220DF4FDC3E6}" destId="{4C0F55DD-9417-4C45-B572-82CD9675C569}" srcOrd="0" destOrd="0" presId="urn:microsoft.com/office/officeart/2005/8/layout/vList2"/>
    <dgm:cxn modelId="{349BC4F7-FF0C-4BF8-9B87-E45779EF8309}" srcId="{75DAF54C-91FA-48AC-BA17-DBB1E693BB2E}" destId="{214999CB-4224-4CB9-A6FF-A0CEF9284096}" srcOrd="2" destOrd="0" parTransId="{D3D8ED9B-CA4F-4C02-8C07-89A49B965506}" sibTransId="{46E852D0-F9A7-4AA8-B0C6-852E3058FF89}"/>
    <dgm:cxn modelId="{9E17C906-553B-6044-ACA1-CD6CB7D8FB36}" type="presParOf" srcId="{C2BF9D89-5126-BE48-A351-A04F53E49F36}" destId="{4C0F55DD-9417-4C45-B572-82CD9675C569}" srcOrd="0" destOrd="0" presId="urn:microsoft.com/office/officeart/2005/8/layout/vList2"/>
    <dgm:cxn modelId="{D431A3E9-5C23-3B47-A287-F113D2F51817}" type="presParOf" srcId="{C2BF9D89-5126-BE48-A351-A04F53E49F36}" destId="{E5B49FBE-EAFF-9440-8659-A6AB4C29EA1B}" srcOrd="1" destOrd="0" presId="urn:microsoft.com/office/officeart/2005/8/layout/vList2"/>
    <dgm:cxn modelId="{70630120-BD71-C34F-A9E1-5EDA4D4B380F}" type="presParOf" srcId="{C2BF9D89-5126-BE48-A351-A04F53E49F36}" destId="{DB6D43E4-F5F8-F84A-9EB5-AF58ADB96D28}" srcOrd="2" destOrd="0" presId="urn:microsoft.com/office/officeart/2005/8/layout/vList2"/>
    <dgm:cxn modelId="{29A0BB58-6473-9A4F-89F4-CFABC54075BF}" type="presParOf" srcId="{C2BF9D89-5126-BE48-A351-A04F53E49F36}" destId="{74EF7485-1464-6C42-B87E-3D51B63221D9}" srcOrd="3" destOrd="0" presId="urn:microsoft.com/office/officeart/2005/8/layout/vList2"/>
    <dgm:cxn modelId="{4653B5B9-B9DE-8341-A5D9-D602D7356B53}" type="presParOf" srcId="{C2BF9D89-5126-BE48-A351-A04F53E49F36}" destId="{81FE593F-7188-AC43-AFF4-6F74C0815B1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1AAA7D-B30F-4530-B147-BF7860770AFD}" type="doc">
      <dgm:prSet loTypeId="urn:microsoft.com/office/officeart/2005/8/layout/vProcess5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99A0128C-0129-448E-AC56-7BC41BA6B81D}">
      <dgm:prSet/>
      <dgm:spPr/>
      <dgm:t>
        <a:bodyPr/>
        <a:lstStyle/>
        <a:p>
          <a:r>
            <a:rPr lang="fi-FI" b="1"/>
            <a:t>Geenitekniikassa</a:t>
          </a:r>
          <a:r>
            <a:rPr lang="fi-FI"/>
            <a:t> kartoitetaan eliöiden perimää sekä tutkitaan, siirretään ja muokataan geenejä. </a:t>
          </a:r>
          <a:endParaRPr lang="en-US"/>
        </a:p>
      </dgm:t>
    </dgm:pt>
    <dgm:pt modelId="{0D498417-552C-4D70-B96F-BCFCCEB0187E}" type="parTrans" cxnId="{213F3D66-0DB8-490B-9BDF-410B1EBF17A2}">
      <dgm:prSet/>
      <dgm:spPr/>
      <dgm:t>
        <a:bodyPr/>
        <a:lstStyle/>
        <a:p>
          <a:endParaRPr lang="en-US"/>
        </a:p>
      </dgm:t>
    </dgm:pt>
    <dgm:pt modelId="{7599843E-E012-4DAA-B842-E1952896A729}" type="sibTrans" cxnId="{213F3D66-0DB8-490B-9BDF-410B1EBF17A2}">
      <dgm:prSet/>
      <dgm:spPr/>
      <dgm:t>
        <a:bodyPr/>
        <a:lstStyle/>
        <a:p>
          <a:endParaRPr lang="en-US"/>
        </a:p>
      </dgm:t>
    </dgm:pt>
    <dgm:pt modelId="{17E719B4-6871-4892-823B-D2C618C445E4}">
      <dgm:prSet/>
      <dgm:spPr/>
      <dgm:t>
        <a:bodyPr/>
        <a:lstStyle/>
        <a:p>
          <a:r>
            <a:rPr lang="fi-FI" b="1"/>
            <a:t>Geenit</a:t>
          </a:r>
          <a:r>
            <a:rPr lang="fi-FI"/>
            <a:t> ovat DNA-molekyylin jaksoja, jotka sisältävät informaation proteiinien tai RNA-molekyylien valmistamiseen. </a:t>
          </a:r>
          <a:endParaRPr lang="en-US"/>
        </a:p>
      </dgm:t>
    </dgm:pt>
    <dgm:pt modelId="{DCCC3B4F-6F92-4492-82E6-23EBB472EEF9}" type="parTrans" cxnId="{468A812C-F234-4433-A7D2-A1BDC39072E5}">
      <dgm:prSet/>
      <dgm:spPr/>
      <dgm:t>
        <a:bodyPr/>
        <a:lstStyle/>
        <a:p>
          <a:endParaRPr lang="en-US"/>
        </a:p>
      </dgm:t>
    </dgm:pt>
    <dgm:pt modelId="{9681E93E-F63C-4F40-8691-21A992287A60}" type="sibTrans" cxnId="{468A812C-F234-4433-A7D2-A1BDC39072E5}">
      <dgm:prSet/>
      <dgm:spPr/>
      <dgm:t>
        <a:bodyPr/>
        <a:lstStyle/>
        <a:p>
          <a:endParaRPr lang="en-US"/>
        </a:p>
      </dgm:t>
    </dgm:pt>
    <dgm:pt modelId="{90B0EB74-8C92-4CE9-AF5B-21EBB2752C7E}">
      <dgm:prSet/>
      <dgm:spPr/>
      <dgm:t>
        <a:bodyPr/>
        <a:lstStyle/>
        <a:p>
          <a:r>
            <a:rPr lang="fi-FI" b="1"/>
            <a:t>Genomilla</a:t>
          </a:r>
          <a:r>
            <a:rPr lang="fi-FI"/>
            <a:t> tarkoitetaan eliön koko perimää.</a:t>
          </a:r>
          <a:endParaRPr lang="en-US"/>
        </a:p>
      </dgm:t>
    </dgm:pt>
    <dgm:pt modelId="{0D828262-66F1-49A0-AA99-1AAE4D92182B}" type="parTrans" cxnId="{2BFACCA5-438C-4BA0-8CC0-DCD531198411}">
      <dgm:prSet/>
      <dgm:spPr/>
      <dgm:t>
        <a:bodyPr/>
        <a:lstStyle/>
        <a:p>
          <a:endParaRPr lang="en-US"/>
        </a:p>
      </dgm:t>
    </dgm:pt>
    <dgm:pt modelId="{623B3DE1-630E-48E6-8616-FA7A49908651}" type="sibTrans" cxnId="{2BFACCA5-438C-4BA0-8CC0-DCD531198411}">
      <dgm:prSet/>
      <dgm:spPr/>
      <dgm:t>
        <a:bodyPr/>
        <a:lstStyle/>
        <a:p>
          <a:endParaRPr lang="en-US"/>
        </a:p>
      </dgm:t>
    </dgm:pt>
    <dgm:pt modelId="{2CC3AA2C-39B4-4956-989C-044635576CF0}">
      <dgm:prSet/>
      <dgm:spPr/>
      <dgm:t>
        <a:bodyPr/>
        <a:lstStyle/>
        <a:p>
          <a:r>
            <a:rPr lang="fi-FI" b="1"/>
            <a:t>DNA-sekvenssi </a:t>
          </a:r>
          <a:r>
            <a:rPr lang="fi-FI"/>
            <a:t>= DNA: n emäsosajärjestys</a:t>
          </a:r>
          <a:endParaRPr lang="en-US"/>
        </a:p>
      </dgm:t>
    </dgm:pt>
    <dgm:pt modelId="{710951FB-389F-4AE3-BEF2-CCBF91382BEE}" type="parTrans" cxnId="{C2263E77-4EAF-4436-977C-B4F03FF357CB}">
      <dgm:prSet/>
      <dgm:spPr/>
      <dgm:t>
        <a:bodyPr/>
        <a:lstStyle/>
        <a:p>
          <a:endParaRPr lang="en-US"/>
        </a:p>
      </dgm:t>
    </dgm:pt>
    <dgm:pt modelId="{45798A2D-B6F1-4E3B-8EEF-7963E53A8FFA}" type="sibTrans" cxnId="{C2263E77-4EAF-4436-977C-B4F03FF357CB}">
      <dgm:prSet/>
      <dgm:spPr/>
      <dgm:t>
        <a:bodyPr/>
        <a:lstStyle/>
        <a:p>
          <a:endParaRPr lang="en-US"/>
        </a:p>
      </dgm:t>
    </dgm:pt>
    <dgm:pt modelId="{A24BBEC3-A3C4-C34E-AEC4-844D911FC6C9}" type="pres">
      <dgm:prSet presAssocID="{6A1AAA7D-B30F-4530-B147-BF7860770AFD}" presName="outerComposite" presStyleCnt="0">
        <dgm:presLayoutVars>
          <dgm:chMax val="5"/>
          <dgm:dir/>
          <dgm:resizeHandles val="exact"/>
        </dgm:presLayoutVars>
      </dgm:prSet>
      <dgm:spPr/>
    </dgm:pt>
    <dgm:pt modelId="{8D931995-A71D-F042-B1C0-E6793A741F99}" type="pres">
      <dgm:prSet presAssocID="{6A1AAA7D-B30F-4530-B147-BF7860770AFD}" presName="dummyMaxCanvas" presStyleCnt="0">
        <dgm:presLayoutVars/>
      </dgm:prSet>
      <dgm:spPr/>
    </dgm:pt>
    <dgm:pt modelId="{FB0BF230-00D1-ED45-8790-B02C77FBFA99}" type="pres">
      <dgm:prSet presAssocID="{6A1AAA7D-B30F-4530-B147-BF7860770AFD}" presName="FourNodes_1" presStyleLbl="node1" presStyleIdx="0" presStyleCnt="4">
        <dgm:presLayoutVars>
          <dgm:bulletEnabled val="1"/>
        </dgm:presLayoutVars>
      </dgm:prSet>
      <dgm:spPr/>
    </dgm:pt>
    <dgm:pt modelId="{B3ACC23C-77AB-DB44-9E7E-F528D2680365}" type="pres">
      <dgm:prSet presAssocID="{6A1AAA7D-B30F-4530-B147-BF7860770AFD}" presName="FourNodes_2" presStyleLbl="node1" presStyleIdx="1" presStyleCnt="4">
        <dgm:presLayoutVars>
          <dgm:bulletEnabled val="1"/>
        </dgm:presLayoutVars>
      </dgm:prSet>
      <dgm:spPr/>
    </dgm:pt>
    <dgm:pt modelId="{0FC0E264-CECC-BF42-B1DB-E8F6C8BF6D12}" type="pres">
      <dgm:prSet presAssocID="{6A1AAA7D-B30F-4530-B147-BF7860770AFD}" presName="FourNodes_3" presStyleLbl="node1" presStyleIdx="2" presStyleCnt="4">
        <dgm:presLayoutVars>
          <dgm:bulletEnabled val="1"/>
        </dgm:presLayoutVars>
      </dgm:prSet>
      <dgm:spPr/>
    </dgm:pt>
    <dgm:pt modelId="{967100CD-3B9B-0E4A-99F7-258D89BCAD72}" type="pres">
      <dgm:prSet presAssocID="{6A1AAA7D-B30F-4530-B147-BF7860770AFD}" presName="FourNodes_4" presStyleLbl="node1" presStyleIdx="3" presStyleCnt="4">
        <dgm:presLayoutVars>
          <dgm:bulletEnabled val="1"/>
        </dgm:presLayoutVars>
      </dgm:prSet>
      <dgm:spPr/>
    </dgm:pt>
    <dgm:pt modelId="{9856C9AB-F013-9C41-B87D-BCCC4B1ECE80}" type="pres">
      <dgm:prSet presAssocID="{6A1AAA7D-B30F-4530-B147-BF7860770AFD}" presName="FourConn_1-2" presStyleLbl="fgAccFollowNode1" presStyleIdx="0" presStyleCnt="3">
        <dgm:presLayoutVars>
          <dgm:bulletEnabled val="1"/>
        </dgm:presLayoutVars>
      </dgm:prSet>
      <dgm:spPr/>
    </dgm:pt>
    <dgm:pt modelId="{93AF74BB-E410-D64D-9419-E9C8E43E817D}" type="pres">
      <dgm:prSet presAssocID="{6A1AAA7D-B30F-4530-B147-BF7860770AFD}" presName="FourConn_2-3" presStyleLbl="fgAccFollowNode1" presStyleIdx="1" presStyleCnt="3">
        <dgm:presLayoutVars>
          <dgm:bulletEnabled val="1"/>
        </dgm:presLayoutVars>
      </dgm:prSet>
      <dgm:spPr/>
    </dgm:pt>
    <dgm:pt modelId="{DBD950F0-1990-204D-A8C6-B981ED71673B}" type="pres">
      <dgm:prSet presAssocID="{6A1AAA7D-B30F-4530-B147-BF7860770AFD}" presName="FourConn_3-4" presStyleLbl="fgAccFollowNode1" presStyleIdx="2" presStyleCnt="3">
        <dgm:presLayoutVars>
          <dgm:bulletEnabled val="1"/>
        </dgm:presLayoutVars>
      </dgm:prSet>
      <dgm:spPr/>
    </dgm:pt>
    <dgm:pt modelId="{E48EFFC5-F0ED-994F-A68D-79E2197B4654}" type="pres">
      <dgm:prSet presAssocID="{6A1AAA7D-B30F-4530-B147-BF7860770AFD}" presName="FourNodes_1_text" presStyleLbl="node1" presStyleIdx="3" presStyleCnt="4">
        <dgm:presLayoutVars>
          <dgm:bulletEnabled val="1"/>
        </dgm:presLayoutVars>
      </dgm:prSet>
      <dgm:spPr/>
    </dgm:pt>
    <dgm:pt modelId="{6BEC3F52-BD95-CB43-887E-85C6F81D6EC1}" type="pres">
      <dgm:prSet presAssocID="{6A1AAA7D-B30F-4530-B147-BF7860770AFD}" presName="FourNodes_2_text" presStyleLbl="node1" presStyleIdx="3" presStyleCnt="4">
        <dgm:presLayoutVars>
          <dgm:bulletEnabled val="1"/>
        </dgm:presLayoutVars>
      </dgm:prSet>
      <dgm:spPr/>
    </dgm:pt>
    <dgm:pt modelId="{E4FAC83C-2B54-6F4C-95A4-8E1B8186E197}" type="pres">
      <dgm:prSet presAssocID="{6A1AAA7D-B30F-4530-B147-BF7860770AFD}" presName="FourNodes_3_text" presStyleLbl="node1" presStyleIdx="3" presStyleCnt="4">
        <dgm:presLayoutVars>
          <dgm:bulletEnabled val="1"/>
        </dgm:presLayoutVars>
      </dgm:prSet>
      <dgm:spPr/>
    </dgm:pt>
    <dgm:pt modelId="{E902F8A9-85C1-FE4D-9D7B-948B0C7013EE}" type="pres">
      <dgm:prSet presAssocID="{6A1AAA7D-B30F-4530-B147-BF7860770AFD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69341207-A349-9249-9A59-93F9A56F001C}" type="presOf" srcId="{90B0EB74-8C92-4CE9-AF5B-21EBB2752C7E}" destId="{0FC0E264-CECC-BF42-B1DB-E8F6C8BF6D12}" srcOrd="0" destOrd="0" presId="urn:microsoft.com/office/officeart/2005/8/layout/vProcess5"/>
    <dgm:cxn modelId="{913D6C0E-9AED-9D47-956C-DFC6EA187FDC}" type="presOf" srcId="{17E719B4-6871-4892-823B-D2C618C445E4}" destId="{6BEC3F52-BD95-CB43-887E-85C6F81D6EC1}" srcOrd="1" destOrd="0" presId="urn:microsoft.com/office/officeart/2005/8/layout/vProcess5"/>
    <dgm:cxn modelId="{18E99216-D2FB-9F48-9C0A-5EFFCB1A0C62}" type="presOf" srcId="{99A0128C-0129-448E-AC56-7BC41BA6B81D}" destId="{E48EFFC5-F0ED-994F-A68D-79E2197B4654}" srcOrd="1" destOrd="0" presId="urn:microsoft.com/office/officeart/2005/8/layout/vProcess5"/>
    <dgm:cxn modelId="{468A812C-F234-4433-A7D2-A1BDC39072E5}" srcId="{6A1AAA7D-B30F-4530-B147-BF7860770AFD}" destId="{17E719B4-6871-4892-823B-D2C618C445E4}" srcOrd="1" destOrd="0" parTransId="{DCCC3B4F-6F92-4492-82E6-23EBB472EEF9}" sibTransId="{9681E93E-F63C-4F40-8691-21A992287A60}"/>
    <dgm:cxn modelId="{6213CD2F-3ECC-EC4E-BB58-B70C215D72B4}" type="presOf" srcId="{90B0EB74-8C92-4CE9-AF5B-21EBB2752C7E}" destId="{E4FAC83C-2B54-6F4C-95A4-8E1B8186E197}" srcOrd="1" destOrd="0" presId="urn:microsoft.com/office/officeart/2005/8/layout/vProcess5"/>
    <dgm:cxn modelId="{D58E3F35-CD93-4E4F-90C3-EB38E948A815}" type="presOf" srcId="{7599843E-E012-4DAA-B842-E1952896A729}" destId="{9856C9AB-F013-9C41-B87D-BCCC4B1ECE80}" srcOrd="0" destOrd="0" presId="urn:microsoft.com/office/officeart/2005/8/layout/vProcess5"/>
    <dgm:cxn modelId="{66DEC93B-89F6-9B4C-92CA-C3956BE0EE36}" type="presOf" srcId="{623B3DE1-630E-48E6-8616-FA7A49908651}" destId="{DBD950F0-1990-204D-A8C6-B981ED71673B}" srcOrd="0" destOrd="0" presId="urn:microsoft.com/office/officeart/2005/8/layout/vProcess5"/>
    <dgm:cxn modelId="{213F3D66-0DB8-490B-9BDF-410B1EBF17A2}" srcId="{6A1AAA7D-B30F-4530-B147-BF7860770AFD}" destId="{99A0128C-0129-448E-AC56-7BC41BA6B81D}" srcOrd="0" destOrd="0" parTransId="{0D498417-552C-4D70-B96F-BCFCCEB0187E}" sibTransId="{7599843E-E012-4DAA-B842-E1952896A729}"/>
    <dgm:cxn modelId="{570DB653-5CBE-FF4E-9B35-C7E2CAABF53D}" type="presOf" srcId="{99A0128C-0129-448E-AC56-7BC41BA6B81D}" destId="{FB0BF230-00D1-ED45-8790-B02C77FBFA99}" srcOrd="0" destOrd="0" presId="urn:microsoft.com/office/officeart/2005/8/layout/vProcess5"/>
    <dgm:cxn modelId="{C2263E77-4EAF-4436-977C-B4F03FF357CB}" srcId="{6A1AAA7D-B30F-4530-B147-BF7860770AFD}" destId="{2CC3AA2C-39B4-4956-989C-044635576CF0}" srcOrd="3" destOrd="0" parTransId="{710951FB-389F-4AE3-BEF2-CCBF91382BEE}" sibTransId="{45798A2D-B6F1-4E3B-8EEF-7963E53A8FFA}"/>
    <dgm:cxn modelId="{9CC3F384-C6C1-604C-AC64-8125F843FE9A}" type="presOf" srcId="{2CC3AA2C-39B4-4956-989C-044635576CF0}" destId="{E902F8A9-85C1-FE4D-9D7B-948B0C7013EE}" srcOrd="1" destOrd="0" presId="urn:microsoft.com/office/officeart/2005/8/layout/vProcess5"/>
    <dgm:cxn modelId="{2BFACCA5-438C-4BA0-8CC0-DCD531198411}" srcId="{6A1AAA7D-B30F-4530-B147-BF7860770AFD}" destId="{90B0EB74-8C92-4CE9-AF5B-21EBB2752C7E}" srcOrd="2" destOrd="0" parTransId="{0D828262-66F1-49A0-AA99-1AAE4D92182B}" sibTransId="{623B3DE1-630E-48E6-8616-FA7A49908651}"/>
    <dgm:cxn modelId="{AE3DB9BF-AFCF-524A-B2BA-B5E7956E4B81}" type="presOf" srcId="{2CC3AA2C-39B4-4956-989C-044635576CF0}" destId="{967100CD-3B9B-0E4A-99F7-258D89BCAD72}" srcOrd="0" destOrd="0" presId="urn:microsoft.com/office/officeart/2005/8/layout/vProcess5"/>
    <dgm:cxn modelId="{55F639D0-EE82-254E-ACC0-84DD23A4EA2C}" type="presOf" srcId="{9681E93E-F63C-4F40-8691-21A992287A60}" destId="{93AF74BB-E410-D64D-9419-E9C8E43E817D}" srcOrd="0" destOrd="0" presId="urn:microsoft.com/office/officeart/2005/8/layout/vProcess5"/>
    <dgm:cxn modelId="{9C808BDE-480D-7A49-9D15-F3579522E530}" type="presOf" srcId="{17E719B4-6871-4892-823B-D2C618C445E4}" destId="{B3ACC23C-77AB-DB44-9E7E-F528D2680365}" srcOrd="0" destOrd="0" presId="urn:microsoft.com/office/officeart/2005/8/layout/vProcess5"/>
    <dgm:cxn modelId="{394BD0F4-FBB9-C545-B065-34E875E6AA46}" type="presOf" srcId="{6A1AAA7D-B30F-4530-B147-BF7860770AFD}" destId="{A24BBEC3-A3C4-C34E-AEC4-844D911FC6C9}" srcOrd="0" destOrd="0" presId="urn:microsoft.com/office/officeart/2005/8/layout/vProcess5"/>
    <dgm:cxn modelId="{9D3F8B1B-78C0-6640-8D28-32AC4F31C8E2}" type="presParOf" srcId="{A24BBEC3-A3C4-C34E-AEC4-844D911FC6C9}" destId="{8D931995-A71D-F042-B1C0-E6793A741F99}" srcOrd="0" destOrd="0" presId="urn:microsoft.com/office/officeart/2005/8/layout/vProcess5"/>
    <dgm:cxn modelId="{15C176D8-39EA-664F-87C7-1B1C82750001}" type="presParOf" srcId="{A24BBEC3-A3C4-C34E-AEC4-844D911FC6C9}" destId="{FB0BF230-00D1-ED45-8790-B02C77FBFA99}" srcOrd="1" destOrd="0" presId="urn:microsoft.com/office/officeart/2005/8/layout/vProcess5"/>
    <dgm:cxn modelId="{DE4FA116-EF5D-1647-8DC1-F309287CDD46}" type="presParOf" srcId="{A24BBEC3-A3C4-C34E-AEC4-844D911FC6C9}" destId="{B3ACC23C-77AB-DB44-9E7E-F528D2680365}" srcOrd="2" destOrd="0" presId="urn:microsoft.com/office/officeart/2005/8/layout/vProcess5"/>
    <dgm:cxn modelId="{9D0B8773-23D0-C048-BA7F-D394B54B6688}" type="presParOf" srcId="{A24BBEC3-A3C4-C34E-AEC4-844D911FC6C9}" destId="{0FC0E264-CECC-BF42-B1DB-E8F6C8BF6D12}" srcOrd="3" destOrd="0" presId="urn:microsoft.com/office/officeart/2005/8/layout/vProcess5"/>
    <dgm:cxn modelId="{E41EB46F-07FF-B74A-945E-B171928FDEF3}" type="presParOf" srcId="{A24BBEC3-A3C4-C34E-AEC4-844D911FC6C9}" destId="{967100CD-3B9B-0E4A-99F7-258D89BCAD72}" srcOrd="4" destOrd="0" presId="urn:microsoft.com/office/officeart/2005/8/layout/vProcess5"/>
    <dgm:cxn modelId="{1DE1B9C3-7FDE-4144-AABA-AC782B9C6224}" type="presParOf" srcId="{A24BBEC3-A3C4-C34E-AEC4-844D911FC6C9}" destId="{9856C9AB-F013-9C41-B87D-BCCC4B1ECE80}" srcOrd="5" destOrd="0" presId="urn:microsoft.com/office/officeart/2005/8/layout/vProcess5"/>
    <dgm:cxn modelId="{4BC477D2-AB98-5349-AB33-5C385D25B4F1}" type="presParOf" srcId="{A24BBEC3-A3C4-C34E-AEC4-844D911FC6C9}" destId="{93AF74BB-E410-D64D-9419-E9C8E43E817D}" srcOrd="6" destOrd="0" presId="urn:microsoft.com/office/officeart/2005/8/layout/vProcess5"/>
    <dgm:cxn modelId="{376E4648-89E7-C745-8B43-FCAB8CCBDF82}" type="presParOf" srcId="{A24BBEC3-A3C4-C34E-AEC4-844D911FC6C9}" destId="{DBD950F0-1990-204D-A8C6-B981ED71673B}" srcOrd="7" destOrd="0" presId="urn:microsoft.com/office/officeart/2005/8/layout/vProcess5"/>
    <dgm:cxn modelId="{BCB890FA-2CFC-9E48-89DD-45009FC20B4C}" type="presParOf" srcId="{A24BBEC3-A3C4-C34E-AEC4-844D911FC6C9}" destId="{E48EFFC5-F0ED-994F-A68D-79E2197B4654}" srcOrd="8" destOrd="0" presId="urn:microsoft.com/office/officeart/2005/8/layout/vProcess5"/>
    <dgm:cxn modelId="{5618FC04-D9CF-D84A-853F-EA1685B657B4}" type="presParOf" srcId="{A24BBEC3-A3C4-C34E-AEC4-844D911FC6C9}" destId="{6BEC3F52-BD95-CB43-887E-85C6F81D6EC1}" srcOrd="9" destOrd="0" presId="urn:microsoft.com/office/officeart/2005/8/layout/vProcess5"/>
    <dgm:cxn modelId="{63BEF0C9-56EE-4449-85DF-ABEAA5B243C9}" type="presParOf" srcId="{A24BBEC3-A3C4-C34E-AEC4-844D911FC6C9}" destId="{E4FAC83C-2B54-6F4C-95A4-8E1B8186E197}" srcOrd="10" destOrd="0" presId="urn:microsoft.com/office/officeart/2005/8/layout/vProcess5"/>
    <dgm:cxn modelId="{5E91BFE1-D618-0F45-BE9D-6C33C009D7AA}" type="presParOf" srcId="{A24BBEC3-A3C4-C34E-AEC4-844D911FC6C9}" destId="{E902F8A9-85C1-FE4D-9D7B-948B0C7013EE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2FFF2B8-C178-4CE2-AE1F-B7661D9FFDBC}" type="doc">
      <dgm:prSet loTypeId="urn:microsoft.com/office/officeart/2005/8/layout/hierarchy1" loCatId="hierarchy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2AF35185-AF00-46BB-9B1F-8950D4F17AC5}">
      <dgm:prSet/>
      <dgm:spPr/>
      <dgm:t>
        <a:bodyPr/>
        <a:lstStyle/>
        <a:p>
          <a:r>
            <a:rPr lang="fi-FI"/>
            <a:t>Bioinformatiikan avulla käsitellään suuria tietomääriä.</a:t>
          </a:r>
          <a:endParaRPr lang="en-US"/>
        </a:p>
      </dgm:t>
    </dgm:pt>
    <dgm:pt modelId="{0C54299D-5140-4348-8021-4542568268F5}" type="parTrans" cxnId="{A8052919-0530-4AD7-B874-A124BDE2FD9F}">
      <dgm:prSet/>
      <dgm:spPr/>
      <dgm:t>
        <a:bodyPr/>
        <a:lstStyle/>
        <a:p>
          <a:endParaRPr lang="en-US"/>
        </a:p>
      </dgm:t>
    </dgm:pt>
    <dgm:pt modelId="{2B4EB4D3-A923-4FB1-9FC0-778B4B8EA740}" type="sibTrans" cxnId="{A8052919-0530-4AD7-B874-A124BDE2FD9F}">
      <dgm:prSet/>
      <dgm:spPr/>
      <dgm:t>
        <a:bodyPr/>
        <a:lstStyle/>
        <a:p>
          <a:endParaRPr lang="en-US"/>
        </a:p>
      </dgm:t>
    </dgm:pt>
    <dgm:pt modelId="{C1832259-9BFF-47BC-8606-79950C1C533E}">
      <dgm:prSet/>
      <dgm:spPr/>
      <dgm:t>
        <a:bodyPr/>
        <a:lstStyle/>
        <a:p>
          <a:r>
            <a:rPr lang="fi-FI"/>
            <a:t>Biotekniikan sovelluksissa käytetään tekoälyä.</a:t>
          </a:r>
          <a:endParaRPr lang="en-US"/>
        </a:p>
      </dgm:t>
    </dgm:pt>
    <dgm:pt modelId="{519E15B4-7FD0-4422-B12A-A155C5432AD9}" type="parTrans" cxnId="{E8257699-8B42-4FB2-916A-40ABAD21B2C9}">
      <dgm:prSet/>
      <dgm:spPr/>
      <dgm:t>
        <a:bodyPr/>
        <a:lstStyle/>
        <a:p>
          <a:endParaRPr lang="en-US"/>
        </a:p>
      </dgm:t>
    </dgm:pt>
    <dgm:pt modelId="{4E371AFC-7A96-4921-8EA6-CE4A9DAF470A}" type="sibTrans" cxnId="{E8257699-8B42-4FB2-916A-40ABAD21B2C9}">
      <dgm:prSet/>
      <dgm:spPr/>
      <dgm:t>
        <a:bodyPr/>
        <a:lstStyle/>
        <a:p>
          <a:endParaRPr lang="en-US"/>
        </a:p>
      </dgm:t>
    </dgm:pt>
    <dgm:pt modelId="{74A4769F-9321-FB47-A39A-1C99CD42A111}" type="pres">
      <dgm:prSet presAssocID="{42FFF2B8-C178-4CE2-AE1F-B7661D9FFDB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C0138AF-A610-BB4B-858C-F2A40423A66C}" type="pres">
      <dgm:prSet presAssocID="{2AF35185-AF00-46BB-9B1F-8950D4F17AC5}" presName="hierRoot1" presStyleCnt="0"/>
      <dgm:spPr/>
    </dgm:pt>
    <dgm:pt modelId="{B395245B-B863-274B-BFDF-93F99AF53400}" type="pres">
      <dgm:prSet presAssocID="{2AF35185-AF00-46BB-9B1F-8950D4F17AC5}" presName="composite" presStyleCnt="0"/>
      <dgm:spPr/>
    </dgm:pt>
    <dgm:pt modelId="{D033E43F-6C7A-5D4B-9771-28E471099C79}" type="pres">
      <dgm:prSet presAssocID="{2AF35185-AF00-46BB-9B1F-8950D4F17AC5}" presName="background" presStyleLbl="node0" presStyleIdx="0" presStyleCnt="2"/>
      <dgm:spPr/>
    </dgm:pt>
    <dgm:pt modelId="{A65DA17B-52BC-8B47-AFA4-27D66CE22668}" type="pres">
      <dgm:prSet presAssocID="{2AF35185-AF00-46BB-9B1F-8950D4F17AC5}" presName="text" presStyleLbl="fgAcc0" presStyleIdx="0" presStyleCnt="2">
        <dgm:presLayoutVars>
          <dgm:chPref val="3"/>
        </dgm:presLayoutVars>
      </dgm:prSet>
      <dgm:spPr/>
    </dgm:pt>
    <dgm:pt modelId="{D12A9EA6-4099-F54A-9E95-4ED40DA737BA}" type="pres">
      <dgm:prSet presAssocID="{2AF35185-AF00-46BB-9B1F-8950D4F17AC5}" presName="hierChild2" presStyleCnt="0"/>
      <dgm:spPr/>
    </dgm:pt>
    <dgm:pt modelId="{335DB538-85F8-EA43-8C69-607183A9E37A}" type="pres">
      <dgm:prSet presAssocID="{C1832259-9BFF-47BC-8606-79950C1C533E}" presName="hierRoot1" presStyleCnt="0"/>
      <dgm:spPr/>
    </dgm:pt>
    <dgm:pt modelId="{4C7B9E8E-B906-9C49-A0A4-7728BDEFEFA0}" type="pres">
      <dgm:prSet presAssocID="{C1832259-9BFF-47BC-8606-79950C1C533E}" presName="composite" presStyleCnt="0"/>
      <dgm:spPr/>
    </dgm:pt>
    <dgm:pt modelId="{86C6E5FA-DF59-9A41-9DB6-2AC2056011BA}" type="pres">
      <dgm:prSet presAssocID="{C1832259-9BFF-47BC-8606-79950C1C533E}" presName="background" presStyleLbl="node0" presStyleIdx="1" presStyleCnt="2"/>
      <dgm:spPr/>
    </dgm:pt>
    <dgm:pt modelId="{EB74BCED-3624-CD49-807C-CA9F8C1B1198}" type="pres">
      <dgm:prSet presAssocID="{C1832259-9BFF-47BC-8606-79950C1C533E}" presName="text" presStyleLbl="fgAcc0" presStyleIdx="1" presStyleCnt="2">
        <dgm:presLayoutVars>
          <dgm:chPref val="3"/>
        </dgm:presLayoutVars>
      </dgm:prSet>
      <dgm:spPr/>
    </dgm:pt>
    <dgm:pt modelId="{BD65C871-1677-B04E-8FFA-7D79D3887BEF}" type="pres">
      <dgm:prSet presAssocID="{C1832259-9BFF-47BC-8606-79950C1C533E}" presName="hierChild2" presStyleCnt="0"/>
      <dgm:spPr/>
    </dgm:pt>
  </dgm:ptLst>
  <dgm:cxnLst>
    <dgm:cxn modelId="{A8052919-0530-4AD7-B874-A124BDE2FD9F}" srcId="{42FFF2B8-C178-4CE2-AE1F-B7661D9FFDBC}" destId="{2AF35185-AF00-46BB-9B1F-8950D4F17AC5}" srcOrd="0" destOrd="0" parTransId="{0C54299D-5140-4348-8021-4542568268F5}" sibTransId="{2B4EB4D3-A923-4FB1-9FC0-778B4B8EA740}"/>
    <dgm:cxn modelId="{BFD0DD82-96B4-9B4B-AB51-7920364A5A6C}" type="presOf" srcId="{2AF35185-AF00-46BB-9B1F-8950D4F17AC5}" destId="{A65DA17B-52BC-8B47-AFA4-27D66CE22668}" srcOrd="0" destOrd="0" presId="urn:microsoft.com/office/officeart/2005/8/layout/hierarchy1"/>
    <dgm:cxn modelId="{E8257699-8B42-4FB2-916A-40ABAD21B2C9}" srcId="{42FFF2B8-C178-4CE2-AE1F-B7661D9FFDBC}" destId="{C1832259-9BFF-47BC-8606-79950C1C533E}" srcOrd="1" destOrd="0" parTransId="{519E15B4-7FD0-4422-B12A-A155C5432AD9}" sibTransId="{4E371AFC-7A96-4921-8EA6-CE4A9DAF470A}"/>
    <dgm:cxn modelId="{2C3377D5-3478-7C4B-B4E3-96E4474EA397}" type="presOf" srcId="{C1832259-9BFF-47BC-8606-79950C1C533E}" destId="{EB74BCED-3624-CD49-807C-CA9F8C1B1198}" srcOrd="0" destOrd="0" presId="urn:microsoft.com/office/officeart/2005/8/layout/hierarchy1"/>
    <dgm:cxn modelId="{CF3EF6D7-5301-1943-8758-CB1515C14138}" type="presOf" srcId="{42FFF2B8-C178-4CE2-AE1F-B7661D9FFDBC}" destId="{74A4769F-9321-FB47-A39A-1C99CD42A111}" srcOrd="0" destOrd="0" presId="urn:microsoft.com/office/officeart/2005/8/layout/hierarchy1"/>
    <dgm:cxn modelId="{601CCC40-F977-744B-9ABB-0BBA29084EDE}" type="presParOf" srcId="{74A4769F-9321-FB47-A39A-1C99CD42A111}" destId="{7C0138AF-A610-BB4B-858C-F2A40423A66C}" srcOrd="0" destOrd="0" presId="urn:microsoft.com/office/officeart/2005/8/layout/hierarchy1"/>
    <dgm:cxn modelId="{8B563B21-ADBF-BF47-BDB8-1338A43BE15D}" type="presParOf" srcId="{7C0138AF-A610-BB4B-858C-F2A40423A66C}" destId="{B395245B-B863-274B-BFDF-93F99AF53400}" srcOrd="0" destOrd="0" presId="urn:microsoft.com/office/officeart/2005/8/layout/hierarchy1"/>
    <dgm:cxn modelId="{C4CDD29A-3273-C24F-8296-D5DC2126F652}" type="presParOf" srcId="{B395245B-B863-274B-BFDF-93F99AF53400}" destId="{D033E43F-6C7A-5D4B-9771-28E471099C79}" srcOrd="0" destOrd="0" presId="urn:microsoft.com/office/officeart/2005/8/layout/hierarchy1"/>
    <dgm:cxn modelId="{5ABA8561-0E45-274A-A4CE-F02F29757601}" type="presParOf" srcId="{B395245B-B863-274B-BFDF-93F99AF53400}" destId="{A65DA17B-52BC-8B47-AFA4-27D66CE22668}" srcOrd="1" destOrd="0" presId="urn:microsoft.com/office/officeart/2005/8/layout/hierarchy1"/>
    <dgm:cxn modelId="{218E015B-CF5C-3542-9F73-2A5C89E923EE}" type="presParOf" srcId="{7C0138AF-A610-BB4B-858C-F2A40423A66C}" destId="{D12A9EA6-4099-F54A-9E95-4ED40DA737BA}" srcOrd="1" destOrd="0" presId="urn:microsoft.com/office/officeart/2005/8/layout/hierarchy1"/>
    <dgm:cxn modelId="{0B24AE51-53DF-AD47-A429-E07C8AB07C3C}" type="presParOf" srcId="{74A4769F-9321-FB47-A39A-1C99CD42A111}" destId="{335DB538-85F8-EA43-8C69-607183A9E37A}" srcOrd="1" destOrd="0" presId="urn:microsoft.com/office/officeart/2005/8/layout/hierarchy1"/>
    <dgm:cxn modelId="{807842CF-B87B-514A-A6B7-A6C05E5BA6A5}" type="presParOf" srcId="{335DB538-85F8-EA43-8C69-607183A9E37A}" destId="{4C7B9E8E-B906-9C49-A0A4-7728BDEFEFA0}" srcOrd="0" destOrd="0" presId="urn:microsoft.com/office/officeart/2005/8/layout/hierarchy1"/>
    <dgm:cxn modelId="{B0E5BD05-6314-B542-A3EF-1DDA08486A4D}" type="presParOf" srcId="{4C7B9E8E-B906-9C49-A0A4-7728BDEFEFA0}" destId="{86C6E5FA-DF59-9A41-9DB6-2AC2056011BA}" srcOrd="0" destOrd="0" presId="urn:microsoft.com/office/officeart/2005/8/layout/hierarchy1"/>
    <dgm:cxn modelId="{B2F83E37-E562-D941-A872-F71F4509A9CD}" type="presParOf" srcId="{4C7B9E8E-B906-9C49-A0A4-7728BDEFEFA0}" destId="{EB74BCED-3624-CD49-807C-CA9F8C1B1198}" srcOrd="1" destOrd="0" presId="urn:microsoft.com/office/officeart/2005/8/layout/hierarchy1"/>
    <dgm:cxn modelId="{788174CF-B811-964A-BAF5-764C7254A0C8}" type="presParOf" srcId="{335DB538-85F8-EA43-8C69-607183A9E37A}" destId="{BD65C871-1677-B04E-8FFA-7D79D3887BE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D6F4C0-3692-485F-9B4D-469456C6BA98}">
      <dsp:nvSpPr>
        <dsp:cNvPr id="0" name=""/>
        <dsp:cNvSpPr/>
      </dsp:nvSpPr>
      <dsp:spPr>
        <a:xfrm>
          <a:off x="0" y="0"/>
          <a:ext cx="6162677" cy="1036180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Biologisella tutkimuksella ja biologian sovelluksilla on tärkeä rooli globaalien ympäristöongelmien ratkaisussa.</a:t>
          </a:r>
          <a:endParaRPr lang="fi-FI" sz="1800" kern="1200" dirty="0">
            <a:cs typeface="Calibri"/>
          </a:endParaRPr>
        </a:p>
      </dsp:txBody>
      <dsp:txXfrm>
        <a:off x="50582" y="50582"/>
        <a:ext cx="6061513" cy="935016"/>
      </dsp:txXfrm>
    </dsp:sp>
    <dsp:sp modelId="{D4C19B68-D22E-8943-9CCA-D6B69758FD47}">
      <dsp:nvSpPr>
        <dsp:cNvPr id="0" name=""/>
        <dsp:cNvSpPr/>
      </dsp:nvSpPr>
      <dsp:spPr>
        <a:xfrm>
          <a:off x="0" y="1049181"/>
          <a:ext cx="6162677" cy="1036180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>
              <a:cs typeface="Calibri"/>
            </a:rPr>
            <a:t>Biologinen tutkimus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>
              <a:cs typeface="Calibri"/>
            </a:rPr>
            <a:t>- perustutkimus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>
              <a:cs typeface="Calibri"/>
            </a:rPr>
            <a:t>- soveltava tutkimus</a:t>
          </a:r>
          <a:endParaRPr lang="fi-FI" sz="1800" kern="1200" dirty="0">
            <a:cs typeface="Calibri"/>
          </a:endParaRPr>
        </a:p>
      </dsp:txBody>
      <dsp:txXfrm>
        <a:off x="50582" y="1099763"/>
        <a:ext cx="6061513" cy="9350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0F55DD-9417-4C45-B572-82CD9675C569}">
      <dsp:nvSpPr>
        <dsp:cNvPr id="0" name=""/>
        <dsp:cNvSpPr/>
      </dsp:nvSpPr>
      <dsp:spPr>
        <a:xfrm>
          <a:off x="0" y="86736"/>
          <a:ext cx="11488994" cy="91367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kern="1200" dirty="0"/>
            <a:t>Ihmiset ovat hyödyntäneet biotekniikkaa tuhansien vuosien ajan.</a:t>
          </a:r>
          <a:endParaRPr lang="en-US" sz="2300" kern="1200" dirty="0"/>
        </a:p>
      </dsp:txBody>
      <dsp:txXfrm>
        <a:off x="44602" y="131338"/>
        <a:ext cx="11399790" cy="824474"/>
      </dsp:txXfrm>
    </dsp:sp>
    <dsp:sp modelId="{DB6D43E4-F5F8-F84A-9EB5-AF58ADB96D28}">
      <dsp:nvSpPr>
        <dsp:cNvPr id="0" name=""/>
        <dsp:cNvSpPr/>
      </dsp:nvSpPr>
      <dsp:spPr>
        <a:xfrm>
          <a:off x="0" y="1066654"/>
          <a:ext cx="11488994" cy="913678"/>
        </a:xfrm>
        <a:prstGeom prst="roundRect">
          <a:avLst/>
        </a:prstGeom>
        <a:solidFill>
          <a:schemeClr val="accent4">
            <a:hueOff val="1859021"/>
            <a:satOff val="24944"/>
            <a:lumOff val="1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kern="1200"/>
            <a:t>Moderni biotekniikka sai alkunsa, kun tieto solujen rakenteesta ja toiminnasta lisääntyi sekä tarkentui.</a:t>
          </a:r>
          <a:endParaRPr lang="en-US" sz="2300" kern="1200"/>
        </a:p>
      </dsp:txBody>
      <dsp:txXfrm>
        <a:off x="44602" y="1111256"/>
        <a:ext cx="11399790" cy="824474"/>
      </dsp:txXfrm>
    </dsp:sp>
    <dsp:sp modelId="{81FE593F-7188-AC43-AFF4-6F74C0815B12}">
      <dsp:nvSpPr>
        <dsp:cNvPr id="0" name=""/>
        <dsp:cNvSpPr/>
      </dsp:nvSpPr>
      <dsp:spPr>
        <a:xfrm>
          <a:off x="0" y="2046573"/>
          <a:ext cx="11488994" cy="913678"/>
        </a:xfrm>
        <a:prstGeom prst="roundRect">
          <a:avLst/>
        </a:prstGeom>
        <a:solidFill>
          <a:schemeClr val="accent4">
            <a:hueOff val="3718043"/>
            <a:satOff val="49887"/>
            <a:lumOff val="2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kern="1200" dirty="0"/>
            <a:t>Biotekniikan sovelluksia käytetään maa- ja metsätaloudessa, terveydenhuollossa, yksilöiden ja lajien tunnistuksessa, teollisuudessa, energiantuotannossa sekä ympäristönsuojelussa.</a:t>
          </a:r>
          <a:endParaRPr lang="en-US" sz="2300" kern="1200" dirty="0"/>
        </a:p>
      </dsp:txBody>
      <dsp:txXfrm>
        <a:off x="44602" y="2091175"/>
        <a:ext cx="11399790" cy="8244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0BF230-00D1-ED45-8790-B02C77FBFA99}">
      <dsp:nvSpPr>
        <dsp:cNvPr id="0" name=""/>
        <dsp:cNvSpPr/>
      </dsp:nvSpPr>
      <dsp:spPr>
        <a:xfrm>
          <a:off x="0" y="0"/>
          <a:ext cx="8412480" cy="95729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b="1" kern="1200"/>
            <a:t>Geenitekniikassa</a:t>
          </a:r>
          <a:r>
            <a:rPr lang="fi-FI" sz="2100" kern="1200"/>
            <a:t> kartoitetaan eliöiden perimää sekä tutkitaan, siirretään ja muokataan geenejä. </a:t>
          </a:r>
          <a:endParaRPr lang="en-US" sz="2100" kern="1200"/>
        </a:p>
      </dsp:txBody>
      <dsp:txXfrm>
        <a:off x="28038" y="28038"/>
        <a:ext cx="7298593" cy="901218"/>
      </dsp:txXfrm>
    </dsp:sp>
    <dsp:sp modelId="{B3ACC23C-77AB-DB44-9E7E-F528D2680365}">
      <dsp:nvSpPr>
        <dsp:cNvPr id="0" name=""/>
        <dsp:cNvSpPr/>
      </dsp:nvSpPr>
      <dsp:spPr>
        <a:xfrm>
          <a:off x="704545" y="1131347"/>
          <a:ext cx="8412480" cy="957294"/>
        </a:xfrm>
        <a:prstGeom prst="roundRect">
          <a:avLst>
            <a:gd name="adj" fmla="val 10000"/>
          </a:avLst>
        </a:prstGeom>
        <a:solidFill>
          <a:schemeClr val="accent4">
            <a:hueOff val="1239348"/>
            <a:satOff val="16629"/>
            <a:lumOff val="666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b="1" kern="1200"/>
            <a:t>Geenit</a:t>
          </a:r>
          <a:r>
            <a:rPr lang="fi-FI" sz="2100" kern="1200"/>
            <a:t> ovat DNA-molekyylin jaksoja, jotka sisältävät informaation proteiinien tai RNA-molekyylien valmistamiseen. </a:t>
          </a:r>
          <a:endParaRPr lang="en-US" sz="2100" kern="1200"/>
        </a:p>
      </dsp:txBody>
      <dsp:txXfrm>
        <a:off x="732583" y="1159385"/>
        <a:ext cx="7029617" cy="901218"/>
      </dsp:txXfrm>
    </dsp:sp>
    <dsp:sp modelId="{0FC0E264-CECC-BF42-B1DB-E8F6C8BF6D12}">
      <dsp:nvSpPr>
        <dsp:cNvPr id="0" name=""/>
        <dsp:cNvSpPr/>
      </dsp:nvSpPr>
      <dsp:spPr>
        <a:xfrm>
          <a:off x="1398574" y="2262695"/>
          <a:ext cx="8412480" cy="957294"/>
        </a:xfrm>
        <a:prstGeom prst="roundRect">
          <a:avLst>
            <a:gd name="adj" fmla="val 10000"/>
          </a:avLst>
        </a:prstGeom>
        <a:solidFill>
          <a:schemeClr val="accent4">
            <a:hueOff val="2478695"/>
            <a:satOff val="33258"/>
            <a:lumOff val="1333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b="1" kern="1200"/>
            <a:t>Genomilla</a:t>
          </a:r>
          <a:r>
            <a:rPr lang="fi-FI" sz="2100" kern="1200"/>
            <a:t> tarkoitetaan eliön koko perimää.</a:t>
          </a:r>
          <a:endParaRPr lang="en-US" sz="2100" kern="1200"/>
        </a:p>
      </dsp:txBody>
      <dsp:txXfrm>
        <a:off x="1426612" y="2290733"/>
        <a:ext cx="7040133" cy="901218"/>
      </dsp:txXfrm>
    </dsp:sp>
    <dsp:sp modelId="{967100CD-3B9B-0E4A-99F7-258D89BCAD72}">
      <dsp:nvSpPr>
        <dsp:cNvPr id="0" name=""/>
        <dsp:cNvSpPr/>
      </dsp:nvSpPr>
      <dsp:spPr>
        <a:xfrm>
          <a:off x="2103119" y="3394043"/>
          <a:ext cx="8412480" cy="957294"/>
        </a:xfrm>
        <a:prstGeom prst="roundRect">
          <a:avLst>
            <a:gd name="adj" fmla="val 10000"/>
          </a:avLst>
        </a:prstGeom>
        <a:solidFill>
          <a:schemeClr val="accent4">
            <a:hueOff val="3718043"/>
            <a:satOff val="49887"/>
            <a:lumOff val="2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b="1" kern="1200"/>
            <a:t>DNA-sekvenssi </a:t>
          </a:r>
          <a:r>
            <a:rPr lang="fi-FI" sz="2100" kern="1200"/>
            <a:t>= DNA: n emäsosajärjestys</a:t>
          </a:r>
          <a:endParaRPr lang="en-US" sz="2100" kern="1200"/>
        </a:p>
      </dsp:txBody>
      <dsp:txXfrm>
        <a:off x="2131157" y="3422081"/>
        <a:ext cx="7029617" cy="901218"/>
      </dsp:txXfrm>
    </dsp:sp>
    <dsp:sp modelId="{9856C9AB-F013-9C41-B87D-BCCC4B1ECE80}">
      <dsp:nvSpPr>
        <dsp:cNvPr id="0" name=""/>
        <dsp:cNvSpPr/>
      </dsp:nvSpPr>
      <dsp:spPr>
        <a:xfrm>
          <a:off x="7790238" y="733200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7930242" y="733200"/>
        <a:ext cx="342233" cy="468236"/>
      </dsp:txXfrm>
    </dsp:sp>
    <dsp:sp modelId="{93AF74BB-E410-D64D-9419-E9C8E43E817D}">
      <dsp:nvSpPr>
        <dsp:cNvPr id="0" name=""/>
        <dsp:cNvSpPr/>
      </dsp:nvSpPr>
      <dsp:spPr>
        <a:xfrm>
          <a:off x="8494783" y="1864548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1976204"/>
            <a:satOff val="26658"/>
            <a:lumOff val="3153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1976204"/>
              <a:satOff val="26658"/>
              <a:lumOff val="31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8634787" y="1864548"/>
        <a:ext cx="342233" cy="468236"/>
      </dsp:txXfrm>
    </dsp:sp>
    <dsp:sp modelId="{DBD950F0-1990-204D-A8C6-B981ED71673B}">
      <dsp:nvSpPr>
        <dsp:cNvPr id="0" name=""/>
        <dsp:cNvSpPr/>
      </dsp:nvSpPr>
      <dsp:spPr>
        <a:xfrm>
          <a:off x="9188813" y="2995896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3952408"/>
            <a:satOff val="53316"/>
            <a:lumOff val="6307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3952408"/>
              <a:satOff val="53316"/>
              <a:lumOff val="63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9328817" y="2995896"/>
        <a:ext cx="342233" cy="4682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33E43F-6C7A-5D4B-9771-28E471099C79}">
      <dsp:nvSpPr>
        <dsp:cNvPr id="0" name=""/>
        <dsp:cNvSpPr/>
      </dsp:nvSpPr>
      <dsp:spPr>
        <a:xfrm>
          <a:off x="1283" y="507350"/>
          <a:ext cx="4505585" cy="286104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5DA17B-52BC-8B47-AFA4-27D66CE22668}">
      <dsp:nvSpPr>
        <dsp:cNvPr id="0" name=""/>
        <dsp:cNvSpPr/>
      </dsp:nvSpPr>
      <dsp:spPr>
        <a:xfrm>
          <a:off x="501904" y="982940"/>
          <a:ext cx="4505585" cy="2861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4200" kern="1200"/>
            <a:t>Bioinformatiikan avulla käsitellään suuria tietomääriä.</a:t>
          </a:r>
          <a:endParaRPr lang="en-US" sz="4200" kern="1200"/>
        </a:p>
      </dsp:txBody>
      <dsp:txXfrm>
        <a:off x="585701" y="1066737"/>
        <a:ext cx="4337991" cy="2693452"/>
      </dsp:txXfrm>
    </dsp:sp>
    <dsp:sp modelId="{86C6E5FA-DF59-9A41-9DB6-2AC2056011BA}">
      <dsp:nvSpPr>
        <dsp:cNvPr id="0" name=""/>
        <dsp:cNvSpPr/>
      </dsp:nvSpPr>
      <dsp:spPr>
        <a:xfrm>
          <a:off x="5508110" y="507350"/>
          <a:ext cx="4505585" cy="286104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74BCED-3624-CD49-807C-CA9F8C1B1198}">
      <dsp:nvSpPr>
        <dsp:cNvPr id="0" name=""/>
        <dsp:cNvSpPr/>
      </dsp:nvSpPr>
      <dsp:spPr>
        <a:xfrm>
          <a:off x="6008730" y="982940"/>
          <a:ext cx="4505585" cy="2861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4200" kern="1200"/>
            <a:t>Biotekniikan sovelluksissa käytetään tekoälyä.</a:t>
          </a:r>
          <a:endParaRPr lang="en-US" sz="4200" kern="1200"/>
        </a:p>
      </dsp:txBody>
      <dsp:txXfrm>
        <a:off x="6092527" y="1066737"/>
        <a:ext cx="4337991" cy="26934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FFB6CB-8672-6C41-9AE6-36381D05995E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884B2-4647-6F4B-B58A-4FBCFBA433A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838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2884B2-4647-6F4B-B58A-4FBCFBA433A2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99331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2884B2-4647-6F4B-B58A-4FBCFBA433A2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04875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2884B2-4647-6F4B-B58A-4FBCFBA433A2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50088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6452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6771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0036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88785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8206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196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0250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6484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7860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5934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9899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73374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5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F07BE9C-A4BE-F2A2-2028-14105968F0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34" y="2651675"/>
            <a:ext cx="5705464" cy="1964226"/>
          </a:xfrm>
          <a:solidFill>
            <a:schemeClr val="lt1">
              <a:alpha val="56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fi-FI" sz="4000" dirty="0">
                <a:solidFill>
                  <a:schemeClr val="tx1"/>
                </a:solidFill>
              </a:rPr>
              <a:t>1 Biologian sovellukset perustuvat biologiseen tutkimukseen</a:t>
            </a:r>
          </a:p>
        </p:txBody>
      </p:sp>
      <p:graphicFrame>
        <p:nvGraphicFramePr>
          <p:cNvPr id="5" name="Kaaviokuva 4">
            <a:extLst>
              <a:ext uri="{FF2B5EF4-FFF2-40B4-BE49-F238E27FC236}">
                <a16:creationId xmlns:a16="http://schemas.microsoft.com/office/drawing/2014/main" id="{60A4ABDD-A4A8-624D-F660-5BF02375AF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7511293"/>
              </p:ext>
            </p:extLst>
          </p:nvPr>
        </p:nvGraphicFramePr>
        <p:xfrm>
          <a:off x="5791198" y="2590801"/>
          <a:ext cx="6162677" cy="2085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Kuva 3">
            <a:extLst>
              <a:ext uri="{FF2B5EF4-FFF2-40B4-BE49-F238E27FC236}">
                <a16:creationId xmlns:a16="http://schemas.microsoft.com/office/drawing/2014/main" id="{89303247-C0B1-8A73-D3D4-E659DDF8B59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  <p:cxnSp>
        <p:nvCxnSpPr>
          <p:cNvPr id="7" name="Suora yhdysviiva 6">
            <a:extLst>
              <a:ext uri="{FF2B5EF4-FFF2-40B4-BE49-F238E27FC236}">
                <a16:creationId xmlns:a16="http://schemas.microsoft.com/office/drawing/2014/main" id="{3EA3D06C-3DBC-B586-C303-F8C728CB906A}"/>
              </a:ext>
            </a:extLst>
          </p:cNvPr>
          <p:cNvCxnSpPr/>
          <p:nvPr/>
        </p:nvCxnSpPr>
        <p:spPr>
          <a:xfrm>
            <a:off x="5553075" y="2338388"/>
            <a:ext cx="0" cy="2590800"/>
          </a:xfrm>
          <a:prstGeom prst="line">
            <a:avLst/>
          </a:prstGeom>
          <a:ln w="19050">
            <a:solidFill>
              <a:srgbClr val="7982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0740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>
                <a:solidFill>
                  <a:srgbClr val="00A9DC"/>
                </a:solidFill>
                <a:ea typeface="Myriad Pro Semibold" charset="0"/>
                <a:cs typeface="Myriad Pro Semibold" charset="0"/>
              </a:rPr>
              <a:t>Tiivistelmä</a:t>
            </a:r>
            <a:endParaRPr lang="fi-FI" dirty="0">
              <a:solidFill>
                <a:srgbClr val="00A9DC"/>
              </a:solidFill>
            </a:endParaRP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F46238F1-DB04-8327-3422-C5D6BCCFC4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061910E3-F81C-BD00-2247-ABCD736E23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7831" y="0"/>
            <a:ext cx="52799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29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9F6D9DE-CD53-B63D-9F62-89F26BE3D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408" y="992094"/>
            <a:ext cx="3616913" cy="2795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Biologisen tutkimuksen vaiheet</a:t>
            </a:r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25DB4B27-3176-446A-0AE5-246A264C72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00825" y="578738"/>
            <a:ext cx="3898501" cy="5670549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8FA60E28-979E-1E38-9898-39F3587D8D8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965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orakulmio 17">
            <a:extLst>
              <a:ext uri="{FF2B5EF4-FFF2-40B4-BE49-F238E27FC236}">
                <a16:creationId xmlns:a16="http://schemas.microsoft.com/office/drawing/2014/main" id="{448A0C39-3965-C9C0-B81F-1313E7324043}"/>
              </a:ext>
            </a:extLst>
          </p:cNvPr>
          <p:cNvSpPr/>
          <p:nvPr/>
        </p:nvSpPr>
        <p:spPr>
          <a:xfrm>
            <a:off x="599440" y="1464765"/>
            <a:ext cx="11372014" cy="5261155"/>
          </a:xfrm>
          <a:prstGeom prst="rect">
            <a:avLst/>
          </a:prstGeom>
          <a:solidFill>
            <a:schemeClr val="accent4">
              <a:alpha val="1074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C4CCA20-EC02-4F2F-8F4A-07642178B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5244"/>
          </a:xfrm>
        </p:spPr>
        <p:txBody>
          <a:bodyPr>
            <a:normAutofit fontScale="90000"/>
          </a:bodyPr>
          <a:lstStyle/>
          <a:p>
            <a:r>
              <a:rPr lang="fi-FI" sz="4400" b="1" dirty="0">
                <a:ea typeface="Myriad Pro Semibold" charset="0"/>
                <a:cs typeface="Myriad Pro Semibold" charset="0"/>
              </a:rPr>
              <a:t>Biologinen tieto edistää kestävän kehityksen toteutumista</a:t>
            </a:r>
            <a:endParaRPr lang="fi-FI" dirty="0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085DC207-B33A-BBE9-7298-40EF4A91257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112909"/>
            <a:ext cx="3004899" cy="2002117"/>
          </a:xfrm>
          <a:prstGeom prst="rect">
            <a:avLst/>
          </a:prstGeom>
        </p:spPr>
      </p:pic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F57A24A9-073D-9861-1C5F-D0DD900AE14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111919"/>
            <a:ext cx="3004899" cy="2003266"/>
          </a:xfrm>
          <a:prstGeom prst="rect">
            <a:avLst/>
          </a:prstGeom>
        </p:spPr>
      </p:pic>
      <p:pic>
        <p:nvPicPr>
          <p:cNvPr id="9" name="Sisällön paikkamerkki 4">
            <a:extLst>
              <a:ext uri="{FF2B5EF4-FFF2-40B4-BE49-F238E27FC236}">
                <a16:creationId xmlns:a16="http://schemas.microsoft.com/office/drawing/2014/main" id="{892B7B57-2ABD-A726-06D8-A566A18018A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8200" y="4765457"/>
            <a:ext cx="3004899" cy="1644190"/>
          </a:xfrm>
          <a:prstGeom prst="rect">
            <a:avLst/>
          </a:prstGeom>
        </p:spPr>
      </p:pic>
      <p:pic>
        <p:nvPicPr>
          <p:cNvPr id="10" name="Sisällön paikkamerkki 5">
            <a:extLst>
              <a:ext uri="{FF2B5EF4-FFF2-40B4-BE49-F238E27FC236}">
                <a16:creationId xmlns:a16="http://schemas.microsoft.com/office/drawing/2014/main" id="{1F7A7E51-1511-ED9A-87BC-2BB33EEC118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215317" y="4585504"/>
            <a:ext cx="2918665" cy="2003266"/>
          </a:xfrm>
          <a:prstGeom prst="rect">
            <a:avLst/>
          </a:prstGeo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241D7426-2472-F83E-7395-0D4C11CBFA98}"/>
              </a:ext>
            </a:extLst>
          </p:cNvPr>
          <p:cNvSpPr txBox="1"/>
          <p:nvPr/>
        </p:nvSpPr>
        <p:spPr>
          <a:xfrm>
            <a:off x="838200" y="1541887"/>
            <a:ext cx="38655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b="1" dirty="0"/>
              <a:t>Kestävän kehityksen ulottuvuuksia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FAB8B90F-88B0-CFF6-F4D8-5A4F2F7BC120}"/>
              </a:ext>
            </a:extLst>
          </p:cNvPr>
          <p:cNvSpPr txBox="1"/>
          <p:nvPr/>
        </p:nvSpPr>
        <p:spPr>
          <a:xfrm>
            <a:off x="3843099" y="2120257"/>
            <a:ext cx="255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effectLst/>
                <a:latin typeface="Helvetica" pitchFamily="2" charset="0"/>
              </a:rPr>
              <a:t>Ekologisesti kestävä tulevaisuus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A0FA8C19-4B95-D1DB-3CA6-C44FA5523A48}"/>
              </a:ext>
            </a:extLst>
          </p:cNvPr>
          <p:cNvSpPr txBox="1"/>
          <p:nvPr/>
        </p:nvSpPr>
        <p:spPr>
          <a:xfrm>
            <a:off x="9177099" y="2120257"/>
            <a:ext cx="27943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400" dirty="0">
                <a:effectLst/>
                <a:latin typeface="Helvetica" pitchFamily="2" charset="0"/>
              </a:rPr>
              <a:t>Sosiaalisesti kestävä tulevaisuus</a:t>
            </a:r>
          </a:p>
          <a:p>
            <a:endParaRPr lang="fi-FI" dirty="0"/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99FDB679-4261-13C6-6B1A-F89B638AF6EE}"/>
              </a:ext>
            </a:extLst>
          </p:cNvPr>
          <p:cNvSpPr txBox="1"/>
          <p:nvPr/>
        </p:nvSpPr>
        <p:spPr>
          <a:xfrm>
            <a:off x="3832891" y="4757430"/>
            <a:ext cx="255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effectLst/>
                <a:latin typeface="Helvetica" pitchFamily="2" charset="0"/>
              </a:rPr>
              <a:t>Taloudellisesti kestävä tulevaisuus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7CE0FC51-9114-4470-9449-28161011D3E9}"/>
              </a:ext>
            </a:extLst>
          </p:cNvPr>
          <p:cNvSpPr txBox="1"/>
          <p:nvPr/>
        </p:nvSpPr>
        <p:spPr>
          <a:xfrm>
            <a:off x="9133982" y="4680486"/>
            <a:ext cx="255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effectLst/>
                <a:latin typeface="Helvetica" pitchFamily="2" charset="0"/>
              </a:rPr>
              <a:t>Kulttuurisesti kestävä tulevaisuus</a:t>
            </a:r>
          </a:p>
        </p:txBody>
      </p:sp>
    </p:spTree>
    <p:extLst>
      <p:ext uri="{BB962C8B-B14F-4D97-AF65-F5344CB8AC3E}">
        <p14:creationId xmlns:p14="http://schemas.microsoft.com/office/powerpoint/2010/main" val="4041657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28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6" name="Freeform: Shape 30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3" name="Freeform: Shape 32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Biotekniikassa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hyödynnetään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eliöitä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 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soluja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ja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molekyylejä</a:t>
            </a:r>
            <a:endParaRPr lang="en-US" sz="4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kstiruutu 5"/>
          <p:cNvSpPr txBox="1"/>
          <p:nvPr/>
        </p:nvSpPr>
        <p:spPr>
          <a:xfrm>
            <a:off x="5434149" y="932688"/>
            <a:ext cx="5916603" cy="4992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/>
              <a:t>Biotekniikassa tarvitaan tutkimustietoa monilta biologian osa-alueilta: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/>
              <a:t>molekyylibiologia</a:t>
            </a:r>
            <a:endParaRPr lang="en-US" sz="2400" dirty="0"/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/>
              <a:t>solubiologia</a:t>
            </a:r>
            <a:endParaRPr lang="en-US" sz="2400" dirty="0"/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/>
              <a:t>genetiikka</a:t>
            </a:r>
            <a:endParaRPr lang="en-US" sz="2400" dirty="0"/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/>
              <a:t>mikrobiologia</a:t>
            </a:r>
            <a:endParaRPr lang="en-US" sz="2400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5102A134-0393-35DE-34CF-AE7D46A0D7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730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>
                <a:solidFill>
                  <a:srgbClr val="00A9DC"/>
                </a:solidFill>
                <a:ea typeface="Myriad Pro Semibold" charset="0"/>
                <a:cs typeface="Myriad Pro Semibold" charset="0"/>
              </a:rPr>
              <a:t>Biotekniikka kehittyy nopeasti</a:t>
            </a:r>
          </a:p>
        </p:txBody>
      </p:sp>
      <p:pic>
        <p:nvPicPr>
          <p:cNvPr id="3" name="Kuva 2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334F8C43-6D45-5667-9AC5-17CF5F8E8D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  <p:graphicFrame>
        <p:nvGraphicFramePr>
          <p:cNvPr id="8" name="Tekstiruutu 5">
            <a:extLst>
              <a:ext uri="{FF2B5EF4-FFF2-40B4-BE49-F238E27FC236}">
                <a16:creationId xmlns:a16="http://schemas.microsoft.com/office/drawing/2014/main" id="{46C7164A-89B8-43A6-42F2-821EAA8FD2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2612594"/>
              </p:ext>
            </p:extLst>
          </p:nvPr>
        </p:nvGraphicFramePr>
        <p:xfrm>
          <a:off x="560440" y="1926662"/>
          <a:ext cx="11488994" cy="304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77291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Kuva, joka sisältää kohteen sumea&#10;&#10;Kuvaus luotu automaattisesti">
            <a:extLst>
              <a:ext uri="{FF2B5EF4-FFF2-40B4-BE49-F238E27FC236}">
                <a16:creationId xmlns:a16="http://schemas.microsoft.com/office/drawing/2014/main" id="{5D23A8F2-63E5-B98D-CAB7-6DE2CA8B96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635" b="141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57363FD-7E77-4145-9483-331A807A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6802" cy="6858000"/>
          </a:xfrm>
          <a:prstGeom prst="rect">
            <a:avLst/>
          </a:prstGeom>
          <a:gradFill flip="none" rotWithShape="1">
            <a:gsLst>
              <a:gs pos="28000">
                <a:schemeClr val="bg2">
                  <a:alpha val="84000"/>
                </a:schemeClr>
              </a:gs>
              <a:gs pos="74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1A091DA-DB5D-B6C7-5FB2-D3A04427A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i-FI" b="1" dirty="0">
                <a:cs typeface="Calibri Light"/>
              </a:rPr>
              <a:t>Geenitekniikka on biotekniikan osa-alue</a:t>
            </a:r>
          </a:p>
        </p:txBody>
      </p:sp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6321AFF9-CED0-BFF1-9D61-0DB2E6CAB8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  <p:graphicFrame>
        <p:nvGraphicFramePr>
          <p:cNvPr id="6" name="Sisällön paikkamerkki 2">
            <a:extLst>
              <a:ext uri="{FF2B5EF4-FFF2-40B4-BE49-F238E27FC236}">
                <a16:creationId xmlns:a16="http://schemas.microsoft.com/office/drawing/2014/main" id="{C2E1ADAF-219F-8252-5107-940FB25CCD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647489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825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49795481-03F1-B694-7ED6-E81EC6A37AD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  <p:graphicFrame>
        <p:nvGraphicFramePr>
          <p:cNvPr id="8" name="Sisällön paikkamerkki 2">
            <a:extLst>
              <a:ext uri="{FF2B5EF4-FFF2-40B4-BE49-F238E27FC236}">
                <a16:creationId xmlns:a16="http://schemas.microsoft.com/office/drawing/2014/main" id="{A84939BA-8FF4-8994-D289-6B699CEBF0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0441431"/>
              </p:ext>
            </p:extLst>
          </p:nvPr>
        </p:nvGraphicFramePr>
        <p:xfrm>
          <a:off x="836675" y="149034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79167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99192C51-B764-4A9B-9587-5EF8B628B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2E040D5-78F4-E496-D4C8-F5CEF3AD7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557190"/>
            <a:ext cx="5181510" cy="1671569"/>
          </a:xfrm>
        </p:spPr>
        <p:txBody>
          <a:bodyPr>
            <a:normAutofit/>
          </a:bodyPr>
          <a:lstStyle/>
          <a:p>
            <a:r>
              <a:rPr lang="fi-FI" sz="4000" b="1" dirty="0">
                <a:cs typeface="Calibri Light"/>
              </a:rPr>
              <a:t>Teollisuudessa käytetään biotekniikkaa</a:t>
            </a:r>
            <a:endParaRPr lang="fi-FI" sz="4000" b="1" dirty="0">
              <a:cs typeface="Calibri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6BB10EF-3462-BBC7-B478-D1653BCA55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06650"/>
            <a:ext cx="5181508" cy="37224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fi-FI" sz="2000" b="1" dirty="0">
                <a:ea typeface="+mn-lt"/>
                <a:cs typeface="+mn-lt"/>
              </a:rPr>
              <a:t>Bioteollisuudella</a:t>
            </a:r>
            <a:r>
              <a:rPr lang="fi-FI" sz="2000" dirty="0">
                <a:ea typeface="+mn-lt"/>
                <a:cs typeface="+mn-lt"/>
              </a:rPr>
              <a:t> tarkoitetaan kaikkia teollisuuden aloja, jotka käyttävät tuotteissaan tai niiden valmistuksessa biotekniikkaa.</a:t>
            </a:r>
          </a:p>
          <a:p>
            <a:r>
              <a:rPr lang="fi-FI" sz="2000" dirty="0">
                <a:ea typeface="+mn-lt"/>
                <a:cs typeface="+mn-lt"/>
              </a:rPr>
              <a:t>Bioteollisuudessa tuotetaan entsyymejä monien teollisuudenalojen käyttöön.</a:t>
            </a:r>
          </a:p>
          <a:p>
            <a:r>
              <a:rPr lang="fi-FI" sz="2000" dirty="0">
                <a:cs typeface="Calibri"/>
              </a:rPr>
              <a:t>Entsyymejä tuotetaan mikrobien avulla, mikrobeja kasvatetaan </a:t>
            </a:r>
            <a:r>
              <a:rPr lang="fi-FI" sz="2000" b="1" dirty="0">
                <a:cs typeface="Calibri"/>
              </a:rPr>
              <a:t>bioreaktoreissa.</a:t>
            </a:r>
          </a:p>
          <a:p>
            <a:endParaRPr lang="fi-FI" sz="2000" b="1" dirty="0">
              <a:cs typeface="Calibri"/>
            </a:endParaRP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013ACCF9-236D-DE14-64EC-7E7C010385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52" r="12407" b="-2"/>
          <a:stretch/>
        </p:blipFill>
        <p:spPr>
          <a:xfrm>
            <a:off x="6189155" y="10"/>
            <a:ext cx="6002844" cy="6857990"/>
          </a:xfrm>
          <a:prstGeom prst="rect">
            <a:avLst/>
          </a:prstGeom>
          <a:effectLst/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B48D8422-E350-EE9B-2AAE-3EEEB3BDB7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11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94D6AA1-A0E1-45F9-8E25-BAB8092293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4983514-E6AC-72E7-B6D7-DF92F7775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57189"/>
            <a:ext cx="10515599" cy="12962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Uudet materiaalit ovat korvaamassa fossiilitalouteen perustuvia materiaaleja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1D0C915-1EE6-0213-41FA-9A8575697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46851"/>
            <a:ext cx="10515599" cy="72891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Biomateriaalit valmistetaan uusiutuvista luonnonvaroista.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B23086D9-4517-7BAD-453D-5CE7F6FF2B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DE3DAA1E-01CF-3C24-95B8-FEB8EA9ED2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3955" y="2775761"/>
            <a:ext cx="8583710" cy="183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167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Bios 6 1">
      <a:dk1>
        <a:srgbClr val="0094D9"/>
      </a:dk1>
      <a:lt1>
        <a:srgbClr val="FFFFFF"/>
      </a:lt1>
      <a:dk2>
        <a:srgbClr val="54B4E5"/>
      </a:dk2>
      <a:lt2>
        <a:srgbClr val="FFFFFF"/>
      </a:lt2>
      <a:accent1>
        <a:srgbClr val="54B4E5"/>
      </a:accent1>
      <a:accent2>
        <a:srgbClr val="F397C0"/>
      </a:accent2>
      <a:accent3>
        <a:srgbClr val="FFEA81"/>
      </a:accent3>
      <a:accent4>
        <a:srgbClr val="AC90C3"/>
      </a:accent4>
      <a:accent5>
        <a:srgbClr val="F8C1D8"/>
      </a:accent5>
      <a:accent6>
        <a:srgbClr val="FFF1B5"/>
      </a:accent6>
      <a:hlink>
        <a:srgbClr val="0094D9"/>
      </a:hlink>
      <a:folHlink>
        <a:srgbClr val="0094D9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D098488BDB0E4DB3D1B98825041D0E" ma:contentTypeVersion="16" ma:contentTypeDescription="Create a new document." ma:contentTypeScope="" ma:versionID="db432428652f243c5bea2619dffedc87">
  <xsd:schema xmlns:xsd="http://www.w3.org/2001/XMLSchema" xmlns:xs="http://www.w3.org/2001/XMLSchema" xmlns:p="http://schemas.microsoft.com/office/2006/metadata/properties" xmlns:ns2="b074eca8-5fb2-43da-8e1c-14493b353147" xmlns:ns3="10f150c9-2741-4e22-b721-4e123a12c6bb" targetNamespace="http://schemas.microsoft.com/office/2006/metadata/properties" ma:root="true" ma:fieldsID="4e4883cfa094d8b0b818355e60f83b31" ns2:_="" ns3:_="">
    <xsd:import namespace="b074eca8-5fb2-43da-8e1c-14493b353147"/>
    <xsd:import namespace="10f150c9-2741-4e22-b721-4e123a12c6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Ken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74eca8-5fb2-43da-8e1c-14493b3531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Kenen" ma:index="19" nillable="true" ma:displayName="Kenen" ma:format="Dropdown" ma:internalName="Kenen">
      <xsd:simpleType>
        <xsd:restriction base="dms:Text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f150c9-2741-4e22-b721-4e123a12c6bb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enen xmlns="b074eca8-5fb2-43da-8e1c-14493b353147" xsi:nil="true"/>
  </documentManagement>
</p:properties>
</file>

<file path=customXml/itemProps1.xml><?xml version="1.0" encoding="utf-8"?>
<ds:datastoreItem xmlns:ds="http://schemas.openxmlformats.org/officeDocument/2006/customXml" ds:itemID="{069A4534-232D-4058-96B9-B8E29686D9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074eca8-5fb2-43da-8e1c-14493b353147"/>
    <ds:schemaRef ds:uri="10f150c9-2741-4e22-b721-4e123a12c6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74780F2-47D0-4E3F-9C63-8AB1642F25A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6F3905E-F72F-4E03-8100-DB31DDDF784C}">
  <ds:schemaRefs>
    <ds:schemaRef ds:uri="http://schemas.microsoft.com/office/2006/metadata/properties"/>
    <ds:schemaRef ds:uri="http://schemas.microsoft.com/office/infopath/2007/PartnerControls"/>
    <ds:schemaRef ds:uri="b074eca8-5fb2-43da-8e1c-14493b35314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55505</TotalTime>
  <Words>214</Words>
  <Application>Microsoft Office PowerPoint</Application>
  <PresentationFormat>Laajakuva</PresentationFormat>
  <Paragraphs>40</Paragraphs>
  <Slides>10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Helvetica</vt:lpstr>
      <vt:lpstr>Office-teema</vt:lpstr>
      <vt:lpstr>1 Biologian sovellukset perustuvat biologiseen tutkimukseen</vt:lpstr>
      <vt:lpstr>Biologisen tutkimuksen vaiheet</vt:lpstr>
      <vt:lpstr>Biologinen tieto edistää kestävän kehityksen toteutumista</vt:lpstr>
      <vt:lpstr>Biotekniikassa hyödynnetään eliöitä, soluja ja molekyylejä</vt:lpstr>
      <vt:lpstr>Biotekniikka kehittyy nopeasti</vt:lpstr>
      <vt:lpstr>Geenitekniikka on biotekniikan osa-alue</vt:lpstr>
      <vt:lpstr>PowerPoint-esitys</vt:lpstr>
      <vt:lpstr>Teollisuudessa käytetään biotekniikkaa</vt:lpstr>
      <vt:lpstr>Uudet materiaalit ovat korvaamassa fossiilitalouteen perustuvia materiaaleja</vt:lpstr>
      <vt:lpstr>Tiivistelmä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Marja Penttinen</dc:creator>
  <cp:lastModifiedBy>Ylälehto Virpi</cp:lastModifiedBy>
  <cp:revision>302</cp:revision>
  <dcterms:created xsi:type="dcterms:W3CDTF">2017-07-04T08:37:15Z</dcterms:created>
  <dcterms:modified xsi:type="dcterms:W3CDTF">2023-12-21T07:24:53Z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0x01010078D098488BDB0E4DB3D1B98825041D0E</vt:lpwstr>
  </property>
</Properties>
</file>