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4"/>
  </p:sldMasterIdLst>
  <p:sldIdLst>
    <p:sldId id="256" r:id="rId5"/>
    <p:sldId id="257" r:id="rId6"/>
    <p:sldId id="258" r:id="rId7"/>
    <p:sldId id="263" r:id="rId8"/>
    <p:sldId id="259" r:id="rId9"/>
    <p:sldId id="261" r:id="rId10"/>
    <p:sldId id="262" r:id="rId11"/>
    <p:sldId id="264" r:id="rId12"/>
    <p:sldId id="266" r:id="rId13"/>
    <p:sldId id="265" r:id="rId14"/>
    <p:sldId id="269" r:id="rId15"/>
    <p:sldId id="268" r:id="rId16"/>
    <p:sldId id="270" r:id="rId17"/>
    <p:sldId id="271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4" d="100"/>
          <a:sy n="44" d="100"/>
        </p:scale>
        <p:origin x="152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34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4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5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8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2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8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37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2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9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2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6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fi-fi/video/lappari-makuuhuone-istuminen-blondi-9026006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youtube.com/watch?v=YZgw52vpYns&amp;t=18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E00618-6022-430F-DEB2-E0C59BA835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64" r="14298" b="-1"/>
          <a:stretch>
            <a:fillRect/>
          </a:stretch>
        </p:blipFill>
        <p:spPr>
          <a:xfrm>
            <a:off x="4442492" y="393121"/>
            <a:ext cx="7281673" cy="5884760"/>
          </a:xfrm>
          <a:custGeom>
            <a:avLst/>
            <a:gdLst/>
            <a:ahLst/>
            <a:cxnLst/>
            <a:rect l="l" t="t" r="r" b="b"/>
            <a:pathLst>
              <a:path w="7441204" h="6013687">
                <a:moveTo>
                  <a:pt x="521773" y="33"/>
                </a:moveTo>
                <a:cubicBezTo>
                  <a:pt x="691085" y="398"/>
                  <a:pt x="903236" y="3814"/>
                  <a:pt x="1092688" y="8577"/>
                </a:cubicBezTo>
                <a:lnTo>
                  <a:pt x="6484220" y="37240"/>
                </a:lnTo>
                <a:lnTo>
                  <a:pt x="7441204" y="64264"/>
                </a:lnTo>
                <a:lnTo>
                  <a:pt x="7441204" y="5983295"/>
                </a:lnTo>
                <a:lnTo>
                  <a:pt x="7288194" y="5982896"/>
                </a:lnTo>
                <a:cubicBezTo>
                  <a:pt x="5457820" y="5980096"/>
                  <a:pt x="2920476" y="6013687"/>
                  <a:pt x="1210410" y="6013687"/>
                </a:cubicBezTo>
                <a:cubicBezTo>
                  <a:pt x="725939" y="5985023"/>
                  <a:pt x="379887" y="6013688"/>
                  <a:pt x="47679" y="5985023"/>
                </a:cubicBezTo>
                <a:cubicBezTo>
                  <a:pt x="-53829" y="4045425"/>
                  <a:pt x="24608" y="1346230"/>
                  <a:pt x="116889" y="123233"/>
                </a:cubicBezTo>
                <a:cubicBezTo>
                  <a:pt x="124824" y="-27018"/>
                  <a:pt x="118248" y="22145"/>
                  <a:pt x="277431" y="3036"/>
                </a:cubicBezTo>
                <a:cubicBezTo>
                  <a:pt x="334020" y="692"/>
                  <a:pt x="420186" y="-187"/>
                  <a:pt x="521773" y="33"/>
                </a:cubicBez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47470" y="403281"/>
            <a:ext cx="7281672" cy="5884759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631CD342-6DAC-49CD-BD8C-EC611F346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7363" y="1029432"/>
            <a:ext cx="4639490" cy="3819791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663685">
                <a:moveTo>
                  <a:pt x="3850484" y="3417073"/>
                </a:moveTo>
                <a:cubicBezTo>
                  <a:pt x="4310029" y="3448903"/>
                  <a:pt x="4661186" y="3376665"/>
                  <a:pt x="4927311" y="3061336"/>
                </a:cubicBezTo>
                <a:cubicBezTo>
                  <a:pt x="5193436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48347" y="3539098"/>
                  <a:pt x="3195190" y="3663685"/>
                </a:cubicBezTo>
                <a:cubicBezTo>
                  <a:pt x="3584414" y="3580975"/>
                  <a:pt x="3850484" y="3417073"/>
                  <a:pt x="3850484" y="341707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34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9643" y="968193"/>
            <a:ext cx="4639490" cy="3819791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663685">
                <a:moveTo>
                  <a:pt x="3850484" y="3417073"/>
                </a:moveTo>
                <a:cubicBezTo>
                  <a:pt x="4310029" y="3448903"/>
                  <a:pt x="4661186" y="3376665"/>
                  <a:pt x="4927311" y="3061336"/>
                </a:cubicBezTo>
                <a:cubicBezTo>
                  <a:pt x="5193436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48347" y="3539098"/>
                  <a:pt x="3195190" y="3663685"/>
                </a:cubicBezTo>
                <a:cubicBezTo>
                  <a:pt x="3584414" y="3580975"/>
                  <a:pt x="3850484" y="3417073"/>
                  <a:pt x="3850484" y="341707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1B5ADCF-064F-E873-A1BB-73FFBC6E0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392" y="1421217"/>
            <a:ext cx="3845432" cy="2795184"/>
          </a:xfrm>
        </p:spPr>
        <p:txBody>
          <a:bodyPr anchor="ctr">
            <a:normAutofit/>
          </a:bodyPr>
          <a:lstStyle/>
          <a:p>
            <a:r>
              <a:rPr lang="fi-FI" sz="4400"/>
              <a:t>Oppimisympäristöt </a:t>
            </a:r>
            <a:br>
              <a:rPr lang="fi-FI" sz="4400"/>
            </a:br>
            <a:r>
              <a:rPr lang="fi-FI" sz="4400"/>
              <a:t>varhaiskasvatuksessa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050505C-409C-463C-C0E3-BFB9239F6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643" y="5115627"/>
            <a:ext cx="3467320" cy="1031616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i-FI" sz="2700" dirty="0"/>
              <a:t>VAPE25</a:t>
            </a:r>
          </a:p>
          <a:p>
            <a:pPr algn="ctr">
              <a:lnSpc>
                <a:spcPct val="90000"/>
              </a:lnSpc>
            </a:pPr>
            <a:r>
              <a:rPr lang="fi-FI" sz="2700" dirty="0"/>
              <a:t>KEVÄT 2026</a:t>
            </a:r>
          </a:p>
        </p:txBody>
      </p:sp>
    </p:spTree>
    <p:extLst>
      <p:ext uri="{BB962C8B-B14F-4D97-AF65-F5344CB8AC3E}">
        <p14:creationId xmlns:p14="http://schemas.microsoft.com/office/powerpoint/2010/main" val="270605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B00ECF-2BF2-3C2C-18D4-B3A3F835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Teknologia osana oppimisympäristöä</a:t>
            </a:r>
            <a:br>
              <a:rPr lang="fi-FI" dirty="0"/>
            </a:br>
            <a:endParaRPr lang="fi-FI" dirty="0"/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446F1909-A781-1521-5D72-BFBAE95378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349" r="14349"/>
          <a:stretch>
            <a:fillRect/>
          </a:stretch>
        </p:blipFill>
        <p:spPr>
          <a:xfrm>
            <a:off x="5180013" y="992188"/>
            <a:ext cx="6172200" cy="4873625"/>
          </a:xfr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E84CD1B-0EE1-8585-A066-9526F7350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sz="3200" dirty="0"/>
              <a:t>käytetään suunnitellusti ja tarkoituksenmukaisesti, pedagogisesti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sz="3200" dirty="0"/>
              <a:t>digitaalisten välineiden avulla tuetaan oppimista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sz="3200" dirty="0"/>
              <a:t>lasten omien laitteiden käyttö sovitaan huoltajien kanssa</a:t>
            </a:r>
          </a:p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F7F853F-0B9D-7B7E-BE8C-126AD6FA42C8}"/>
              </a:ext>
            </a:extLst>
          </p:cNvPr>
          <p:cNvSpPr txBox="1"/>
          <p:nvPr/>
        </p:nvSpPr>
        <p:spPr>
          <a:xfrm>
            <a:off x="5608320" y="4983480"/>
            <a:ext cx="4465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4"/>
              </a:rPr>
              <a:t>Uudet lukutaidot - Varhaiskasvatuksen Digipolku Liedossa</a:t>
            </a:r>
            <a:endParaRPr lang="fi-FI" dirty="0"/>
          </a:p>
          <a:p>
            <a:r>
              <a:rPr lang="fi-FI" dirty="0"/>
              <a:t>https://www.youtube.com/watch?v=YZgw52vpYns&amp;t=18s</a:t>
            </a:r>
          </a:p>
        </p:txBody>
      </p:sp>
    </p:spTree>
    <p:extLst>
      <p:ext uri="{BB962C8B-B14F-4D97-AF65-F5344CB8AC3E}">
        <p14:creationId xmlns:p14="http://schemas.microsoft.com/office/powerpoint/2010/main" val="3968840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504649-272C-4101-69F7-D99F20B1A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oppimisympäristöjä on päiväkodin porttien ulkopuolella? </a:t>
            </a:r>
          </a:p>
        </p:txBody>
      </p:sp>
    </p:spTree>
    <p:extLst>
      <p:ext uri="{BB962C8B-B14F-4D97-AF65-F5344CB8AC3E}">
        <p14:creationId xmlns:p14="http://schemas.microsoft.com/office/powerpoint/2010/main" val="300818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331114-D341-135C-BAEC-C5A1A6E36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219200"/>
            <a:ext cx="10333075" cy="75314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Oppimisympäristöä päiväkodin porttien ulkopuolella 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98355A-5141-63C7-EC7E-FEEEF4FD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kirjasto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museot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kulttuuritapahtumat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luontokohteet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vanhempien työpaikat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virtuaaliset vierailut ovat osa nykypäivän varhaiskasvatusta</a:t>
            </a:r>
          </a:p>
        </p:txBody>
      </p:sp>
    </p:spTree>
    <p:extLst>
      <p:ext uri="{BB962C8B-B14F-4D97-AF65-F5344CB8AC3E}">
        <p14:creationId xmlns:p14="http://schemas.microsoft.com/office/powerpoint/2010/main" val="187464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1A131C-9AA7-3FF5-3235-A321B2AE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262743"/>
            <a:ext cx="10333075" cy="709597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Oppimisympäristö ja yhdenvertaisuus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1210F4-167C-C49F-F5DD-45CBC383E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Hyvä oppimisympäristö…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on monipuolinen sisällöltään, materiaaleiltaan ja mahdollisuuksiltaan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tukee sukupuolten tasa-arvoa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purkaa stereotypioita esim. leikit, värit ja välineet kaikille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on kaikkien saavutettava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huomioi kieli- ja kulttuuritaustat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85505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B440B-D50B-9D1B-D72F-4F555A454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Suunnittele ja ideoi:  piirrä tai kirjoita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21C1CC-3072-DA33-889B-601B444B0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b="0" dirty="0"/>
              <a:t>Millainen on hyvä oppimisympäristö?</a:t>
            </a:r>
            <a:br>
              <a:rPr lang="fi-FI" dirty="0"/>
            </a:br>
            <a:endParaRPr lang="fi-FI" dirty="0"/>
          </a:p>
          <a:p>
            <a:r>
              <a:rPr lang="fi-FI" b="0" dirty="0"/>
              <a:t>Nyt pääset suunnittelemaan –piirrä ja/tai kirjoita oma näkemyksesi parhaasta mahdollisesta innostavasta, turvallisesta ja moninaisuutta tukevasta oppimisympäristöstä varhaiskasvatusikäisille lapsille. </a:t>
            </a:r>
          </a:p>
          <a:p>
            <a:endParaRPr lang="fi-FI" b="0" dirty="0"/>
          </a:p>
          <a:p>
            <a:r>
              <a:rPr lang="fi-FI" b="0" dirty="0"/>
              <a:t>Muista kuvata kolmitasoisesti: fyysinen, psyykkinen ja sosiaalinen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352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F2D0FA-5A26-468A-5A59-3B221BAE3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3646" y="2245984"/>
            <a:ext cx="6750409" cy="2546499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MITÄ OPPIMISYMPÄRISTÖ TARKOITTAA?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3479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51A0B2-02FE-81C7-2752-825A6E285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295400"/>
            <a:ext cx="10333075" cy="67694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Mitä oppimisympäristö tarkoittaa?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53A0D-CF96-ABD4-AFE2-E6F5BF0D5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Oppimisympäristö sisältää </a:t>
            </a:r>
            <a:r>
              <a:rPr lang="fi-FI" i="1" u="sng" dirty="0"/>
              <a:t>tilat, välineet, toimintatavat ja vuorovaikutuksen</a:t>
            </a:r>
            <a:r>
              <a:rPr lang="fi-FI" u="sng" dirty="0"/>
              <a:t>, </a:t>
            </a:r>
            <a:r>
              <a:rPr lang="fi-FI" dirty="0"/>
              <a:t>jotka tukevat lasten: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kehitystä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oppimista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hyvinvointia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vuorovaikutustaitoja</a:t>
            </a:r>
          </a:p>
          <a:p>
            <a:r>
              <a:rPr lang="fi-FI" dirty="0"/>
              <a:t>Oppimisympäristö ei ole vain tila, vaan </a:t>
            </a:r>
            <a:r>
              <a:rPr lang="fi-FI" i="1" dirty="0"/>
              <a:t>kokonainen pedagoginen kokonaisuus</a:t>
            </a:r>
            <a:r>
              <a:rPr lang="fi-FI" dirty="0"/>
              <a:t>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6085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9AA64E-E5FD-462A-0BF1-9CFD12E0F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3745" y="1982596"/>
            <a:ext cx="7392024" cy="3376442"/>
          </a:xfrm>
        </p:spPr>
        <p:txBody>
          <a:bodyPr>
            <a:noAutofit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Millainen on hyvä oppimisympäristö?</a:t>
            </a: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1806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2EA68A-924E-88C1-3830-6683A757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436914"/>
            <a:ext cx="10333075" cy="535426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Hyvän oppimisympäristön perusperiaatteet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C6324A-DA9A-7C16-F55E-A75A1F090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Oppimisympäristö on: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kehittävä ja oppimista tukeva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turvallinen ja terveellinen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esteetön ja kaikkien saavutettavissa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inklusiivinen eli kaikki lapset voivat osallistua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viihtyisä, ekologinen ja ergonominen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joustava ja muunneltava</a:t>
            </a:r>
          </a:p>
          <a:p>
            <a:r>
              <a:rPr lang="fi-FI" dirty="0"/>
              <a:t>Tilojen valaistus, akustiikka, sisäilma ja siisteys ovat osa laadukasta oppimisympäristöä.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812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72A6A4-699B-179A-DD1E-47B15AE05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219200"/>
            <a:ext cx="10333075" cy="75314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Oppimisympäristön kolme ulottuvuutta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5CB1B9-A85C-56A2-A637-307E64B857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u="sng" dirty="0"/>
              <a:t>Fyysinen ympäristö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tilat leikkiin, liikkumiseen, tutkimiseen, luovuuteen ja lepäämiseen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lasten töitä ja ideoita näkyvillä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monipuoliset ja turvalliset leikki- ja toimintavälineet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luonto, piha ja rakennetut ympäristöt osana arkea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teknologian käyttö tarkoituksenmukaista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5DBEB2D-E845-7B3D-94CC-A5424A4EF8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u="sng" dirty="0"/>
              <a:t>Psyykkinen ympäristö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rauhallinen, turvallinen ja myönteinen ilmapiiri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tunteet hyväksytään ja niitä opetellaan säätelemään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aikuinen toimii sensitiivisesti ja kannustavasti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lapsi saa kysyä, ihmetellä ja oppia omassa tahdissaan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672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BD102B-FEA5-4A17-1C97-1A79AAAD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317171"/>
            <a:ext cx="10333075" cy="655169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Oppimisympäristön kolme ulottuvuutta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8B013E-5FF6-C3B9-695D-E349F9D45D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u="sng" dirty="0"/>
              <a:t>Sosiaalinen ympäristö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kaikki saavat osallistua ja tulla kuulluksi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toimitaan joustavissa ryhmissä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yhteiset säännöt ja toimintatavat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kunnioittava vuorovaikutus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monialainen yhteistyö tukee lapsen kasvua (esim. erityisopettaja, terapeutit, perheet)</a:t>
            </a:r>
          </a:p>
          <a:p>
            <a:r>
              <a:rPr lang="fi-FI" dirty="0"/>
              <a:t>Tavoite: Lapsi oppii vuorovaikutusta, yhdessä toimimista ja sosiaalisia taitoja.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362408F-C792-E35B-F22D-E744119B9F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u="sng" dirty="0"/>
              <a:t>Oppimisympäristön </a:t>
            </a:r>
            <a:r>
              <a:rPr lang="fi-FI" u="sng" dirty="0" err="1"/>
              <a:t>tavoiteet</a:t>
            </a:r>
            <a:r>
              <a:rPr lang="fi-FI" u="sng" dirty="0"/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Lapsi voi tutkia, kokeilla ja toimia omalla kehitystasollaan.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Lapsi kokee olevansa hyväksytty ja tärkeä.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Lapsi oppii vuorovaikutusta, yhdessä toimimista ja sosiaalisia taitoja.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2484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9714CC-B1DD-8FA0-B735-9B6653D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1219200"/>
            <a:ext cx="10333075" cy="75314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Oppimisympäristön pedagoginen merkitys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908705-2648-74C6-A372-C5011C9C4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u="sng" dirty="0"/>
              <a:t>Oppimisympäristö edistää ja tukee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uteliaisuutta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leikkiä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fyysistä aktiivisuutta ja motorisia taitoja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kielellistä ja kulttuurista moninaisuutta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taiteellista ilmaisua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i-FI" dirty="0"/>
              <a:t>tutkimista ja kokeilemista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6140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271285-876B-B1F7-2428-FA567EE71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teknologia ja digitaaliset välineet näkyvät  oppimisympäristöissä? </a:t>
            </a:r>
          </a:p>
        </p:txBody>
      </p:sp>
    </p:spTree>
    <p:extLst>
      <p:ext uri="{BB962C8B-B14F-4D97-AF65-F5344CB8AC3E}">
        <p14:creationId xmlns:p14="http://schemas.microsoft.com/office/powerpoint/2010/main" val="3994647906"/>
      </p:ext>
    </p:extLst>
  </p:cSld>
  <p:clrMapOvr>
    <a:masterClrMapping/>
  </p:clrMapOvr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21E6B2AEE324B4FB0102D5FE6D25457" ma:contentTypeVersion="10" ma:contentTypeDescription="Luo uusi asiakirja." ma:contentTypeScope="" ma:versionID="e8490c66b9a972a32fb3190dc74c5305">
  <xsd:schema xmlns:xsd="http://www.w3.org/2001/XMLSchema" xmlns:xs="http://www.w3.org/2001/XMLSchema" xmlns:p="http://schemas.microsoft.com/office/2006/metadata/properties" xmlns:ns3="35181b06-440a-4e6c-b2e7-539fb8821713" targetNamespace="http://schemas.microsoft.com/office/2006/metadata/properties" ma:root="true" ma:fieldsID="422b898d5d41eefce04e1aac90b752a9" ns3:_="">
    <xsd:import namespace="35181b06-440a-4e6c-b2e7-539fb882171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81b06-440a-4e6c-b2e7-539fb882171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5181b06-440a-4e6c-b2e7-539fb8821713" xsi:nil="true"/>
  </documentManagement>
</p:properties>
</file>

<file path=customXml/itemProps1.xml><?xml version="1.0" encoding="utf-8"?>
<ds:datastoreItem xmlns:ds="http://schemas.openxmlformats.org/officeDocument/2006/customXml" ds:itemID="{8C1EE95F-8832-49C8-85C0-FDA2256A54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181b06-440a-4e6c-b2e7-539fb88217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399446-F7A3-4540-9E6B-7A2E641BAE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BDBFD2-2B9E-4BB1-84DE-FA9702FCFD42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35181b06-440a-4e6c-b2e7-539fb882171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426</Words>
  <Application>Microsoft Office PowerPoint</Application>
  <PresentationFormat>Laajakuva</PresentationFormat>
  <Paragraphs>80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8" baseType="lpstr">
      <vt:lpstr>Arial</vt:lpstr>
      <vt:lpstr>The Hand</vt:lpstr>
      <vt:lpstr>The Serif Hand</vt:lpstr>
      <vt:lpstr>ChitchatVTI</vt:lpstr>
      <vt:lpstr>Oppimisympäristöt  varhaiskasvatuksessa</vt:lpstr>
      <vt:lpstr>MITÄ OPPIMISYMPÄRISTÖ TARKOITTAA?  </vt:lpstr>
      <vt:lpstr>Mitä oppimisympäristö tarkoittaa? </vt:lpstr>
      <vt:lpstr>   Millainen on hyvä oppimisympäristö?    </vt:lpstr>
      <vt:lpstr>Hyvän oppimisympäristön perusperiaatteet </vt:lpstr>
      <vt:lpstr>Oppimisympäristön kolme ulottuvuutta </vt:lpstr>
      <vt:lpstr>Oppimisympäristön kolme ulottuvuutta </vt:lpstr>
      <vt:lpstr>Oppimisympäristön pedagoginen merkitys </vt:lpstr>
      <vt:lpstr>Miten teknologia ja digitaaliset välineet näkyvät  oppimisympäristöissä? </vt:lpstr>
      <vt:lpstr>Teknologia osana oppimisympäristöä </vt:lpstr>
      <vt:lpstr>Mitä oppimisympäristöjä on päiväkodin porttien ulkopuolella? </vt:lpstr>
      <vt:lpstr>Oppimisympäristöä päiväkodin porttien ulkopuolella  </vt:lpstr>
      <vt:lpstr>Oppimisympäristö ja yhdenvertaisuus </vt:lpstr>
      <vt:lpstr>Suunnittele ja ideoi:  piirrä tai kirjoita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Rantsi</dc:creator>
  <cp:lastModifiedBy>Johanna Rantsi</cp:lastModifiedBy>
  <cp:revision>1</cp:revision>
  <dcterms:created xsi:type="dcterms:W3CDTF">2026-03-09T09:56:00Z</dcterms:created>
  <dcterms:modified xsi:type="dcterms:W3CDTF">2026-03-09T10:58:06Z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0x010100121E6B2AEE324B4FB0102D5FE6D25457</vt:lpwstr>
  </property>
</Properties>
</file>