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sldIdLst>
    <p:sldId id="256" r:id="rId2"/>
    <p:sldId id="267" r:id="rId3"/>
    <p:sldId id="274" r:id="rId4"/>
    <p:sldId id="275" r:id="rId5"/>
    <p:sldId id="276" r:id="rId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129004-6B8C-7443-42F0-16DA6A7445F6}" v="13" dt="2025-11-03T08:04:20.4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0F8CF-692C-4963-8B5E-D1C0928CF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9612" y="1013984"/>
            <a:ext cx="7714388" cy="3260635"/>
          </a:xfrm>
        </p:spPr>
        <p:txBody>
          <a:bodyPr anchor="b"/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419655-1613-4CC0-BBE9-BD2CB2C3C7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9612" y="4848464"/>
            <a:ext cx="7714388" cy="108584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67FFF-6BC4-4DF0-BC55-B2C3BFD8E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89830-A1B7-484B-832C-F64A558B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8F727-72C8-47A9-8E54-AD8459028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ED5540-64E5-4258-ABA4-753F07B71B38}"/>
              </a:ext>
            </a:extLst>
          </p:cNvPr>
          <p:cNvCxnSpPr>
            <a:cxnSpLocks/>
          </p:cNvCxnSpPr>
          <p:nvPr/>
        </p:nvCxnSpPr>
        <p:spPr>
          <a:xfrm>
            <a:off x="1524000" y="457150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2060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8A5DE-E5C6-4DB9-AD28-8F1EAC6F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63E08E-9B2D-4740-9AC6-D5E1CFB95F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29566" y="2229957"/>
            <a:ext cx="9238434" cy="3866043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E3736-E8AA-4F58-9D3A-27050B287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95E84-15BC-478B-9DAB-15025867B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9D98F-E0A8-4254-A957-7F17811D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168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DE70F5-2276-4F91-9FC2-8DA4B52881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4000" y="1467699"/>
            <a:ext cx="1758461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1856C5-C2FD-45E4-A631-AC06B5495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82312" y="1467699"/>
            <a:ext cx="7839379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336EA-B6DD-4115-9C67-79A24C866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A668B-1DAB-449C-9BA4-7B1572A22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6567E-119D-4C98-93FF-73A332803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EF94C-BCB1-4F4C-AF70-DD2A5C4E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5445"/>
            <a:ext cx="9238434" cy="857559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09B75-A057-44B5-872F-DF01BDC8E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566" y="2286000"/>
            <a:ext cx="9238434" cy="381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6260C-3219-4812-88F2-3162D37F2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62B73-9C01-4BE3-A199-782BE6EBA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761492-EB56-4454-9D2A-8BB94AACB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847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80A128-A52A-402C-865B-1BF08D7F04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900447-3778-4AB7-ACB3-7C2313FE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745" y="1287554"/>
            <a:ext cx="8284963" cy="3113064"/>
          </a:xfrm>
        </p:spPr>
        <p:txBody>
          <a:bodyPr anchor="t"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910C9-BA3C-4D31-9C62-2C2408591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1744" y="4619707"/>
            <a:ext cx="7722256" cy="1476293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42E8A-6B69-406B-A3DF-0A1B76832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665CF-4461-4BB8-8F3A-ED1CB1084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98B27-5EF3-49F4-B3CE-F3CF419AE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295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3F3BA-5AD5-4F15-97B2-E4652D1D4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13411"/>
            <a:ext cx="9238434" cy="88959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997B8-1FD3-40E6-A486-256EB41DB7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9566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83F4D8-AA9A-4AF7-86EA-E4D797B98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8823E-BC08-4810-9BFF-35D2EA2AE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DD2BFB-BB2C-4C4A-A6E1-DD223C2BE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369B2-12F8-4583-8A7F-523C9A3EF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092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717F-84B9-44BA-8DD6-680394AB1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79150"/>
            <a:ext cx="9238434" cy="8239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217D6-7448-4625-964F-5D82F65F1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7" y="2013217"/>
            <a:ext cx="4495799" cy="704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3A534C-0B54-4327-99C0-4F0019FD2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29567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9D4A63-0795-4B74-8C11-5FE7944118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13215"/>
            <a:ext cx="4495800" cy="70423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3D16F3-F747-441B-9854-27225954DE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8168E2-6B97-486E-B0E4-4E7F5CDBB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5D3E2B-2F4E-4347-A8E9-27EB7D035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1FC4F5-6876-414E-9E30-84706A3F5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0D2F04-5474-46B9-B838-858CDF4AB2D2}"/>
              </a:ext>
            </a:extLst>
          </p:cNvPr>
          <p:cNvCxnSpPr>
            <a:cxnSpLocks/>
          </p:cNvCxnSpPr>
          <p:nvPr/>
        </p:nvCxnSpPr>
        <p:spPr>
          <a:xfrm>
            <a:off x="6270727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ADEE893-BE45-47F3-BCF0-02424B3503CC}"/>
              </a:ext>
            </a:extLst>
          </p:cNvPr>
          <p:cNvSpPr/>
          <p:nvPr/>
        </p:nvSpPr>
        <p:spPr>
          <a:xfrm>
            <a:off x="-1171838" y="4592406"/>
            <a:ext cx="808262" cy="3897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FB5178A-4501-4B56-8BF1-D083D7B021CE}"/>
              </a:ext>
            </a:extLst>
          </p:cNvPr>
          <p:cNvCxnSpPr>
            <a:cxnSpLocks/>
          </p:cNvCxnSpPr>
          <p:nvPr/>
        </p:nvCxnSpPr>
        <p:spPr>
          <a:xfrm>
            <a:off x="1524000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600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52109C6-041C-42BA-B507-8EA298046E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7BF877-20DD-40F4-AEA8-E1B6D5350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7DC874-15B5-4338-B7D1-8E393AB4C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66BAE3-24C5-483F-9141-D860A265E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9AEEB4-66F8-4008-B616-804FB9D91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665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46C975-8FFB-4A4B-9213-774EE3901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BA744F-475D-4105-8E4A-025815549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3FA64C-7966-4D6F-88D7-4B89F2A1D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547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4ED5F-AB94-4DCF-8971-B8B2B55AF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740" y="1558944"/>
            <a:ext cx="3279689" cy="1864196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EE4CB-68CF-4BF3-A891-8277AFD13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0"/>
            <a:ext cx="5333999" cy="5334000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292E72-B66D-40EE-B182-5585382A6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43741" y="3649682"/>
            <a:ext cx="3233096" cy="1933605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73B694-B050-45F3-AE6F-A86A129F1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8AE423-9CA5-46B3-96B1-7586AD020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4B973D-F1F7-47BC-996D-6100B7C89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23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E9949-4A1F-4DA9-9B75-A6180F954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543" y="1383126"/>
            <a:ext cx="3289886" cy="2045874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A8D794-C670-4569-93D9-0FF8B35AA7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1" y="762000"/>
            <a:ext cx="5333999" cy="5334000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2486F6-AE67-4B34-B8E2-0B7576DC2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33544" y="3649682"/>
            <a:ext cx="3243292" cy="1684317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98B11C-BB63-49A6-B488-29D4FBF8E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4B9166-6D36-4F0A-9ADD-33D49A0C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B22B8F-7760-41B3-9053-DD90255B9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230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84152A-7FE0-4708-B7C1-DBEC8F133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1621"/>
            <a:ext cx="9238434" cy="861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11AB53-BAF9-439D-9451-47193CF2F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6" y="2285999"/>
            <a:ext cx="9238434" cy="3810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96D9F-562A-496F-A530-A561994DC5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3C2B07E4-CDF9-4C88-A2F3-04620E58224D}" type="datetimeFigureOut">
              <a:rPr lang="en-US" smtClean="0"/>
              <a:pPr/>
              <a:t>11/3/2025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060FE-AAC3-4FAE-9EB4-BCAE72D956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7EDB2-8F31-42FA-B253-62D241466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0393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15" r:id="rId6"/>
    <p:sldLayoutId id="2147483711" r:id="rId7"/>
    <p:sldLayoutId id="2147483712" r:id="rId8"/>
    <p:sldLayoutId id="2147483713" r:id="rId9"/>
    <p:sldLayoutId id="2147483714" r:id="rId10"/>
    <p:sldLayoutId id="2147483716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30000"/>
        </a:lnSpc>
        <a:spcBef>
          <a:spcPts val="10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66344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64008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906F54D-04EF-4345-A564-7A7B57B6CE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Voimakas värien tausta vektori roiskuvan hien">
            <a:extLst>
              <a:ext uri="{FF2B5EF4-FFF2-40B4-BE49-F238E27FC236}">
                <a16:creationId xmlns:a16="http://schemas.microsoft.com/office/drawing/2014/main" id="{F0960E44-08C8-969C-2174-106EFF49C6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420" r="-2" b="-2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A63FA5D-402E-473D-AF05-018BE28B2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2000" y="762003"/>
            <a:ext cx="10667999" cy="53339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3999" y="1524000"/>
            <a:ext cx="5075853" cy="2581369"/>
          </a:xfrm>
        </p:spPr>
        <p:txBody>
          <a:bodyPr anchor="t">
            <a:normAutofit/>
          </a:bodyPr>
          <a:lstStyle/>
          <a:p>
            <a:r>
              <a:rPr lang="fi-FI" dirty="0"/>
              <a:t>Arvot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4867369"/>
            <a:ext cx="4572000" cy="789300"/>
          </a:xfrm>
        </p:spPr>
        <p:txBody>
          <a:bodyPr>
            <a:normAutofit/>
          </a:bodyPr>
          <a:lstStyle/>
          <a:p>
            <a:endParaRPr lang="fi-FI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20D3D82-8B25-4DD9-9924-4CEAD450C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31206" y="4572000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23856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4E9F8B3-8282-4A93-BBF8-3342538A7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151DA9B-0009-43BD-88D4-D8956471D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5445"/>
            <a:ext cx="9238434" cy="857559"/>
          </a:xfrm>
        </p:spPr>
        <p:txBody>
          <a:bodyPr>
            <a:normAutofit/>
          </a:bodyPr>
          <a:lstStyle/>
          <a:p>
            <a:r>
              <a:rPr lang="fi-FI" dirty="0"/>
              <a:t>Arvoperusta 2.4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8EFA797-975B-41D8-BC96-56CDC2CFA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2286000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9A4C50A-0E1D-49DC-A225-39E01A8F31A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429566" y="2729554"/>
            <a:ext cx="8476434" cy="335962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i-FI"/>
          </a:p>
          <a:p>
            <a:pPr marL="0" indent="0">
              <a:buNone/>
            </a:pPr>
            <a:endParaRPr lang="fi-FI"/>
          </a:p>
          <a:p>
            <a:pPr marL="0" indent="0">
              <a:buNone/>
            </a:pPr>
            <a:endParaRPr lang="fi-FI"/>
          </a:p>
          <a:p>
            <a:pPr marL="0" indent="0">
              <a:buNone/>
            </a:pPr>
            <a:r>
              <a:rPr lang="fi-FI" dirty="0"/>
              <a:t>Mitkä ovat varhaiskasvatuksen arvot?</a:t>
            </a:r>
            <a:endParaRPr lang="fi-FI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785066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4E9F8B3-8282-4A93-BBF8-3342538A7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429566" y="1045445"/>
            <a:ext cx="9238434" cy="857559"/>
          </a:xfrm>
        </p:spPr>
        <p:txBody>
          <a:bodyPr>
            <a:normAutofit/>
          </a:bodyPr>
          <a:lstStyle/>
          <a:p>
            <a:r>
              <a:rPr lang="fi-FI" dirty="0"/>
              <a:t>Arvoperusta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8EFA797-975B-41D8-BC96-56CDC2CFA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2286000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429566" y="2729554"/>
            <a:ext cx="8476434" cy="3359621"/>
          </a:xfrm>
        </p:spPr>
        <p:txBody>
          <a:bodyPr>
            <a:normAutofit/>
          </a:bodyPr>
          <a:lstStyle/>
          <a:p>
            <a:r>
              <a:rPr lang="fi-FI" dirty="0"/>
              <a:t>Lapsuuden itseisarvo</a:t>
            </a:r>
          </a:p>
          <a:p>
            <a:r>
              <a:rPr lang="fi-FI" dirty="0"/>
              <a:t>Ihmisenä kasvaminen</a:t>
            </a:r>
          </a:p>
          <a:p>
            <a:r>
              <a:rPr lang="fi-FI" dirty="0"/>
              <a:t>Lapsen oikeudet</a:t>
            </a:r>
          </a:p>
          <a:p>
            <a:r>
              <a:rPr lang="fi-FI" dirty="0"/>
              <a:t>Yhdenvertaisuus, tasa-arvo ja moninaisuus</a:t>
            </a:r>
          </a:p>
          <a:p>
            <a:r>
              <a:rPr lang="fi-FI" dirty="0"/>
              <a:t>Perheiden monimuotoisuus</a:t>
            </a:r>
          </a:p>
          <a:p>
            <a:r>
              <a:rPr lang="fi-FI" dirty="0"/>
              <a:t>Terveellinen ja kestävä elämäntapa</a:t>
            </a:r>
          </a:p>
          <a:p>
            <a:endParaRPr lang="fi-FI" dirty="0"/>
          </a:p>
          <a:p>
            <a:endParaRPr lang="fi-FI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4E9F8B3-8282-4A93-BBF8-3342538A7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429566" y="1045445"/>
            <a:ext cx="9238434" cy="857559"/>
          </a:xfrm>
        </p:spPr>
        <p:txBody>
          <a:bodyPr>
            <a:normAutofit/>
          </a:bodyPr>
          <a:lstStyle/>
          <a:p>
            <a:r>
              <a:rPr lang="fi-FI" dirty="0"/>
              <a:t>Arvoperusta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8EFA797-975B-41D8-BC96-56CDC2CFA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2286000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429566" y="2729554"/>
            <a:ext cx="8476434" cy="3359621"/>
          </a:xfrm>
        </p:spPr>
        <p:txBody>
          <a:bodyPr>
            <a:normAutofit/>
          </a:bodyPr>
          <a:lstStyle/>
          <a:p>
            <a:r>
              <a:rPr lang="fi-FI" dirty="0"/>
              <a:t>Arvoja saatetaan pitää itsestäänselvyytenä</a:t>
            </a:r>
          </a:p>
          <a:p>
            <a:r>
              <a:rPr lang="fi-FI" dirty="0"/>
              <a:t>Kaiken pedagogisen toiminnan tulisi kummuta arvoista</a:t>
            </a:r>
          </a:p>
          <a:p>
            <a:r>
              <a:rPr lang="fi-FI" dirty="0"/>
              <a:t>Sitoutumista ei synny, jossa arvopohja ei ole selkeä ja kaikilla yhteinen näkemys</a:t>
            </a:r>
          </a:p>
          <a:p>
            <a:r>
              <a:rPr lang="fi-FI" dirty="0"/>
              <a:t>Omat piilouskomukset ja arvot tulisi tiedostaa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265911B-1E2F-489E-97EF-A15A9299E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19D4F1-CE65-4D74-A168-F27C15F1B0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uu ihmis kuva">
            <a:extLst>
              <a:ext uri="{FF2B5EF4-FFF2-40B4-BE49-F238E27FC236}">
                <a16:creationId xmlns:a16="http://schemas.microsoft.com/office/drawing/2014/main" id="{100B4279-89CF-FA65-7F2F-57F8A57705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r="40753" b="-3"/>
          <a:stretch>
            <a:fillRect/>
          </a:stretch>
        </p:blipFill>
        <p:spPr>
          <a:xfrm>
            <a:off x="20" y="10"/>
            <a:ext cx="6095979" cy="685799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28700" y="1025718"/>
            <a:ext cx="4057650" cy="4770783"/>
          </a:xfrm>
        </p:spPr>
        <p:txBody>
          <a:bodyPr anchor="ctr">
            <a:normAutofit/>
          </a:bodyPr>
          <a:lstStyle/>
          <a:p>
            <a:pPr algn="ctr"/>
            <a:r>
              <a:rPr lang="fi-FI">
                <a:solidFill>
                  <a:srgbClr val="FFFFFF"/>
                </a:solidFill>
              </a:rPr>
              <a:t>Ajatuksia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179972" y="762000"/>
            <a:ext cx="3825025" cy="5334000"/>
          </a:xfrm>
        </p:spPr>
        <p:txBody>
          <a:bodyPr anchor="ctr">
            <a:normAutofit/>
          </a:bodyPr>
          <a:lstStyle/>
          <a:p>
            <a:r>
              <a:rPr lang="fi-FI" dirty="0"/>
              <a:t>Kuinka arvot arjessa toteutuvat?</a:t>
            </a:r>
          </a:p>
          <a:p>
            <a:r>
              <a:rPr lang="fi-FI" dirty="0"/>
              <a:t>Kuinka arvot arjessa näkyvät?</a:t>
            </a:r>
          </a:p>
          <a:p>
            <a:r>
              <a:rPr lang="fi-FI" dirty="0"/>
              <a:t>Kompromissi on arvovalinta?</a:t>
            </a:r>
          </a:p>
          <a:p>
            <a:r>
              <a:rPr lang="fi-FI" dirty="0"/>
              <a:t>Todelliset arvot näkyvät ristiriitatilanteissa?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ortalVTI">
  <a:themeElements>
    <a:clrScheme name="Earth">
      <a:dk1>
        <a:sysClr val="windowText" lastClr="000000"/>
      </a:dk1>
      <a:lt1>
        <a:sysClr val="window" lastClr="FFFFFF"/>
      </a:lt1>
      <a:dk2>
        <a:srgbClr val="051618"/>
      </a:dk2>
      <a:lt2>
        <a:srgbClr val="E8E8DF"/>
      </a:lt2>
      <a:accent1>
        <a:srgbClr val="2D714C"/>
      </a:accent1>
      <a:accent2>
        <a:srgbClr val="1F7985"/>
      </a:accent2>
      <a:accent3>
        <a:srgbClr val="0D6756"/>
      </a:accent3>
      <a:accent4>
        <a:srgbClr val="40945E"/>
      </a:accent4>
      <a:accent5>
        <a:srgbClr val="389896"/>
      </a:accent5>
      <a:accent6>
        <a:srgbClr val="64924A"/>
      </a:accent6>
      <a:hlink>
        <a:srgbClr val="1F855C"/>
      </a:hlink>
      <a:folHlink>
        <a:srgbClr val="227390"/>
      </a:folHlink>
    </a:clrScheme>
    <a:fontScheme name="Earth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rtalVTI" id="{0E0D5035-C7F2-4607-91F4-D5D5F886A15A}" vid="{EAFF3D8B-AC13-4E90-80A9-182200FBC86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PortalVTI</vt:lpstr>
      <vt:lpstr>Arvot</vt:lpstr>
      <vt:lpstr>Arvoperusta 2.4</vt:lpstr>
      <vt:lpstr>Arvoperusta</vt:lpstr>
      <vt:lpstr>Arvoperusta</vt:lpstr>
      <vt:lpstr>Ajatuksia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14</cp:revision>
  <dcterms:created xsi:type="dcterms:W3CDTF">2025-11-03T08:02:33Z</dcterms:created>
  <dcterms:modified xsi:type="dcterms:W3CDTF">2025-11-03T08:05:57Z</dcterms:modified>
</cp:coreProperties>
</file>