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7" r:id="rId3"/>
    <p:sldId id="269" r:id="rId4"/>
    <p:sldId id="282" r:id="rId5"/>
    <p:sldId id="283" r:id="rId6"/>
    <p:sldId id="284" r:id="rId7"/>
    <p:sldId id="285" r:id="rId8"/>
    <p:sldId id="272" r:id="rId9"/>
    <p:sldId id="278" r:id="rId10"/>
    <p:sldId id="286" r:id="rId11"/>
    <p:sldId id="271" r:id="rId12"/>
    <p:sldId id="287" r:id="rId13"/>
    <p:sldId id="288" r:id="rId14"/>
    <p:sldId id="273" r:id="rId15"/>
    <p:sldId id="263" r:id="rId16"/>
    <p:sldId id="289" r:id="rId17"/>
    <p:sldId id="290" r:id="rId18"/>
    <p:sldId id="291" r:id="rId19"/>
    <p:sldId id="292" r:id="rId20"/>
    <p:sldId id="264" r:id="rId21"/>
    <p:sldId id="265" r:id="rId22"/>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D12F1D9-359E-6A88-9645-44C55C37D924}" v="85" dt="2025-12-01T06:41:01.0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6" d="100"/>
          <a:sy n="76" d="100"/>
        </p:scale>
        <p:origin x="90" y="79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1524000" y="1122363"/>
            <a:ext cx="9144000" cy="2387600"/>
          </a:xfrm>
        </p:spPr>
        <p:txBody>
          <a:bodyPr anchor="b"/>
          <a:lstStyle>
            <a:lvl1pPr algn="ctr">
              <a:defRPr sz="6000"/>
            </a:lvl1pPr>
          </a:lstStyle>
          <a:p>
            <a:r>
              <a:rPr lang="fi-FI"/>
              <a:t>Muokkaa perustyyl. napsautt.</a:t>
            </a:r>
          </a:p>
        </p:txBody>
      </p:sp>
      <p:sp>
        <p:nvSpPr>
          <p:cNvPr id="3" name="Alaotsikk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30.11.2025</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2822443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ystysuoran tekstin paikkamerkki 2"/>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30.11.2025</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012034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8724900" y="365125"/>
            <a:ext cx="2628900" cy="5811838"/>
          </a:xfrm>
        </p:spPr>
        <p:txBody>
          <a:bodyPr vert="eaVert"/>
          <a:lstStyle/>
          <a:p>
            <a:r>
              <a:rPr lang="fi-FI"/>
              <a:t>Muokkaa perustyyl. napsautt.</a:t>
            </a:r>
          </a:p>
        </p:txBody>
      </p:sp>
      <p:sp>
        <p:nvSpPr>
          <p:cNvPr id="3" name="Pystysuoran tekstin paikkamerkki 2"/>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30.11.2025</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406455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30.11.2025</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918757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831850" y="1709738"/>
            <a:ext cx="10515600" cy="2852737"/>
          </a:xfrm>
        </p:spPr>
        <p:txBody>
          <a:bodyPr anchor="b"/>
          <a:lstStyle>
            <a:lvl1pPr>
              <a:defRPr sz="6000"/>
            </a:lvl1pPr>
          </a:lstStyle>
          <a:p>
            <a:r>
              <a:rPr lang="fi-FI"/>
              <a:t>Muokkaa perustyyl. napsautt.</a:t>
            </a:r>
          </a:p>
        </p:txBody>
      </p:sp>
      <p:sp>
        <p:nvSpPr>
          <p:cNvPr id="3" name="Tekstin paikkamerkki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i-FI"/>
              <a:t>Muokkaa tekstin perustyylejä napsauttamalla</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30.11.2025</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6257720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p:cNvSpPr>
            <a:spLocks noGrp="1"/>
          </p:cNvSpPr>
          <p:nvPr>
            <p:ph type="dt" sz="half" idx="10"/>
          </p:nvPr>
        </p:nvSpPr>
        <p:spPr/>
        <p:txBody>
          <a:bodyPr/>
          <a:lstStyle/>
          <a:p>
            <a:fld id="{A02ABAE3-D89C-4001-9AEC-5083F82B749C}" type="datetimeFigureOut">
              <a:rPr lang="fi-FI" smtClean="0"/>
              <a:t>30.11.2025</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3683715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a:xfrm>
            <a:off x="839788" y="365125"/>
            <a:ext cx="10515600" cy="1325563"/>
          </a:xfrm>
        </p:spPr>
        <p:txBody>
          <a:bodyPr/>
          <a:lstStyle/>
          <a:p>
            <a:r>
              <a:rPr lang="fi-FI"/>
              <a:t>Muokkaa perustyyl. napsautt.</a:t>
            </a:r>
          </a:p>
        </p:txBody>
      </p:sp>
      <p:sp>
        <p:nvSpPr>
          <p:cNvPr id="3" name="Tekstin paikkamerkki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p:cNvSpPr>
            <a:spLocks noGrp="1"/>
          </p:cNvSpPr>
          <p:nvPr>
            <p:ph type="dt" sz="half" idx="10"/>
          </p:nvPr>
        </p:nvSpPr>
        <p:spPr/>
        <p:txBody>
          <a:bodyPr/>
          <a:lstStyle/>
          <a:p>
            <a:fld id="{A02ABAE3-D89C-4001-9AEC-5083F82B749C}" type="datetimeFigureOut">
              <a:rPr lang="fi-FI" smtClean="0"/>
              <a:t>30.11.2025</a:t>
            </a:fld>
            <a:endParaRPr lang="fi-FI"/>
          </a:p>
        </p:txBody>
      </p:sp>
      <p:sp>
        <p:nvSpPr>
          <p:cNvPr id="8" name="Alatunnisteen paikkamerkki 7"/>
          <p:cNvSpPr>
            <a:spLocks noGrp="1"/>
          </p:cNvSpPr>
          <p:nvPr>
            <p:ph type="ftr" sz="quarter" idx="11"/>
          </p:nvPr>
        </p:nvSpPr>
        <p:spPr/>
        <p:txBody>
          <a:bodyPr/>
          <a:lstStyle/>
          <a:p>
            <a:endParaRPr lang="fi-FI"/>
          </a:p>
        </p:txBody>
      </p:sp>
      <p:sp>
        <p:nvSpPr>
          <p:cNvPr id="9" name="Dian numeron paikkamerkki 8"/>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4234365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2"/>
          <p:cNvSpPr>
            <a:spLocks noGrp="1"/>
          </p:cNvSpPr>
          <p:nvPr>
            <p:ph type="dt" sz="half" idx="10"/>
          </p:nvPr>
        </p:nvSpPr>
        <p:spPr/>
        <p:txBody>
          <a:bodyPr/>
          <a:lstStyle/>
          <a:p>
            <a:fld id="{A02ABAE3-D89C-4001-9AEC-5083F82B749C}" type="datetimeFigureOut">
              <a:rPr lang="fi-FI" smtClean="0"/>
              <a:t>30.11.2025</a:t>
            </a:fld>
            <a:endParaRPr lang="fi-FI"/>
          </a:p>
        </p:txBody>
      </p:sp>
      <p:sp>
        <p:nvSpPr>
          <p:cNvPr id="4" name="Alatunnisteen paikkamerkki 3"/>
          <p:cNvSpPr>
            <a:spLocks noGrp="1"/>
          </p:cNvSpPr>
          <p:nvPr>
            <p:ph type="ftr" sz="quarter" idx="11"/>
          </p:nvPr>
        </p:nvSpPr>
        <p:spPr/>
        <p:txBody>
          <a:bodyPr/>
          <a:lstStyle/>
          <a:p>
            <a:endParaRPr lang="fi-FI"/>
          </a:p>
        </p:txBody>
      </p:sp>
      <p:sp>
        <p:nvSpPr>
          <p:cNvPr id="5" name="Dian numeron paikkamerkki 4"/>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23876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A02ABAE3-D89C-4001-9AEC-5083F82B749C}" type="datetimeFigureOut">
              <a:rPr lang="fi-FI" smtClean="0"/>
              <a:t>30.11.2025</a:t>
            </a:fld>
            <a:endParaRPr lang="fi-FI"/>
          </a:p>
        </p:txBody>
      </p:sp>
      <p:sp>
        <p:nvSpPr>
          <p:cNvPr id="3" name="Alatunnisteen paikkamerkki 2"/>
          <p:cNvSpPr>
            <a:spLocks noGrp="1"/>
          </p:cNvSpPr>
          <p:nvPr>
            <p:ph type="ftr" sz="quarter" idx="11"/>
          </p:nvPr>
        </p:nvSpPr>
        <p:spPr/>
        <p:txBody>
          <a:bodyPr/>
          <a:lstStyle/>
          <a:p>
            <a:endParaRPr lang="fi-FI"/>
          </a:p>
        </p:txBody>
      </p:sp>
      <p:sp>
        <p:nvSpPr>
          <p:cNvPr id="4" name="Dian numeron paikkamerkki 3"/>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583615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fi-FI"/>
              <a:t>Muokkaa perustyyl. napsautt.</a:t>
            </a:r>
          </a:p>
        </p:txBody>
      </p:sp>
      <p:sp>
        <p:nvSpPr>
          <p:cNvPr id="3" name="Sisällön paikkamerkk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fld id="{A02ABAE3-D89C-4001-9AEC-5083F82B749C}" type="datetimeFigureOut">
              <a:rPr lang="fi-FI" smtClean="0"/>
              <a:t>30.11.2025</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8270746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fi-FI"/>
              <a:t>Muokkaa perustyyl. napsautt.</a:t>
            </a:r>
          </a:p>
        </p:txBody>
      </p:sp>
      <p:sp>
        <p:nvSpPr>
          <p:cNvPr id="3" name="Kuvan paikkamerkki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fld id="{A02ABAE3-D89C-4001-9AEC-5083F82B749C}" type="datetimeFigureOut">
              <a:rPr lang="fi-FI" smtClean="0"/>
              <a:t>30.11.2025</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139981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perustyyl. napsautt.</a:t>
            </a:r>
          </a:p>
        </p:txBody>
      </p:sp>
      <p:sp>
        <p:nvSpPr>
          <p:cNvPr id="3" name="Tekstin paikkamerkki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02ABAE3-D89C-4001-9AEC-5083F82B749C}" type="datetimeFigureOut">
              <a:rPr lang="fi-FI" smtClean="0"/>
              <a:t>30.11.2025</a:t>
            </a:fld>
            <a:endParaRPr lang="fi-FI"/>
          </a:p>
        </p:txBody>
      </p:sp>
      <p:sp>
        <p:nvSpPr>
          <p:cNvPr id="5" name="Alatunnisteen paikkamerk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i-FI"/>
          </a:p>
        </p:txBody>
      </p:sp>
      <p:sp>
        <p:nvSpPr>
          <p:cNvPr id="6" name="Dian numeron paikkamerkki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F4AEF5D-7FAC-4949-84D2-DA5A9BB3D225}" type="slidenum">
              <a:rPr lang="fi-FI" smtClean="0"/>
              <a:t>‹#›</a:t>
            </a:fld>
            <a:endParaRPr lang="fi-FI"/>
          </a:p>
        </p:txBody>
      </p:sp>
    </p:spTree>
    <p:extLst>
      <p:ext uri="{BB962C8B-B14F-4D97-AF65-F5344CB8AC3E}">
        <p14:creationId xmlns:p14="http://schemas.microsoft.com/office/powerpoint/2010/main" val="10345201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A292AEA-2528-46C0-B426-95822B6141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8B7B198-E4DF-43CD-AD8C-199884323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2" name="Freeform: Shape 11">
            <a:extLst>
              <a:ext uri="{FF2B5EF4-FFF2-40B4-BE49-F238E27FC236}">
                <a16:creationId xmlns:a16="http://schemas.microsoft.com/office/drawing/2014/main" id="{2BE67753-EA0E-4819-8D22-0B6600CF7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96934" y="3984"/>
            <a:ext cx="9376632" cy="6858000"/>
          </a:xfrm>
          <a:custGeom>
            <a:avLst/>
            <a:gdLst>
              <a:gd name="connsiteX0" fmla="*/ 1691615 w 9376632"/>
              <a:gd name="connsiteY0" fmla="*/ 0 h 6858000"/>
              <a:gd name="connsiteX1" fmla="*/ 7685017 w 9376632"/>
              <a:gd name="connsiteY1" fmla="*/ 0 h 6858000"/>
              <a:gd name="connsiteX2" fmla="*/ 7840634 w 9376632"/>
              <a:gd name="connsiteY2" fmla="*/ 134799 h 6858000"/>
              <a:gd name="connsiteX3" fmla="*/ 9376632 w 9376632"/>
              <a:gd name="connsiteY3" fmla="*/ 3605175 h 6858000"/>
              <a:gd name="connsiteX4" fmla="*/ 8158692 w 9376632"/>
              <a:gd name="connsiteY4" fmla="*/ 6757493 h 6858000"/>
              <a:gd name="connsiteX5" fmla="*/ 8062868 w 9376632"/>
              <a:gd name="connsiteY5" fmla="*/ 6858000 h 6858000"/>
              <a:gd name="connsiteX6" fmla="*/ 1313765 w 9376632"/>
              <a:gd name="connsiteY6" fmla="*/ 6858000 h 6858000"/>
              <a:gd name="connsiteX7" fmla="*/ 1217940 w 9376632"/>
              <a:gd name="connsiteY7" fmla="*/ 6757493 h 6858000"/>
              <a:gd name="connsiteX8" fmla="*/ 0 w 9376632"/>
              <a:gd name="connsiteY8" fmla="*/ 3605175 h 6858000"/>
              <a:gd name="connsiteX9" fmla="*/ 1535999 w 9376632"/>
              <a:gd name="connsiteY9" fmla="*/ 13479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76632" h="6858000">
                <a:moveTo>
                  <a:pt x="1691615" y="0"/>
                </a:moveTo>
                <a:lnTo>
                  <a:pt x="7685017" y="0"/>
                </a:lnTo>
                <a:lnTo>
                  <a:pt x="7840634" y="134799"/>
                </a:lnTo>
                <a:cubicBezTo>
                  <a:pt x="8784230" y="992423"/>
                  <a:pt x="9376632" y="2229618"/>
                  <a:pt x="9376632" y="3605175"/>
                </a:cubicBezTo>
                <a:cubicBezTo>
                  <a:pt x="9376632" y="4818903"/>
                  <a:pt x="8915419" y="5924908"/>
                  <a:pt x="8158692" y="6757493"/>
                </a:cubicBezTo>
                <a:lnTo>
                  <a:pt x="8062868" y="6858000"/>
                </a:lnTo>
                <a:lnTo>
                  <a:pt x="1313765" y="6858000"/>
                </a:lnTo>
                <a:lnTo>
                  <a:pt x="1217940" y="6757493"/>
                </a:lnTo>
                <a:cubicBezTo>
                  <a:pt x="461213" y="5924908"/>
                  <a:pt x="0" y="4818903"/>
                  <a:pt x="0" y="3605175"/>
                </a:cubicBezTo>
                <a:cubicBezTo>
                  <a:pt x="0" y="2229618"/>
                  <a:pt x="592403" y="992423"/>
                  <a:pt x="1535999" y="134799"/>
                </a:cubicBezTo>
                <a:close/>
              </a:path>
            </a:pathLst>
          </a:cu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D76D63AC-0421-45EC-B383-E79A61A78C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6937"/>
            <a:chExt cx="9772765" cy="6858000"/>
          </a:xfrm>
          <a:solidFill>
            <a:schemeClr val="bg1">
              <a:alpha val="30000"/>
            </a:schemeClr>
          </a:solidFill>
        </p:grpSpPr>
        <p:sp>
          <p:nvSpPr>
            <p:cNvPr id="15" name="Freeform: Shape 14">
              <a:extLst>
                <a:ext uri="{FF2B5EF4-FFF2-40B4-BE49-F238E27FC236}">
                  <a16:creationId xmlns:a16="http://schemas.microsoft.com/office/drawing/2014/main" id="{B997A32E-7032-4107-9C8B-99DB59EDD5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943BB27F-1470-42CA-91FF-D94BC691C8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E997B002-17FD-47B3-A06A-76802FE15C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Shape 17">
              <a:extLst>
                <a:ext uri="{FF2B5EF4-FFF2-40B4-BE49-F238E27FC236}">
                  <a16:creationId xmlns:a16="http://schemas.microsoft.com/office/drawing/2014/main" id="{E401EA35-9D2E-43B7-860F-EBB8A6C3E0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F8C44827-3D81-4FF9-B4A5-5650D1B20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Shape 19">
              <a:extLst>
                <a:ext uri="{FF2B5EF4-FFF2-40B4-BE49-F238E27FC236}">
                  <a16:creationId xmlns:a16="http://schemas.microsoft.com/office/drawing/2014/main" id="{F613D97F-F6DF-4D32-AD91-209A80E7A2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6937"/>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Shape 20">
              <a:extLst>
                <a:ext uri="{FF2B5EF4-FFF2-40B4-BE49-F238E27FC236}">
                  <a16:creationId xmlns:a16="http://schemas.microsoft.com/office/drawing/2014/main" id="{82B0ED5C-927D-4C5F-8F27-1B403820B9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6937"/>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grpSp>
      <p:sp>
        <p:nvSpPr>
          <p:cNvPr id="2" name="Otsikko 1"/>
          <p:cNvSpPr>
            <a:spLocks noGrp="1"/>
          </p:cNvSpPr>
          <p:nvPr>
            <p:ph type="ctrTitle"/>
          </p:nvPr>
        </p:nvSpPr>
        <p:spPr>
          <a:xfrm>
            <a:off x="3502731" y="1542402"/>
            <a:ext cx="8523934" cy="2387918"/>
          </a:xfrm>
        </p:spPr>
        <p:txBody>
          <a:bodyPr anchor="b">
            <a:normAutofit/>
          </a:bodyPr>
          <a:lstStyle/>
          <a:p>
            <a:r>
              <a:rPr lang="fi-FI" sz="5200" dirty="0">
                <a:solidFill>
                  <a:schemeClr val="tx2"/>
                </a:solidFill>
              </a:rPr>
              <a:t>Lapsen </a:t>
            </a:r>
            <a:r>
              <a:rPr lang="fi-FI" sz="5200" dirty="0" err="1">
                <a:solidFill>
                  <a:schemeClr val="tx2"/>
                </a:solidFill>
              </a:rPr>
              <a:t>varhaiskasvastussuunnitelma</a:t>
            </a:r>
          </a:p>
        </p:txBody>
      </p:sp>
      <p:sp>
        <p:nvSpPr>
          <p:cNvPr id="3" name="Alaotsikko 2"/>
          <p:cNvSpPr>
            <a:spLocks noGrp="1"/>
          </p:cNvSpPr>
          <p:nvPr>
            <p:ph type="subTitle" idx="1"/>
          </p:nvPr>
        </p:nvSpPr>
        <p:spPr>
          <a:xfrm>
            <a:off x="3502135" y="4001587"/>
            <a:ext cx="5188034" cy="682079"/>
          </a:xfrm>
        </p:spPr>
        <p:txBody>
          <a:bodyPr>
            <a:normAutofit/>
          </a:bodyPr>
          <a:lstStyle/>
          <a:p>
            <a:endParaRPr lang="fi-FI">
              <a:solidFill>
                <a:schemeClr val="tx2"/>
              </a:solidFill>
            </a:endParaRPr>
          </a:p>
        </p:txBody>
      </p:sp>
      <p:grpSp>
        <p:nvGrpSpPr>
          <p:cNvPr id="23" name="Group 22">
            <a:extLst>
              <a:ext uri="{FF2B5EF4-FFF2-40B4-BE49-F238E27FC236}">
                <a16:creationId xmlns:a16="http://schemas.microsoft.com/office/drawing/2014/main" id="{87F87F1B-42BA-4AC7-A4E2-41544DDB2C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4155"/>
            <a:ext cx="2514948" cy="2174333"/>
            <a:chOff x="-305" y="-4155"/>
            <a:chExt cx="2514948" cy="2174333"/>
          </a:xfrm>
        </p:grpSpPr>
        <p:sp>
          <p:nvSpPr>
            <p:cNvPr id="24" name="Freeform: Shape 23">
              <a:extLst>
                <a:ext uri="{FF2B5EF4-FFF2-40B4-BE49-F238E27FC236}">
                  <a16:creationId xmlns:a16="http://schemas.microsoft.com/office/drawing/2014/main" id="{68B53067-4E48-4E71-A6A9-A8CAABAFBF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06D1A0D3-4BB8-41D9-9CE7-2884C83F44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81E20F06-3B09-4B89-A36B-AB8BFBCCA5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7" name="Freeform: Shape 26">
              <a:extLst>
                <a:ext uri="{FF2B5EF4-FFF2-40B4-BE49-F238E27FC236}">
                  <a16:creationId xmlns:a16="http://schemas.microsoft.com/office/drawing/2014/main" id="{DAE6C3D7-7D5B-4926-877D-45F117BB6B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9" name="Group 28">
            <a:extLst>
              <a:ext uri="{FF2B5EF4-FFF2-40B4-BE49-F238E27FC236}">
                <a16:creationId xmlns:a16="http://schemas.microsoft.com/office/drawing/2014/main" id="{967346A5-7569-4F15-AB5D-BE3DADF192C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685727" y="4683666"/>
            <a:ext cx="2514948" cy="2174333"/>
            <a:chOff x="-305" y="-4155"/>
            <a:chExt cx="2514948" cy="2174333"/>
          </a:xfrm>
        </p:grpSpPr>
        <p:sp>
          <p:nvSpPr>
            <p:cNvPr id="30" name="Freeform: Shape 29">
              <a:extLst>
                <a:ext uri="{FF2B5EF4-FFF2-40B4-BE49-F238E27FC236}">
                  <a16:creationId xmlns:a16="http://schemas.microsoft.com/office/drawing/2014/main" id="{E1951533-A568-4765-AB1F-F71D9AFDE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A7214F52-4F3F-4C96-A62E-F1401D6C04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023146A1-291C-4FA0-AB5B-EB04D42398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33" name="Freeform: Shape 32">
              <a:extLst>
                <a:ext uri="{FF2B5EF4-FFF2-40B4-BE49-F238E27FC236}">
                  <a16:creationId xmlns:a16="http://schemas.microsoft.com/office/drawing/2014/main" id="{62977932-2B03-4899-8306-5002CEE68E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7823856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Otsikko 1"/>
          <p:cNvSpPr>
            <a:spLocks noGrp="1"/>
          </p:cNvSpPr>
          <p:nvPr>
            <p:ph type="title"/>
          </p:nvPr>
        </p:nvSpPr>
        <p:spPr>
          <a:xfrm>
            <a:off x="640080" y="1243013"/>
            <a:ext cx="3855720" cy="4371974"/>
          </a:xfrm>
        </p:spPr>
        <p:txBody>
          <a:bodyPr>
            <a:normAutofit/>
          </a:bodyPr>
          <a:lstStyle/>
          <a:p>
            <a:r>
              <a:rPr lang="fi-FI" sz="3600">
                <a:solidFill>
                  <a:schemeClr val="tx2"/>
                </a:solidFill>
              </a:rPr>
              <a:t>Tyypillinen vasu</a:t>
            </a:r>
          </a:p>
        </p:txBody>
      </p:sp>
      <p:sp>
        <p:nvSpPr>
          <p:cNvPr id="3" name="Sisällön paikkamerkki 2"/>
          <p:cNvSpPr>
            <a:spLocks noGrp="1"/>
          </p:cNvSpPr>
          <p:nvPr>
            <p:ph idx="1"/>
          </p:nvPr>
        </p:nvSpPr>
        <p:spPr>
          <a:xfrm>
            <a:off x="6172200" y="804672"/>
            <a:ext cx="5221224" cy="5230368"/>
          </a:xfrm>
        </p:spPr>
        <p:txBody>
          <a:bodyPr anchor="ctr">
            <a:normAutofit/>
          </a:bodyPr>
          <a:lstStyle/>
          <a:p>
            <a:pPr>
              <a:buNone/>
            </a:pPr>
            <a:r>
              <a:rPr lang="fi-FI" sz="1800">
                <a:solidFill>
                  <a:schemeClr val="tx2"/>
                </a:solidFill>
              </a:rPr>
              <a:t>		Ville on aurinkoinen ja reipas poika, joka tykkää tosi paljon leikkiä palomiestä. Pottahommat sujuvat, mutta pukeminen itse on vaikeaa. Ympärillä tapahtuvat asiat vievät helposti huomion ja Ville ei pysty keskittymään. </a:t>
            </a:r>
          </a:p>
          <a:p>
            <a:pPr>
              <a:buNone/>
            </a:pPr>
            <a:endParaRPr lang="fi-FI" sz="1800">
              <a:solidFill>
                <a:schemeClr val="tx2"/>
              </a:solidFill>
            </a:endParaRPr>
          </a:p>
          <a:p>
            <a:pPr>
              <a:buNone/>
            </a:pPr>
            <a:r>
              <a:rPr lang="fi-FI" sz="1800">
                <a:solidFill>
                  <a:schemeClr val="tx2"/>
                </a:solidFill>
              </a:rPr>
              <a:t>		Tuetaan Villeä, kannustetaan.</a:t>
            </a:r>
          </a:p>
          <a:p>
            <a:pPr>
              <a:buNone/>
            </a:pPr>
            <a:r>
              <a:rPr lang="fi-FI" sz="1800">
                <a:solidFill>
                  <a:schemeClr val="tx2"/>
                </a:solidFill>
              </a:rPr>
              <a:t> </a:t>
            </a:r>
          </a:p>
          <a:p>
            <a:pPr>
              <a:buNone/>
            </a:pPr>
            <a:r>
              <a:rPr lang="fi-FI" sz="1800">
                <a:solidFill>
                  <a:schemeClr val="tx2"/>
                </a:solidFill>
              </a:rPr>
              <a:t>		Ville on edelleen tosi reippaasti ja iloisesti mukana, vieläkään pukeminen ei kuitenkaan suju itsenäisesti. </a:t>
            </a:r>
          </a:p>
          <a:p>
            <a:pPr>
              <a:buNone/>
            </a:pPr>
            <a:endParaRPr lang="fi-FI" sz="1800">
              <a:solidFill>
                <a:schemeClr val="tx2"/>
              </a:solidFill>
            </a:endParaRPr>
          </a:p>
          <a:p>
            <a:pPr>
              <a:buNone/>
            </a:pPr>
            <a:r>
              <a:rPr lang="fi-FI" sz="1800">
                <a:solidFill>
                  <a:schemeClr val="tx2"/>
                </a:solidFill>
              </a:rPr>
              <a:t>		Kannustetaan.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Pedagoginen vasu</a:t>
            </a:r>
          </a:p>
        </p:txBody>
      </p:sp>
      <p:sp>
        <p:nvSpPr>
          <p:cNvPr id="3" name="Sisällön paikkamerkki 2"/>
          <p:cNvSpPr>
            <a:spLocks noGrp="1"/>
          </p:cNvSpPr>
          <p:nvPr>
            <p:ph idx="1"/>
          </p:nvPr>
        </p:nvSpPr>
        <p:spPr/>
        <p:txBody>
          <a:bodyPr>
            <a:normAutofit fontScale="85000" lnSpcReduction="20000"/>
          </a:bodyPr>
          <a:lstStyle/>
          <a:p>
            <a:pPr>
              <a:buNone/>
            </a:pPr>
            <a:r>
              <a:rPr lang="fi-FI" dirty="0"/>
              <a:t>		Ville on harjoittelee itsenäistä pukemista. Koska ympärillä tapahtuvat asiat vievät helposti Villen huomion pukemistilanteessa, olemme auttaneet Villeä keskittymään pukemiseen käyttämällä pukemiskuvia ja nimeämällä pukemistaito harjoiteltavaksi palomiestaidoksi. Tämä auttaa Villeä selvästi. </a:t>
            </a:r>
          </a:p>
          <a:p>
            <a:pPr>
              <a:buNone/>
            </a:pPr>
            <a:endParaRPr lang="fi-FI" dirty="0"/>
          </a:p>
          <a:p>
            <a:pPr>
              <a:buNone/>
            </a:pPr>
            <a:r>
              <a:rPr lang="fi-FI" dirty="0"/>
              <a:t>		Käytetään pukemistilanteissa kuvia myös jatkossa. </a:t>
            </a:r>
          </a:p>
          <a:p>
            <a:pPr>
              <a:buNone/>
            </a:pPr>
            <a:endParaRPr lang="fi-FI" dirty="0"/>
          </a:p>
          <a:p>
            <a:pPr>
              <a:buNone/>
            </a:pPr>
            <a:r>
              <a:rPr lang="fi-FI" dirty="0"/>
              <a:t>		Pukemiskuvat toimivat pitkän aikaa hienosti, mutta nyt ne eivät enää meinaa motivoida Villeä. Olemme tukeneet Villeä antamalla mahdollisuuden siirtyä pukemaan rauhallisempaan paikkaan halutessaan. Näin toimittaessa pukeminen sujuu hienosti! </a:t>
            </a:r>
          </a:p>
          <a:p>
            <a:pPr>
              <a:buNone/>
            </a:pPr>
            <a:endParaRPr lang="fi-FI" dirty="0"/>
          </a:p>
          <a:p>
            <a:pPr>
              <a:buNone/>
            </a:pPr>
            <a:r>
              <a:rPr lang="fi-FI" dirty="0"/>
              <a:t>		Taataan rauhallinen pukemispaikka jatkossakin. Ville tietää itse hyvin, milloin hän tarvitsee rauhaa.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Otsikko 1"/>
          <p:cNvSpPr>
            <a:spLocks noGrp="1"/>
          </p:cNvSpPr>
          <p:nvPr>
            <p:ph type="title"/>
          </p:nvPr>
        </p:nvSpPr>
        <p:spPr>
          <a:xfrm>
            <a:off x="640080" y="1243013"/>
            <a:ext cx="3855720" cy="4371974"/>
          </a:xfrm>
        </p:spPr>
        <p:txBody>
          <a:bodyPr>
            <a:normAutofit/>
          </a:bodyPr>
          <a:lstStyle/>
          <a:p>
            <a:r>
              <a:rPr lang="fi-FI" sz="3600">
                <a:solidFill>
                  <a:schemeClr val="tx2"/>
                </a:solidFill>
              </a:rPr>
              <a:t>Lapsen osallisuus vasun laadinnassa</a:t>
            </a:r>
          </a:p>
        </p:txBody>
      </p:sp>
      <p:sp>
        <p:nvSpPr>
          <p:cNvPr id="3" name="Sisällön paikkamerkki 2"/>
          <p:cNvSpPr>
            <a:spLocks noGrp="1"/>
          </p:cNvSpPr>
          <p:nvPr>
            <p:ph idx="1"/>
          </p:nvPr>
        </p:nvSpPr>
        <p:spPr>
          <a:xfrm>
            <a:off x="6172200" y="804672"/>
            <a:ext cx="5221224" cy="5230368"/>
          </a:xfrm>
        </p:spPr>
        <p:txBody>
          <a:bodyPr anchor="ctr">
            <a:normAutofit/>
          </a:bodyPr>
          <a:lstStyle/>
          <a:p>
            <a:pPr>
              <a:buNone/>
            </a:pPr>
            <a:r>
              <a:rPr lang="fi-FI" sz="1800">
                <a:solidFill>
                  <a:schemeClr val="tx2"/>
                </a:solidFill>
              </a:rPr>
              <a:t>Lapsen varhaiskasvatussuunnitelma laaditaan yhteistyössä henkilöstön ja lapsen vanhempien tai muiden huoltajien kanssa. Päiväkodeissa sen laatimisesta vastaa lastentarhanopettajan kelpoisuuden omaava henkilö. Lapsen mielipide on selvitettävä ja otettava huomioon varhaiskasvatussuunnitelmaa laadittaessa. </a:t>
            </a:r>
            <a:r>
              <a:rPr lang="fi-FI" sz="1800" i="1">
                <a:solidFill>
                  <a:schemeClr val="tx2"/>
                </a:solidFill>
              </a:rPr>
              <a:t>Varhaiskasvatuslaki 7 b § (8.5.2015/580) </a:t>
            </a:r>
          </a:p>
          <a:p>
            <a:pPr>
              <a:buNone/>
            </a:pPr>
            <a:r>
              <a:rPr lang="fi-FI" sz="1800">
                <a:solidFill>
                  <a:schemeClr val="tx2"/>
                </a:solidFill>
              </a:rPr>
              <a:t>Henkilöstö laatii suunnitelman yhteistyössä huoltajien kanssa. Lapsen mielipide ja toiveet tulee selvittää ja huomioida suunnitelmassa. Henkilöstön vastuulla on etsiä sopivat keinot lapsen näkökulmien selvittämiseksi. </a:t>
            </a:r>
          </a:p>
          <a:p>
            <a:pPr>
              <a:buNone/>
            </a:pPr>
            <a:r>
              <a:rPr lang="fi-FI" sz="1800" i="1">
                <a:solidFill>
                  <a:schemeClr val="tx2"/>
                </a:solidFill>
              </a:rPr>
              <a:t>Varhaiskasvatussuunnitelman perusteet 2016; luku 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4053CBF-3932-45FF-8285-EE5146085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2E751C04-BEA6-446B-A678-9C74819EBD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2625A013-D9BE-43C4-AF21-6F2B003EFB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F7875715-EC2E-457F-851D-F6C817685F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F7E41CC6-0C83-40EE-80BB-79394D9E9B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00603498-5DFE-4D26-BFB5-C9269C9BDB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Otsikko 1"/>
          <p:cNvSpPr>
            <a:spLocks noGrp="1"/>
          </p:cNvSpPr>
          <p:nvPr>
            <p:ph type="title"/>
          </p:nvPr>
        </p:nvSpPr>
        <p:spPr>
          <a:xfrm>
            <a:off x="3027924" y="991261"/>
            <a:ext cx="5754696" cy="1837349"/>
          </a:xfrm>
        </p:spPr>
        <p:txBody>
          <a:bodyPr>
            <a:normAutofit/>
          </a:bodyPr>
          <a:lstStyle/>
          <a:p>
            <a:pPr algn="ctr"/>
            <a:endParaRPr lang="fi-FI" sz="3600">
              <a:solidFill>
                <a:schemeClr val="tx2"/>
              </a:solidFill>
            </a:endParaRPr>
          </a:p>
        </p:txBody>
      </p:sp>
      <p:sp>
        <p:nvSpPr>
          <p:cNvPr id="3" name="Sisällön paikkamerkki 2"/>
          <p:cNvSpPr>
            <a:spLocks noGrp="1"/>
          </p:cNvSpPr>
          <p:nvPr>
            <p:ph idx="1"/>
          </p:nvPr>
        </p:nvSpPr>
        <p:spPr>
          <a:xfrm>
            <a:off x="3050412" y="2979336"/>
            <a:ext cx="5709721" cy="2430864"/>
          </a:xfrm>
        </p:spPr>
        <p:txBody>
          <a:bodyPr anchor="t">
            <a:normAutofit/>
          </a:bodyPr>
          <a:lstStyle/>
          <a:p>
            <a:pPr>
              <a:buNone/>
            </a:pPr>
            <a:r>
              <a:rPr lang="fi-FI" sz="2400" dirty="0">
                <a:solidFill>
                  <a:schemeClr val="tx2"/>
                </a:solidFill>
              </a:rPr>
              <a:t>Miten valjastan vasuun kirjatut lapsen vahvuudet ja kiinnostuksen kohteet oppimisen avuksi, motivaation nostattajaksi, oppimisen kohteeksi? </a:t>
            </a:r>
          </a:p>
          <a:p>
            <a:pPr>
              <a:buNone/>
            </a:pPr>
            <a:endParaRPr lang="fi-FI" sz="2000">
              <a:solidFill>
                <a:schemeClr val="tx2"/>
              </a:solidFill>
            </a:endParaRPr>
          </a:p>
        </p:txBody>
      </p:sp>
      <p:grpSp>
        <p:nvGrpSpPr>
          <p:cNvPr id="18" name="Group 17">
            <a:extLst>
              <a:ext uri="{FF2B5EF4-FFF2-40B4-BE49-F238E27FC236}">
                <a16:creationId xmlns:a16="http://schemas.microsoft.com/office/drawing/2014/main" id="{B63ACBA3-DEFD-4C6D-BBA0-64468FA99C2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62F7819D-2B89-4D80-A1C3-8B318116BA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B7065990-2350-41B3-858B-20EF8744F2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58DA7EC7-CAA0-4665-AA29-BFBA806ECA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2" name="Freeform: Shape 21">
              <a:extLst>
                <a:ext uri="{FF2B5EF4-FFF2-40B4-BE49-F238E27FC236}">
                  <a16:creationId xmlns:a16="http://schemas.microsoft.com/office/drawing/2014/main" id="{B1132A14-489F-4CED-B626-2A1711C987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p:cNvSpPr>
            <a:spLocks noGrp="1"/>
          </p:cNvSpPr>
          <p:nvPr>
            <p:ph type="title"/>
          </p:nvPr>
        </p:nvSpPr>
        <p:spPr>
          <a:xfrm>
            <a:off x="3027924" y="991261"/>
            <a:ext cx="5754696" cy="1837349"/>
          </a:xfrm>
        </p:spPr>
        <p:txBody>
          <a:bodyPr>
            <a:normAutofit/>
          </a:bodyPr>
          <a:lstStyle/>
          <a:p>
            <a:pPr algn="ctr"/>
            <a:r>
              <a:rPr lang="fi-FI" sz="3600">
                <a:solidFill>
                  <a:schemeClr val="tx2"/>
                </a:solidFill>
              </a:rPr>
              <a:t>Lapsen mielenkiinnot osaksi toimintaa</a:t>
            </a:r>
          </a:p>
        </p:txBody>
      </p:sp>
      <p:grpSp>
        <p:nvGrpSpPr>
          <p:cNvPr id="10" name="Group 9">
            <a:extLst>
              <a:ext uri="{FF2B5EF4-FFF2-40B4-BE49-F238E27FC236}">
                <a16:creationId xmlns:a16="http://schemas.microsoft.com/office/drawing/2014/main" id="{05545017-2445-4AB3-95A6-48F17C80261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11" name="Freeform: Shape 10">
              <a:extLst>
                <a:ext uri="{FF2B5EF4-FFF2-40B4-BE49-F238E27FC236}">
                  <a16:creationId xmlns:a16="http://schemas.microsoft.com/office/drawing/2014/main" id="{F3B5D580-007D-4215-A10B-C8CF12EE02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24228C19-035F-4E8E-BAFD-56EC684B6F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C10D7C81-A1BE-4720-A66D-AEF9A11A54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1BF18FEE-BE44-4F4A-AA4E-EC795CB0B9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Sisällön paikkamerkki 2"/>
          <p:cNvSpPr>
            <a:spLocks noGrp="1"/>
          </p:cNvSpPr>
          <p:nvPr>
            <p:ph idx="1"/>
          </p:nvPr>
        </p:nvSpPr>
        <p:spPr>
          <a:xfrm>
            <a:off x="3050412" y="2979336"/>
            <a:ext cx="5709721" cy="2430864"/>
          </a:xfrm>
        </p:spPr>
        <p:txBody>
          <a:bodyPr anchor="t">
            <a:normAutofit/>
          </a:bodyPr>
          <a:lstStyle/>
          <a:p>
            <a:r>
              <a:rPr lang="fi-FI" sz="1700">
                <a:solidFill>
                  <a:schemeClr val="tx2"/>
                </a:solidFill>
              </a:rPr>
              <a:t>Äidin kanssa juteltiin pihalla, että Samu rakentaa jo 6- kerroksisia taloja kotona, laskee kerrokset itse. Rakentelu näyttää olevan Samun juttu. Otetaan rakenteluhetkille mukaan laajemmin sanastoa (iso, pieni, takana, edessä). </a:t>
            </a:r>
          </a:p>
          <a:p>
            <a:r>
              <a:rPr lang="fi-FI" sz="1700">
                <a:solidFill>
                  <a:schemeClr val="tx2"/>
                </a:solidFill>
              </a:rPr>
              <a:t>Välikirjaus LTO Kirjattu vasukeskustelussa (LTO, äiti &amp; isä) Samu kertoi, että haluaisi pikku-Legot päiväkodissakin, sellaiset kuin kotona. Käydään lainaamassa eskariryhmästä. Samu laski kaverin kanssa ulkona ämpäreitä, viisi ämpäriä!</a:t>
            </a:r>
          </a:p>
        </p:txBody>
      </p:sp>
      <p:grpSp>
        <p:nvGrpSpPr>
          <p:cNvPr id="16" name="Group 15">
            <a:extLst>
              <a:ext uri="{FF2B5EF4-FFF2-40B4-BE49-F238E27FC236}">
                <a16:creationId xmlns:a16="http://schemas.microsoft.com/office/drawing/2014/main" id="{06B7259D-F2AD-42FE-B984-6D1D74321C5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56264" y="3658536"/>
            <a:ext cx="3655725" cy="2743201"/>
            <a:chOff x="-305" y="-1"/>
            <a:chExt cx="3832880" cy="2876136"/>
          </a:xfrm>
        </p:grpSpPr>
        <p:sp>
          <p:nvSpPr>
            <p:cNvPr id="17" name="Freeform: Shape 16">
              <a:extLst>
                <a:ext uri="{FF2B5EF4-FFF2-40B4-BE49-F238E27FC236}">
                  <a16:creationId xmlns:a16="http://schemas.microsoft.com/office/drawing/2014/main" id="{9E5C38C6-2516-45D1-ADFC-3F59F8E34A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6C274C95-E7A7-401D-A8F5-FFF5EB9291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61D598C3-55D0-44FB-8766-A89B34B317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39EBC5C7-E54F-42F3-93F0-75AAC99FF9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3C823D3-D619-407C-89E0-C6F6B1E7A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47F8E3E-2FFA-4A0F-B3C7-E57ADDCFB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Otsikko 1"/>
          <p:cNvSpPr>
            <a:spLocks noGrp="1"/>
          </p:cNvSpPr>
          <p:nvPr>
            <p:ph type="title"/>
          </p:nvPr>
        </p:nvSpPr>
        <p:spPr>
          <a:xfrm>
            <a:off x="1179226" y="1594707"/>
            <a:ext cx="9833548" cy="1325563"/>
          </a:xfrm>
        </p:spPr>
        <p:txBody>
          <a:bodyPr anchor="b">
            <a:normAutofit/>
          </a:bodyPr>
          <a:lstStyle/>
          <a:p>
            <a:pPr algn="ctr"/>
            <a:endParaRPr lang="fi-FI" sz="3600">
              <a:solidFill>
                <a:schemeClr val="tx2"/>
              </a:solidFill>
            </a:endParaRPr>
          </a:p>
        </p:txBody>
      </p:sp>
      <p:grpSp>
        <p:nvGrpSpPr>
          <p:cNvPr id="12" name="Group 11">
            <a:extLst>
              <a:ext uri="{FF2B5EF4-FFF2-40B4-BE49-F238E27FC236}">
                <a16:creationId xmlns:a16="http://schemas.microsoft.com/office/drawing/2014/main" id="{33D939F1-7ABE-4D0E-946A-43F37F556A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3346102" cy="2510865"/>
            <a:chOff x="-305" y="-1"/>
            <a:chExt cx="3832880" cy="2876136"/>
          </a:xfrm>
        </p:grpSpPr>
        <p:sp>
          <p:nvSpPr>
            <p:cNvPr id="13" name="Freeform: Shape 12">
              <a:extLst>
                <a:ext uri="{FF2B5EF4-FFF2-40B4-BE49-F238E27FC236}">
                  <a16:creationId xmlns:a16="http://schemas.microsoft.com/office/drawing/2014/main" id="{63FE0426-0FE4-451E-A8BB-08DA6A6AC2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4A32F7E8-35B4-451F-AA07-AECF7CA1D5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E1097796-C3C8-4772-9EBD-9F5CA368F5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EC4BC137-BB50-4235-A83F-4B4EEE159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Sisällön paikkamerkki 2"/>
          <p:cNvSpPr>
            <a:spLocks noGrp="1"/>
          </p:cNvSpPr>
          <p:nvPr>
            <p:ph idx="1"/>
          </p:nvPr>
        </p:nvSpPr>
        <p:spPr>
          <a:xfrm>
            <a:off x="1179226" y="3329677"/>
            <a:ext cx="9833548" cy="2457269"/>
          </a:xfrm>
        </p:spPr>
        <p:txBody>
          <a:bodyPr vert="horz" lIns="91440" tIns="45720" rIns="91440" bIns="45720" rtlCol="0" anchor="t">
            <a:noAutofit/>
          </a:bodyPr>
          <a:lstStyle/>
          <a:p>
            <a:pPr>
              <a:buNone/>
            </a:pPr>
            <a:endParaRPr lang="fi-FI" sz="1800">
              <a:solidFill>
                <a:schemeClr val="tx2"/>
              </a:solidFill>
            </a:endParaRPr>
          </a:p>
          <a:p>
            <a:pPr>
              <a:buNone/>
            </a:pPr>
            <a:r>
              <a:rPr lang="fi-FI" sz="2400" dirty="0">
                <a:solidFill>
                  <a:schemeClr val="tx2"/>
                </a:solidFill>
              </a:rPr>
              <a:t>Henkilöstön vastuulla on etsiä sopivat keinot lapsen näkökulmien selvittämiseksi.</a:t>
            </a:r>
          </a:p>
          <a:p>
            <a:pPr>
              <a:buNone/>
            </a:pPr>
            <a:endParaRPr lang="fi-FI" sz="2400" dirty="0">
              <a:solidFill>
                <a:schemeClr val="tx2"/>
              </a:solidFill>
            </a:endParaRPr>
          </a:p>
          <a:p>
            <a:pPr>
              <a:buNone/>
            </a:pPr>
            <a:endParaRPr lang="fi-FI" sz="2400" dirty="0">
              <a:solidFill>
                <a:schemeClr val="tx2"/>
              </a:solidFill>
            </a:endParaRPr>
          </a:p>
          <a:p>
            <a:pPr>
              <a:buNone/>
            </a:pPr>
            <a:r>
              <a:rPr lang="fi-FI" sz="2400" dirty="0">
                <a:solidFill>
                  <a:schemeClr val="tx2"/>
                </a:solidFill>
              </a:rPr>
              <a:t> Jokainen pystyy osallistumaan. </a:t>
            </a:r>
          </a:p>
        </p:txBody>
      </p:sp>
      <p:grpSp>
        <p:nvGrpSpPr>
          <p:cNvPr id="18" name="Group 17">
            <a:extLst>
              <a:ext uri="{FF2B5EF4-FFF2-40B4-BE49-F238E27FC236}">
                <a16:creationId xmlns:a16="http://schemas.microsoft.com/office/drawing/2014/main" id="{9DB3963A-4187-4A72-9DA4-CA6BADE229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072780" y="3734338"/>
            <a:ext cx="3878664" cy="2368659"/>
            <a:chOff x="6867015" y="-1"/>
            <a:chExt cx="5324985" cy="3251912"/>
          </a:xfrm>
          <a:solidFill>
            <a:schemeClr val="accent5">
              <a:alpha val="10000"/>
            </a:schemeClr>
          </a:solidFill>
        </p:grpSpPr>
        <p:sp>
          <p:nvSpPr>
            <p:cNvPr id="19" name="Freeform: Shape 18">
              <a:extLst>
                <a:ext uri="{FF2B5EF4-FFF2-40B4-BE49-F238E27FC236}">
                  <a16:creationId xmlns:a16="http://schemas.microsoft.com/office/drawing/2014/main" id="{2428E75E-001A-4568-B035-574F1303EF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4AC8CFC-1164-4525-82A0-25F75ADCF4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6F35C856-5B70-4CA2-BB8F-A37197D8F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550FD8B0-DE97-47B1-84ED-67A3BD00FE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3C823D3-D619-407C-89E0-C6F6B1E7A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47F8E3E-2FFA-4A0F-B3C7-E57ADDCFB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Otsikko 1"/>
          <p:cNvSpPr>
            <a:spLocks noGrp="1"/>
          </p:cNvSpPr>
          <p:nvPr>
            <p:ph type="title"/>
          </p:nvPr>
        </p:nvSpPr>
        <p:spPr>
          <a:xfrm>
            <a:off x="1179226" y="1594707"/>
            <a:ext cx="9833548" cy="1325563"/>
          </a:xfrm>
        </p:spPr>
        <p:txBody>
          <a:bodyPr anchor="b">
            <a:normAutofit/>
          </a:bodyPr>
          <a:lstStyle/>
          <a:p>
            <a:pPr algn="ctr"/>
            <a:r>
              <a:rPr lang="fi-FI" sz="3600">
                <a:solidFill>
                  <a:schemeClr val="tx2"/>
                </a:solidFill>
              </a:rPr>
              <a:t>Tuen tarpeista ja opeteltavista asioista kirjoittaminen</a:t>
            </a:r>
          </a:p>
        </p:txBody>
      </p:sp>
      <p:grpSp>
        <p:nvGrpSpPr>
          <p:cNvPr id="12" name="Group 11">
            <a:extLst>
              <a:ext uri="{FF2B5EF4-FFF2-40B4-BE49-F238E27FC236}">
                <a16:creationId xmlns:a16="http://schemas.microsoft.com/office/drawing/2014/main" id="{33D939F1-7ABE-4D0E-946A-43F37F556A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3346102" cy="2510865"/>
            <a:chOff x="-305" y="-1"/>
            <a:chExt cx="3832880" cy="2876136"/>
          </a:xfrm>
        </p:grpSpPr>
        <p:sp>
          <p:nvSpPr>
            <p:cNvPr id="13" name="Freeform: Shape 12">
              <a:extLst>
                <a:ext uri="{FF2B5EF4-FFF2-40B4-BE49-F238E27FC236}">
                  <a16:creationId xmlns:a16="http://schemas.microsoft.com/office/drawing/2014/main" id="{63FE0426-0FE4-451E-A8BB-08DA6A6AC2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4A32F7E8-35B4-451F-AA07-AECF7CA1D5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E1097796-C3C8-4772-9EBD-9F5CA368F5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EC4BC137-BB50-4235-A83F-4B4EEE159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Sisällön paikkamerkki 2"/>
          <p:cNvSpPr>
            <a:spLocks noGrp="1"/>
          </p:cNvSpPr>
          <p:nvPr>
            <p:ph idx="1"/>
          </p:nvPr>
        </p:nvSpPr>
        <p:spPr>
          <a:xfrm>
            <a:off x="1179226" y="3329677"/>
            <a:ext cx="9833548" cy="2457269"/>
          </a:xfrm>
        </p:spPr>
        <p:txBody>
          <a:bodyPr vert="horz" lIns="91440" tIns="45720" rIns="91440" bIns="45720" rtlCol="0" anchor="t">
            <a:normAutofit/>
          </a:bodyPr>
          <a:lstStyle/>
          <a:p>
            <a:r>
              <a:rPr lang="fi-FI" sz="2000" dirty="0">
                <a:solidFill>
                  <a:schemeClr val="tx2"/>
                </a:solidFill>
              </a:rPr>
              <a:t>Usein merkityksellisempää on tietää se, milloin ja missä olosuhteissa lapsi osaa kuin se, ettei hän osaa. </a:t>
            </a:r>
          </a:p>
          <a:p>
            <a:pPr lvl="1"/>
            <a:r>
              <a:rPr lang="fi-FI" sz="2000" dirty="0">
                <a:solidFill>
                  <a:schemeClr val="tx2"/>
                </a:solidFill>
              </a:rPr>
              <a:t>Veera ei osaa piirtää oman nimen kirjaimia. Veera piirtää oman nimensä kirjaimet, kun hänellä on käytössään malli.</a:t>
            </a:r>
          </a:p>
          <a:p>
            <a:pPr lvl="1"/>
            <a:r>
              <a:rPr lang="fi-FI" sz="2000">
                <a:solidFill>
                  <a:schemeClr val="tx2"/>
                </a:solidFill>
              </a:rPr>
              <a:t>Matias ei pysy istumassa omalla paikallaan. Matias kertoo, ettei hän halua istua tuolilla vaan lattialla. Myös pieni esine kädessä auttaa selvästi.</a:t>
            </a:r>
            <a:endParaRPr lang="fi-FI" sz="2000" dirty="0">
              <a:solidFill>
                <a:schemeClr val="tx2"/>
              </a:solidFill>
            </a:endParaRPr>
          </a:p>
        </p:txBody>
      </p:sp>
      <p:grpSp>
        <p:nvGrpSpPr>
          <p:cNvPr id="18" name="Group 17">
            <a:extLst>
              <a:ext uri="{FF2B5EF4-FFF2-40B4-BE49-F238E27FC236}">
                <a16:creationId xmlns:a16="http://schemas.microsoft.com/office/drawing/2014/main" id="{9DB3963A-4187-4A72-9DA4-CA6BADE229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072780" y="3734338"/>
            <a:ext cx="3878664" cy="2368659"/>
            <a:chOff x="6867015" y="-1"/>
            <a:chExt cx="5324985" cy="3251912"/>
          </a:xfrm>
          <a:solidFill>
            <a:schemeClr val="accent5">
              <a:alpha val="10000"/>
            </a:schemeClr>
          </a:solidFill>
        </p:grpSpPr>
        <p:sp>
          <p:nvSpPr>
            <p:cNvPr id="19" name="Freeform: Shape 18">
              <a:extLst>
                <a:ext uri="{FF2B5EF4-FFF2-40B4-BE49-F238E27FC236}">
                  <a16:creationId xmlns:a16="http://schemas.microsoft.com/office/drawing/2014/main" id="{2428E75E-001A-4568-B035-574F1303EF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4AC8CFC-1164-4525-82A0-25F75ADCF4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6F35C856-5B70-4CA2-BB8F-A37197D8F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550FD8B0-DE97-47B1-84ED-67A3BD00FE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3C823D3-D619-407C-89E0-C6F6B1E7A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47F8E3E-2FFA-4A0F-B3C7-E57ADDCFB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Otsikko 1"/>
          <p:cNvSpPr>
            <a:spLocks noGrp="1"/>
          </p:cNvSpPr>
          <p:nvPr>
            <p:ph type="title"/>
          </p:nvPr>
        </p:nvSpPr>
        <p:spPr>
          <a:xfrm>
            <a:off x="1179226" y="1594707"/>
            <a:ext cx="9833548" cy="1325563"/>
          </a:xfrm>
        </p:spPr>
        <p:txBody>
          <a:bodyPr anchor="b">
            <a:normAutofit/>
          </a:bodyPr>
          <a:lstStyle/>
          <a:p>
            <a:pPr algn="ctr"/>
            <a:r>
              <a:rPr lang="fi-FI" sz="3600">
                <a:solidFill>
                  <a:schemeClr val="tx2"/>
                </a:solidFill>
              </a:rPr>
              <a:t>Tavoitteet pedagogiselle toiminnalle ja tuelle</a:t>
            </a:r>
          </a:p>
        </p:txBody>
      </p:sp>
      <p:grpSp>
        <p:nvGrpSpPr>
          <p:cNvPr id="12" name="Group 11">
            <a:extLst>
              <a:ext uri="{FF2B5EF4-FFF2-40B4-BE49-F238E27FC236}">
                <a16:creationId xmlns:a16="http://schemas.microsoft.com/office/drawing/2014/main" id="{33D939F1-7ABE-4D0E-946A-43F37F556A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3346102" cy="2510865"/>
            <a:chOff x="-305" y="-1"/>
            <a:chExt cx="3832880" cy="2876136"/>
          </a:xfrm>
        </p:grpSpPr>
        <p:sp>
          <p:nvSpPr>
            <p:cNvPr id="13" name="Freeform: Shape 12">
              <a:extLst>
                <a:ext uri="{FF2B5EF4-FFF2-40B4-BE49-F238E27FC236}">
                  <a16:creationId xmlns:a16="http://schemas.microsoft.com/office/drawing/2014/main" id="{63FE0426-0FE4-451E-A8BB-08DA6A6AC2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4A32F7E8-35B4-451F-AA07-AECF7CA1D5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E1097796-C3C8-4772-9EBD-9F5CA368F5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EC4BC137-BB50-4235-A83F-4B4EEE159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Sisällön paikkamerkki 2"/>
          <p:cNvSpPr>
            <a:spLocks noGrp="1"/>
          </p:cNvSpPr>
          <p:nvPr>
            <p:ph idx="1"/>
          </p:nvPr>
        </p:nvSpPr>
        <p:spPr>
          <a:xfrm>
            <a:off x="1179226" y="3329677"/>
            <a:ext cx="9833548" cy="2457269"/>
          </a:xfrm>
        </p:spPr>
        <p:txBody>
          <a:bodyPr vert="horz" lIns="91440" tIns="45720" rIns="91440" bIns="45720" rtlCol="0" anchor="t">
            <a:normAutofit/>
          </a:bodyPr>
          <a:lstStyle/>
          <a:p>
            <a:r>
              <a:rPr lang="fi-FI" sz="2000" dirty="0">
                <a:solidFill>
                  <a:schemeClr val="tx2"/>
                </a:solidFill>
              </a:rPr>
              <a:t>Henna oppii olemaan hiljaa aamupiirillä. Tarjoamme Hennalle mahdollisuuksia kysyä, ihmetellä ja pohdiskella ääneen. Opetellaan yhdessä rauhallista olemista aamupiirillä. </a:t>
            </a:r>
          </a:p>
          <a:p>
            <a:r>
              <a:rPr lang="fi-FI" sz="2000" dirty="0">
                <a:solidFill>
                  <a:schemeClr val="tx2"/>
                </a:solidFill>
              </a:rPr>
              <a:t>Aino oppii käyttämään tablettia. Opetamme Ainolle tabletin käyttöä. </a:t>
            </a:r>
          </a:p>
          <a:p>
            <a:r>
              <a:rPr lang="fi-FI" sz="2000" dirty="0">
                <a:solidFill>
                  <a:schemeClr val="tx2"/>
                </a:solidFill>
              </a:rPr>
              <a:t>Martti tunnistaa kiukun tunteen ja osaa nimetä sen. Opettelemme tunnistamaan ja nimeämään tunteita yhdessä. </a:t>
            </a:r>
          </a:p>
        </p:txBody>
      </p:sp>
      <p:grpSp>
        <p:nvGrpSpPr>
          <p:cNvPr id="18" name="Group 17">
            <a:extLst>
              <a:ext uri="{FF2B5EF4-FFF2-40B4-BE49-F238E27FC236}">
                <a16:creationId xmlns:a16="http://schemas.microsoft.com/office/drawing/2014/main" id="{9DB3963A-4187-4A72-9DA4-CA6BADE229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072780" y="3734338"/>
            <a:ext cx="3878664" cy="2368659"/>
            <a:chOff x="6867015" y="-1"/>
            <a:chExt cx="5324985" cy="3251912"/>
          </a:xfrm>
          <a:solidFill>
            <a:schemeClr val="accent5">
              <a:alpha val="10000"/>
            </a:schemeClr>
          </a:solidFill>
        </p:grpSpPr>
        <p:sp>
          <p:nvSpPr>
            <p:cNvPr id="19" name="Freeform: Shape 18">
              <a:extLst>
                <a:ext uri="{FF2B5EF4-FFF2-40B4-BE49-F238E27FC236}">
                  <a16:creationId xmlns:a16="http://schemas.microsoft.com/office/drawing/2014/main" id="{2428E75E-001A-4568-B035-574F1303EF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4AC8CFC-1164-4525-82A0-25F75ADCF4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6F35C856-5B70-4CA2-BB8F-A37197D8F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550FD8B0-DE97-47B1-84ED-67A3BD00FE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3C823D3-D619-407C-89E0-C6F6B1E7A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47F8E3E-2FFA-4A0F-B3C7-E57ADDCFB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Otsikko 1"/>
          <p:cNvSpPr>
            <a:spLocks noGrp="1"/>
          </p:cNvSpPr>
          <p:nvPr>
            <p:ph type="title"/>
          </p:nvPr>
        </p:nvSpPr>
        <p:spPr>
          <a:xfrm>
            <a:off x="1179226" y="1594707"/>
            <a:ext cx="9833548" cy="1325563"/>
          </a:xfrm>
        </p:spPr>
        <p:txBody>
          <a:bodyPr anchor="b">
            <a:normAutofit/>
          </a:bodyPr>
          <a:lstStyle/>
          <a:p>
            <a:pPr algn="ctr"/>
            <a:r>
              <a:rPr lang="fi-FI" sz="3600">
                <a:solidFill>
                  <a:schemeClr val="tx2"/>
                </a:solidFill>
              </a:rPr>
              <a:t>Pedagoginen ote? </a:t>
            </a:r>
            <a:br>
              <a:rPr lang="fi-FI" sz="3600">
                <a:solidFill>
                  <a:schemeClr val="tx2"/>
                </a:solidFill>
              </a:rPr>
            </a:br>
            <a:r>
              <a:rPr lang="fi-FI" sz="3600">
                <a:solidFill>
                  <a:schemeClr val="tx2"/>
                </a:solidFill>
              </a:rPr>
              <a:t> -&gt; mikä alla olevasta tekstistä  tekee pedagogisen?</a:t>
            </a:r>
          </a:p>
        </p:txBody>
      </p:sp>
      <p:grpSp>
        <p:nvGrpSpPr>
          <p:cNvPr id="12" name="Group 11">
            <a:extLst>
              <a:ext uri="{FF2B5EF4-FFF2-40B4-BE49-F238E27FC236}">
                <a16:creationId xmlns:a16="http://schemas.microsoft.com/office/drawing/2014/main" id="{33D939F1-7ABE-4D0E-946A-43F37F556A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3346102" cy="2510865"/>
            <a:chOff x="-305" y="-1"/>
            <a:chExt cx="3832880" cy="2876136"/>
          </a:xfrm>
        </p:grpSpPr>
        <p:sp>
          <p:nvSpPr>
            <p:cNvPr id="13" name="Freeform: Shape 12">
              <a:extLst>
                <a:ext uri="{FF2B5EF4-FFF2-40B4-BE49-F238E27FC236}">
                  <a16:creationId xmlns:a16="http://schemas.microsoft.com/office/drawing/2014/main" id="{63FE0426-0FE4-451E-A8BB-08DA6A6AC2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4A32F7E8-35B4-451F-AA07-AECF7CA1D5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E1097796-C3C8-4772-9EBD-9F5CA368F5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EC4BC137-BB50-4235-A83F-4B4EEE159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Sisällön paikkamerkki 2"/>
          <p:cNvSpPr>
            <a:spLocks noGrp="1"/>
          </p:cNvSpPr>
          <p:nvPr>
            <p:ph idx="1"/>
          </p:nvPr>
        </p:nvSpPr>
        <p:spPr>
          <a:xfrm>
            <a:off x="1179226" y="3329677"/>
            <a:ext cx="9833548" cy="2457269"/>
          </a:xfrm>
        </p:spPr>
        <p:txBody>
          <a:bodyPr vert="horz" lIns="91440" tIns="45720" rIns="91440" bIns="45720" rtlCol="0" anchor="t">
            <a:normAutofit/>
          </a:bodyPr>
          <a:lstStyle/>
          <a:p>
            <a:pPr>
              <a:buNone/>
            </a:pPr>
            <a:r>
              <a:rPr lang="fi-FI" sz="2000" dirty="0">
                <a:solidFill>
                  <a:schemeClr val="tx2"/>
                </a:solidFill>
              </a:rPr>
              <a:t>”Pukeminen on lapselle vaikeaa erityisesti silloin, kun lapsi on väsynyt tai ympärillä on muitakin pukemassa. Kuvat auttavat lasta keskittymään pukemiseen ja pilkkovat pukemisen pienemmiksi osasuorituksiksi. Olemme harjoitelleet pukemista yhdessä lapsen kanssa siten, että aikuinen ohjaa pukemistilannetta kuvilla ja kannustaa lasta. Näin toimittaessa pukemistilanteet sujuvat hienosti.”</a:t>
            </a:r>
          </a:p>
        </p:txBody>
      </p:sp>
      <p:grpSp>
        <p:nvGrpSpPr>
          <p:cNvPr id="18" name="Group 17">
            <a:extLst>
              <a:ext uri="{FF2B5EF4-FFF2-40B4-BE49-F238E27FC236}">
                <a16:creationId xmlns:a16="http://schemas.microsoft.com/office/drawing/2014/main" id="{9DB3963A-4187-4A72-9DA4-CA6BADE229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072780" y="3734338"/>
            <a:ext cx="3878664" cy="2368659"/>
            <a:chOff x="6867015" y="-1"/>
            <a:chExt cx="5324985" cy="3251912"/>
          </a:xfrm>
          <a:solidFill>
            <a:schemeClr val="accent5">
              <a:alpha val="10000"/>
            </a:schemeClr>
          </a:solidFill>
        </p:grpSpPr>
        <p:sp>
          <p:nvSpPr>
            <p:cNvPr id="19" name="Freeform: Shape 18">
              <a:extLst>
                <a:ext uri="{FF2B5EF4-FFF2-40B4-BE49-F238E27FC236}">
                  <a16:creationId xmlns:a16="http://schemas.microsoft.com/office/drawing/2014/main" id="{2428E75E-001A-4568-B035-574F1303EF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4AC8CFC-1164-4525-82A0-25F75ADCF4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6F35C856-5B70-4CA2-BB8F-A37197D8F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550FD8B0-DE97-47B1-84ED-67A3BD00FE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3C823D3-D619-407C-89E0-C6F6B1E7A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47F8E3E-2FFA-4A0F-B3C7-E57ADDCFB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Otsikko 1"/>
          <p:cNvSpPr>
            <a:spLocks noGrp="1"/>
          </p:cNvSpPr>
          <p:nvPr>
            <p:ph type="title"/>
          </p:nvPr>
        </p:nvSpPr>
        <p:spPr>
          <a:xfrm>
            <a:off x="1179226" y="1594707"/>
            <a:ext cx="9833548" cy="1325563"/>
          </a:xfrm>
        </p:spPr>
        <p:txBody>
          <a:bodyPr anchor="b">
            <a:normAutofit/>
          </a:bodyPr>
          <a:lstStyle/>
          <a:p>
            <a:pPr algn="ctr"/>
            <a:r>
              <a:rPr lang="fi-FI" sz="3600">
                <a:solidFill>
                  <a:schemeClr val="tx2"/>
                </a:solidFill>
              </a:rPr>
              <a:t>Lapsen vasun arviointi</a:t>
            </a:r>
          </a:p>
        </p:txBody>
      </p:sp>
      <p:grpSp>
        <p:nvGrpSpPr>
          <p:cNvPr id="12" name="Group 11">
            <a:extLst>
              <a:ext uri="{FF2B5EF4-FFF2-40B4-BE49-F238E27FC236}">
                <a16:creationId xmlns:a16="http://schemas.microsoft.com/office/drawing/2014/main" id="{33D939F1-7ABE-4D0E-946A-43F37F556A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3346102" cy="2510865"/>
            <a:chOff x="-305" y="-1"/>
            <a:chExt cx="3832880" cy="2876136"/>
          </a:xfrm>
        </p:grpSpPr>
        <p:sp>
          <p:nvSpPr>
            <p:cNvPr id="13" name="Freeform: Shape 12">
              <a:extLst>
                <a:ext uri="{FF2B5EF4-FFF2-40B4-BE49-F238E27FC236}">
                  <a16:creationId xmlns:a16="http://schemas.microsoft.com/office/drawing/2014/main" id="{63FE0426-0FE4-451E-A8BB-08DA6A6AC2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4A32F7E8-35B4-451F-AA07-AECF7CA1D5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E1097796-C3C8-4772-9EBD-9F5CA368F5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EC4BC137-BB50-4235-A83F-4B4EEE159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Sisällön paikkamerkki 2"/>
          <p:cNvSpPr>
            <a:spLocks noGrp="1"/>
          </p:cNvSpPr>
          <p:nvPr>
            <p:ph idx="1"/>
          </p:nvPr>
        </p:nvSpPr>
        <p:spPr>
          <a:xfrm>
            <a:off x="1179226" y="3329677"/>
            <a:ext cx="9833548" cy="2457269"/>
          </a:xfrm>
        </p:spPr>
        <p:txBody>
          <a:bodyPr vert="horz" lIns="91440" tIns="45720" rIns="91440" bIns="45720" rtlCol="0" anchor="t">
            <a:normAutofit/>
          </a:bodyPr>
          <a:lstStyle/>
          <a:p>
            <a:r>
              <a:rPr lang="fi-FI" sz="2000">
                <a:solidFill>
                  <a:schemeClr val="tx2"/>
                </a:solidFill>
              </a:rPr>
              <a:t>Lapsen varhaiskasvatussuunnitelman toteutumista on arvioitava ja suunnitelma on tarkistettava vähintään kerran vuodessa. Tätä useammin se on tarkistettava, jos lapsen tarpeet sitä edellyttävät. </a:t>
            </a:r>
          </a:p>
          <a:p>
            <a:pPr>
              <a:buNone/>
            </a:pPr>
            <a:endParaRPr lang="fi-FI" sz="2000" i="1" dirty="0">
              <a:solidFill>
                <a:schemeClr val="tx2"/>
              </a:solidFill>
            </a:endParaRPr>
          </a:p>
          <a:p>
            <a:pPr>
              <a:buNone/>
            </a:pPr>
            <a:r>
              <a:rPr lang="fi-FI" sz="2000" i="1">
                <a:solidFill>
                  <a:schemeClr val="tx2"/>
                </a:solidFill>
              </a:rPr>
              <a:t>	Varhaiskasvatussuunnitelman perusteet 2016; luku 5 </a:t>
            </a:r>
            <a:endParaRPr lang="fi-FI" sz="2000" i="1" dirty="0">
              <a:solidFill>
                <a:schemeClr val="tx2"/>
              </a:solidFill>
            </a:endParaRPr>
          </a:p>
        </p:txBody>
      </p:sp>
      <p:grpSp>
        <p:nvGrpSpPr>
          <p:cNvPr id="18" name="Group 17">
            <a:extLst>
              <a:ext uri="{FF2B5EF4-FFF2-40B4-BE49-F238E27FC236}">
                <a16:creationId xmlns:a16="http://schemas.microsoft.com/office/drawing/2014/main" id="{9DB3963A-4187-4A72-9DA4-CA6BADE229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072780" y="3734338"/>
            <a:ext cx="3878664" cy="2368659"/>
            <a:chOff x="6867015" y="-1"/>
            <a:chExt cx="5324985" cy="3251912"/>
          </a:xfrm>
          <a:solidFill>
            <a:schemeClr val="accent5">
              <a:alpha val="10000"/>
            </a:schemeClr>
          </a:solidFill>
        </p:grpSpPr>
        <p:sp>
          <p:nvSpPr>
            <p:cNvPr id="19" name="Freeform: Shape 18">
              <a:extLst>
                <a:ext uri="{FF2B5EF4-FFF2-40B4-BE49-F238E27FC236}">
                  <a16:creationId xmlns:a16="http://schemas.microsoft.com/office/drawing/2014/main" id="{2428E75E-001A-4568-B035-574F1303EF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4AC8CFC-1164-4525-82A0-25F75ADCF4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6F35C856-5B70-4CA2-BB8F-A37197D8F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550FD8B0-DE97-47B1-84ED-67A3BD00FE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Otsikko 1"/>
          <p:cNvSpPr>
            <a:spLocks noGrp="1"/>
          </p:cNvSpPr>
          <p:nvPr>
            <p:ph type="title"/>
          </p:nvPr>
        </p:nvSpPr>
        <p:spPr>
          <a:xfrm>
            <a:off x="640080" y="1243013"/>
            <a:ext cx="3855720" cy="4371974"/>
          </a:xfrm>
        </p:spPr>
        <p:txBody>
          <a:bodyPr>
            <a:normAutofit/>
          </a:bodyPr>
          <a:lstStyle/>
          <a:p>
            <a:r>
              <a:rPr lang="fi-FI" sz="2500">
                <a:solidFill>
                  <a:schemeClr val="tx2"/>
                </a:solidFill>
              </a:rPr>
              <a:t>Lapsen varhaiskasvatussuunnitelma 1.3</a:t>
            </a:r>
          </a:p>
        </p:txBody>
      </p:sp>
      <p:sp>
        <p:nvSpPr>
          <p:cNvPr id="3" name="Sisällön paikkamerkki 2"/>
          <p:cNvSpPr>
            <a:spLocks noGrp="1"/>
          </p:cNvSpPr>
          <p:nvPr>
            <p:ph idx="1"/>
          </p:nvPr>
        </p:nvSpPr>
        <p:spPr>
          <a:xfrm>
            <a:off x="6172200" y="804672"/>
            <a:ext cx="5221224" cy="5230368"/>
          </a:xfrm>
        </p:spPr>
        <p:txBody>
          <a:bodyPr anchor="ctr">
            <a:normAutofit/>
          </a:bodyPr>
          <a:lstStyle/>
          <a:p>
            <a:pPr>
              <a:buNone/>
            </a:pPr>
            <a:endParaRPr lang="fi-FI" sz="1800">
              <a:solidFill>
                <a:schemeClr val="tx2"/>
              </a:solidFill>
            </a:endParaRPr>
          </a:p>
          <a:p>
            <a:pPr>
              <a:buNone/>
            </a:pPr>
            <a:r>
              <a:rPr lang="fi-FI" sz="1800">
                <a:solidFill>
                  <a:schemeClr val="tx2"/>
                </a:solidFill>
              </a:rPr>
              <a:t>”Päiväkodissa tai perhepäivähoidossa olevalle lapselle on laadittava henkilökohtainen varhaiskasvatussuunnitelma lapsen kasvatuksen, opetuksen ja hoidon toteuttamiseksi. ” </a:t>
            </a:r>
          </a:p>
          <a:p>
            <a:pPr>
              <a:buNone/>
            </a:pPr>
            <a:endParaRPr lang="fi-FI" sz="1800">
              <a:solidFill>
                <a:schemeClr val="tx2"/>
              </a:solidFill>
            </a:endParaRPr>
          </a:p>
          <a:p>
            <a:pPr>
              <a:buNone/>
            </a:pPr>
            <a:r>
              <a:rPr lang="fi-FI" sz="1800">
                <a:solidFill>
                  <a:schemeClr val="tx2"/>
                </a:solidFill>
              </a:rPr>
              <a:t>Varhaiskasvatuslaki 7 a § (8.5.2015/580)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3C823D3-D619-407C-89E0-C6F6B1E7A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47F8E3E-2FFA-4A0F-B3C7-E57ADDCFB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Otsikko 1"/>
          <p:cNvSpPr>
            <a:spLocks noGrp="1"/>
          </p:cNvSpPr>
          <p:nvPr>
            <p:ph type="title"/>
          </p:nvPr>
        </p:nvSpPr>
        <p:spPr>
          <a:xfrm>
            <a:off x="1179226" y="1594707"/>
            <a:ext cx="9833548" cy="1325563"/>
          </a:xfrm>
        </p:spPr>
        <p:txBody>
          <a:bodyPr anchor="b">
            <a:normAutofit/>
          </a:bodyPr>
          <a:lstStyle/>
          <a:p>
            <a:pPr algn="ctr"/>
            <a:r>
              <a:rPr lang="fi-FI" sz="3600">
                <a:solidFill>
                  <a:schemeClr val="tx2"/>
                </a:solidFill>
              </a:rPr>
              <a:t>Edellisen vasun arviointi</a:t>
            </a:r>
          </a:p>
        </p:txBody>
      </p:sp>
      <p:grpSp>
        <p:nvGrpSpPr>
          <p:cNvPr id="12" name="Group 11">
            <a:extLst>
              <a:ext uri="{FF2B5EF4-FFF2-40B4-BE49-F238E27FC236}">
                <a16:creationId xmlns:a16="http://schemas.microsoft.com/office/drawing/2014/main" id="{33D939F1-7ABE-4D0E-946A-43F37F556A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3346102" cy="2510865"/>
            <a:chOff x="-305" y="-1"/>
            <a:chExt cx="3832880" cy="2876136"/>
          </a:xfrm>
        </p:grpSpPr>
        <p:sp>
          <p:nvSpPr>
            <p:cNvPr id="13" name="Freeform: Shape 12">
              <a:extLst>
                <a:ext uri="{FF2B5EF4-FFF2-40B4-BE49-F238E27FC236}">
                  <a16:creationId xmlns:a16="http://schemas.microsoft.com/office/drawing/2014/main" id="{63FE0426-0FE4-451E-A8BB-08DA6A6AC2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4A32F7E8-35B4-451F-AA07-AECF7CA1D5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E1097796-C3C8-4772-9EBD-9F5CA368F5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EC4BC137-BB50-4235-A83F-4B4EEE159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Sisällön paikkamerkki 2"/>
          <p:cNvSpPr>
            <a:spLocks noGrp="1"/>
          </p:cNvSpPr>
          <p:nvPr>
            <p:ph idx="1"/>
          </p:nvPr>
        </p:nvSpPr>
        <p:spPr>
          <a:xfrm>
            <a:off x="1179226" y="3329677"/>
            <a:ext cx="9833548" cy="2457269"/>
          </a:xfrm>
        </p:spPr>
        <p:txBody>
          <a:bodyPr vert="horz" lIns="91440" tIns="45720" rIns="91440" bIns="45720" rtlCol="0" anchor="t">
            <a:normAutofit/>
          </a:bodyPr>
          <a:lstStyle/>
          <a:p>
            <a:r>
              <a:rPr lang="fi-FI" sz="2000">
                <a:solidFill>
                  <a:schemeClr val="tx2"/>
                </a:solidFill>
              </a:rPr>
              <a:t>Aloita uuden vasun kirjaamiseen valmistautuminen edellisen vasun tarkastelulla.</a:t>
            </a:r>
            <a:endParaRPr lang="fi-FI" sz="2000" dirty="0">
              <a:solidFill>
                <a:schemeClr val="tx2"/>
              </a:solidFill>
            </a:endParaRPr>
          </a:p>
          <a:p>
            <a:r>
              <a:rPr lang="fi-FI" sz="2000">
                <a:solidFill>
                  <a:schemeClr val="tx2"/>
                </a:solidFill>
              </a:rPr>
              <a:t>Ennen uuden vasun laatimista palataan huoltajien kanssa myös hetkesi vanhaan ja katsotaan onko kirjattuihin tavoitteisiin päästy</a:t>
            </a:r>
            <a:endParaRPr lang="fi-FI" sz="2000" dirty="0">
              <a:solidFill>
                <a:schemeClr val="tx2"/>
              </a:solidFill>
            </a:endParaRPr>
          </a:p>
          <a:p>
            <a:endParaRPr lang="fi-FI" sz="2000" dirty="0">
              <a:solidFill>
                <a:schemeClr val="tx2"/>
              </a:solidFill>
            </a:endParaRPr>
          </a:p>
        </p:txBody>
      </p:sp>
      <p:grpSp>
        <p:nvGrpSpPr>
          <p:cNvPr id="18" name="Group 17">
            <a:extLst>
              <a:ext uri="{FF2B5EF4-FFF2-40B4-BE49-F238E27FC236}">
                <a16:creationId xmlns:a16="http://schemas.microsoft.com/office/drawing/2014/main" id="{9DB3963A-4187-4A72-9DA4-CA6BADE229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072780" y="3734338"/>
            <a:ext cx="3878664" cy="2368659"/>
            <a:chOff x="6867015" y="-1"/>
            <a:chExt cx="5324985" cy="3251912"/>
          </a:xfrm>
          <a:solidFill>
            <a:schemeClr val="accent5">
              <a:alpha val="10000"/>
            </a:schemeClr>
          </a:solidFill>
        </p:grpSpPr>
        <p:sp>
          <p:nvSpPr>
            <p:cNvPr id="19" name="Freeform: Shape 18">
              <a:extLst>
                <a:ext uri="{FF2B5EF4-FFF2-40B4-BE49-F238E27FC236}">
                  <a16:creationId xmlns:a16="http://schemas.microsoft.com/office/drawing/2014/main" id="{2428E75E-001A-4568-B035-574F1303EF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4AC8CFC-1164-4525-82A0-25F75ADCF4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6F35C856-5B70-4CA2-BB8F-A37197D8F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550FD8B0-DE97-47B1-84ED-67A3BD00FE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3C823D3-D619-407C-89E0-C6F6B1E7A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47F8E3E-2FFA-4A0F-B3C7-E57ADDCFB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Otsikko 1"/>
          <p:cNvSpPr>
            <a:spLocks noGrp="1"/>
          </p:cNvSpPr>
          <p:nvPr>
            <p:ph type="title"/>
          </p:nvPr>
        </p:nvSpPr>
        <p:spPr>
          <a:xfrm>
            <a:off x="1179226" y="1594707"/>
            <a:ext cx="9833548" cy="1325563"/>
          </a:xfrm>
        </p:spPr>
        <p:txBody>
          <a:bodyPr anchor="b">
            <a:normAutofit/>
          </a:bodyPr>
          <a:lstStyle/>
          <a:p>
            <a:pPr algn="ctr"/>
            <a:endParaRPr lang="fi-FI" sz="3600">
              <a:solidFill>
                <a:schemeClr val="tx2"/>
              </a:solidFill>
            </a:endParaRPr>
          </a:p>
        </p:txBody>
      </p:sp>
      <p:grpSp>
        <p:nvGrpSpPr>
          <p:cNvPr id="12" name="Group 11">
            <a:extLst>
              <a:ext uri="{FF2B5EF4-FFF2-40B4-BE49-F238E27FC236}">
                <a16:creationId xmlns:a16="http://schemas.microsoft.com/office/drawing/2014/main" id="{33D939F1-7ABE-4D0E-946A-43F37F556A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3346102" cy="2510865"/>
            <a:chOff x="-305" y="-1"/>
            <a:chExt cx="3832880" cy="2876136"/>
          </a:xfrm>
        </p:grpSpPr>
        <p:sp>
          <p:nvSpPr>
            <p:cNvPr id="13" name="Freeform: Shape 12">
              <a:extLst>
                <a:ext uri="{FF2B5EF4-FFF2-40B4-BE49-F238E27FC236}">
                  <a16:creationId xmlns:a16="http://schemas.microsoft.com/office/drawing/2014/main" id="{63FE0426-0FE4-451E-A8BB-08DA6A6AC2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4A32F7E8-35B4-451F-AA07-AECF7CA1D5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E1097796-C3C8-4772-9EBD-9F5CA368F5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EC4BC137-BB50-4235-A83F-4B4EEE159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Sisällön paikkamerkki 2"/>
          <p:cNvSpPr>
            <a:spLocks noGrp="1"/>
          </p:cNvSpPr>
          <p:nvPr>
            <p:ph idx="1"/>
          </p:nvPr>
        </p:nvSpPr>
        <p:spPr>
          <a:xfrm>
            <a:off x="1179226" y="3329677"/>
            <a:ext cx="9833548" cy="2457269"/>
          </a:xfrm>
        </p:spPr>
        <p:txBody>
          <a:bodyPr vert="horz" lIns="91440" tIns="45720" rIns="91440" bIns="45720" rtlCol="0" anchor="t">
            <a:normAutofit/>
          </a:bodyPr>
          <a:lstStyle/>
          <a:p>
            <a:pPr>
              <a:buNone/>
            </a:pPr>
            <a:r>
              <a:rPr lang="fi-FI" sz="1800" dirty="0">
                <a:solidFill>
                  <a:schemeClr val="tx2"/>
                </a:solidFill>
              </a:rPr>
              <a:t>	</a:t>
            </a:r>
            <a:r>
              <a:rPr lang="fi-FI" sz="2000">
                <a:solidFill>
                  <a:schemeClr val="tx2"/>
                </a:solidFill>
              </a:rPr>
              <a:t>Lasten vasu-keskustelut järjestetään ja vasut kirjataan tyypillisesti syksyllä ja arvioidaan keväällä. </a:t>
            </a:r>
          </a:p>
          <a:p>
            <a:pPr>
              <a:buNone/>
            </a:pPr>
            <a:r>
              <a:rPr lang="fi-FI" sz="2000">
                <a:solidFill>
                  <a:schemeClr val="tx2"/>
                </a:solidFill>
              </a:rPr>
              <a:t>	Vuosittaisista suunnitelmista kohti jatkuvaa suunnittelun ja arvioinnin jatkumoa, jossa kirjauksia tehdään tarpeen mukaan. </a:t>
            </a:r>
          </a:p>
          <a:p>
            <a:pPr>
              <a:buNone/>
            </a:pPr>
            <a:r>
              <a:rPr lang="fi-FI" sz="2000">
                <a:solidFill>
                  <a:schemeClr val="tx2"/>
                </a:solidFill>
              </a:rPr>
              <a:t>	Kerran vuodessa on minimi!</a:t>
            </a:r>
          </a:p>
        </p:txBody>
      </p:sp>
      <p:grpSp>
        <p:nvGrpSpPr>
          <p:cNvPr id="18" name="Group 17">
            <a:extLst>
              <a:ext uri="{FF2B5EF4-FFF2-40B4-BE49-F238E27FC236}">
                <a16:creationId xmlns:a16="http://schemas.microsoft.com/office/drawing/2014/main" id="{9DB3963A-4187-4A72-9DA4-CA6BADE229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072780" y="3734338"/>
            <a:ext cx="3878664" cy="2368659"/>
            <a:chOff x="6867015" y="-1"/>
            <a:chExt cx="5324985" cy="3251912"/>
          </a:xfrm>
          <a:solidFill>
            <a:schemeClr val="accent5">
              <a:alpha val="10000"/>
            </a:schemeClr>
          </a:solidFill>
        </p:grpSpPr>
        <p:sp>
          <p:nvSpPr>
            <p:cNvPr id="19" name="Freeform: Shape 18">
              <a:extLst>
                <a:ext uri="{FF2B5EF4-FFF2-40B4-BE49-F238E27FC236}">
                  <a16:creationId xmlns:a16="http://schemas.microsoft.com/office/drawing/2014/main" id="{2428E75E-001A-4568-B035-574F1303EF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4AC8CFC-1164-4525-82A0-25F75ADCF4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6F35C856-5B70-4CA2-BB8F-A37197D8F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550FD8B0-DE97-47B1-84ED-67A3BD00FE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Sisällön paikkamerkki 3" descr="lapsen vasu prosessi.jpg"/>
          <p:cNvPicPr>
            <a:picLocks noGrp="1" noChangeAspect="1"/>
          </p:cNvPicPr>
          <p:nvPr>
            <p:ph idx="1"/>
          </p:nvPr>
        </p:nvPicPr>
        <p:blipFill>
          <a:blip r:embed="rId2" cstate="print"/>
          <a:stretch>
            <a:fillRect/>
          </a:stretch>
        </p:blipFill>
        <p:spPr>
          <a:xfrm>
            <a:off x="1954118" y="457200"/>
            <a:ext cx="8283763" cy="59436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dirty="0"/>
              <a:t>Vasu pedagogiseksi työkaluksi</a:t>
            </a:r>
          </a:p>
        </p:txBody>
      </p:sp>
      <p:pic>
        <p:nvPicPr>
          <p:cNvPr id="4" name="Sisällön paikkamerkki 3" descr="paperipino-1-1024x708.jpg"/>
          <p:cNvPicPr>
            <a:picLocks noGrp="1" noChangeAspect="1"/>
          </p:cNvPicPr>
          <p:nvPr>
            <p:ph idx="1"/>
          </p:nvPr>
        </p:nvPicPr>
        <p:blipFill>
          <a:blip r:embed="rId2" cstate="print"/>
          <a:stretch>
            <a:fillRect/>
          </a:stretch>
        </p:blipFill>
        <p:spPr>
          <a:xfrm>
            <a:off x="2639616" y="1268760"/>
            <a:ext cx="2308550" cy="3024336"/>
          </a:xfrm>
        </p:spPr>
      </p:pic>
      <p:cxnSp>
        <p:nvCxnSpPr>
          <p:cNvPr id="6" name="Kaareva yhdysviiva 5"/>
          <p:cNvCxnSpPr/>
          <p:nvPr/>
        </p:nvCxnSpPr>
        <p:spPr>
          <a:xfrm>
            <a:off x="5447928" y="3284984"/>
            <a:ext cx="1152128" cy="1008112"/>
          </a:xfrm>
          <a:prstGeom prst="curvedConnector3">
            <a:avLst>
              <a:gd name="adj1" fmla="val 50000"/>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7" name="Kuva 6" descr="images.jpg"/>
          <p:cNvPicPr>
            <a:picLocks noChangeAspect="1"/>
          </p:cNvPicPr>
          <p:nvPr/>
        </p:nvPicPr>
        <p:blipFill>
          <a:blip r:embed="rId3" cstate="print"/>
          <a:stretch>
            <a:fillRect/>
          </a:stretch>
        </p:blipFill>
        <p:spPr>
          <a:xfrm>
            <a:off x="6960096" y="3212976"/>
            <a:ext cx="3528392" cy="3429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Otsikko 1"/>
          <p:cNvSpPr>
            <a:spLocks noGrp="1"/>
          </p:cNvSpPr>
          <p:nvPr>
            <p:ph type="title"/>
          </p:nvPr>
        </p:nvSpPr>
        <p:spPr>
          <a:xfrm>
            <a:off x="640080" y="1243013"/>
            <a:ext cx="3855720" cy="4371974"/>
          </a:xfrm>
        </p:spPr>
        <p:txBody>
          <a:bodyPr>
            <a:normAutofit/>
          </a:bodyPr>
          <a:lstStyle/>
          <a:p>
            <a:r>
              <a:rPr lang="fi-FI" sz="3600">
                <a:solidFill>
                  <a:schemeClr val="tx2"/>
                </a:solidFill>
              </a:rPr>
              <a:t>Lapsen vasun sisällöt varhaiskasvatuslain mukaan </a:t>
            </a:r>
          </a:p>
        </p:txBody>
      </p:sp>
      <p:sp>
        <p:nvSpPr>
          <p:cNvPr id="3" name="Sisällön paikkamerkki 2"/>
          <p:cNvSpPr>
            <a:spLocks noGrp="1"/>
          </p:cNvSpPr>
          <p:nvPr>
            <p:ph idx="1"/>
          </p:nvPr>
        </p:nvSpPr>
        <p:spPr>
          <a:xfrm>
            <a:off x="6172200" y="804672"/>
            <a:ext cx="5221224" cy="5230368"/>
          </a:xfrm>
        </p:spPr>
        <p:txBody>
          <a:bodyPr anchor="ctr">
            <a:normAutofit/>
          </a:bodyPr>
          <a:lstStyle/>
          <a:p>
            <a:pPr>
              <a:buNone/>
            </a:pPr>
            <a:r>
              <a:rPr lang="fi-FI" sz="1800">
                <a:solidFill>
                  <a:schemeClr val="tx2"/>
                </a:solidFill>
              </a:rPr>
              <a:t>	Lapsen varhaiskasvatussuunnitelmaan on kirjattava tavoitteet lapsen varhaiskasvatuksen toteuttamiseksi lapsen kehitystä, oppimista ja hyvinvointia tukevalla tavalla sekä toimenpiteet tavoitteiden toteuttamiseksi. Lisäksi suunnitelmaan kirjataan lapsen tarvitseman tuen tarve, tukitoimenpiteet ja niiden toteuttaminen. </a:t>
            </a:r>
          </a:p>
          <a:p>
            <a:pPr>
              <a:buNone/>
            </a:pPr>
            <a:endParaRPr lang="fi-FI" sz="1800">
              <a:solidFill>
                <a:schemeClr val="tx2"/>
              </a:solidFill>
            </a:endParaRPr>
          </a:p>
          <a:p>
            <a:pPr>
              <a:buNone/>
            </a:pPr>
            <a:r>
              <a:rPr lang="fi-FI" sz="1800">
                <a:solidFill>
                  <a:schemeClr val="tx2"/>
                </a:solidFill>
              </a:rPr>
              <a:t>Varhaiskasvatuslaki 7 a § (8.5.2015/580)</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Kahden aikuisille ja lasten yläreunassa kunkin muun">
            <a:extLst>
              <a:ext uri="{FF2B5EF4-FFF2-40B4-BE49-F238E27FC236}">
                <a16:creationId xmlns:a16="http://schemas.microsoft.com/office/drawing/2014/main" id="{7A9FCA9B-BD74-4B15-8D9E-D15C0BFF980E}"/>
              </a:ext>
            </a:extLst>
          </p:cNvPr>
          <p:cNvPicPr>
            <a:picLocks noChangeAspect="1"/>
          </p:cNvPicPr>
          <p:nvPr/>
        </p:nvPicPr>
        <p:blipFill>
          <a:blip r:embed="rId2"/>
          <a:srcRect l="24212" r="16609" b="-3"/>
          <a:stretch>
            <a:fillRect/>
          </a:stretch>
        </p:blipFill>
        <p:spPr>
          <a:xfrm>
            <a:off x="6103027" y="10"/>
            <a:ext cx="6088971" cy="6857990"/>
          </a:xfrm>
          <a:prstGeom prst="rect">
            <a:avLst/>
          </a:prstGeom>
        </p:spPr>
      </p:pic>
      <p:sp useBgFill="1">
        <p:nvSpPr>
          <p:cNvPr id="11" name="Rectangle 10">
            <a:extLst>
              <a:ext uri="{FF2B5EF4-FFF2-40B4-BE49-F238E27FC236}">
                <a16:creationId xmlns:a16="http://schemas.microsoft.com/office/drawing/2014/main" id="{59B296B9-C5A5-4E4F-9B60-C907B5F146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D0300FD3-5AF1-6305-15FA-907807267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2285995"/>
          </a:xfrm>
          <a:prstGeom prst="rect">
            <a:avLst/>
          </a:prstGeom>
          <a:ln>
            <a:noFill/>
          </a:ln>
          <a:effectLst>
            <a:outerShdw blurRad="254000" dist="127000" dir="5460000" sx="92000" sy="92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p:cNvSpPr>
            <a:spLocks noGrp="1"/>
          </p:cNvSpPr>
          <p:nvPr>
            <p:ph type="title"/>
          </p:nvPr>
        </p:nvSpPr>
        <p:spPr>
          <a:xfrm>
            <a:off x="761801" y="328512"/>
            <a:ext cx="4778387" cy="1628970"/>
          </a:xfrm>
        </p:spPr>
        <p:txBody>
          <a:bodyPr anchor="ctr">
            <a:normAutofit/>
          </a:bodyPr>
          <a:lstStyle/>
          <a:p>
            <a:r>
              <a:rPr lang="fi-FI" sz="4000"/>
              <a:t>Lapsen vasu on suunnitelma</a:t>
            </a:r>
          </a:p>
        </p:txBody>
      </p:sp>
      <p:sp>
        <p:nvSpPr>
          <p:cNvPr id="3" name="Sisällön paikkamerkki 2"/>
          <p:cNvSpPr>
            <a:spLocks noGrp="1"/>
          </p:cNvSpPr>
          <p:nvPr>
            <p:ph idx="1"/>
          </p:nvPr>
        </p:nvSpPr>
        <p:spPr>
          <a:xfrm>
            <a:off x="761801" y="2884929"/>
            <a:ext cx="4659756" cy="3374137"/>
          </a:xfrm>
        </p:spPr>
        <p:txBody>
          <a:bodyPr anchor="ctr">
            <a:normAutofit/>
          </a:bodyPr>
          <a:lstStyle/>
          <a:p>
            <a:r>
              <a:rPr lang="fi-FI" sz="1900" dirty="0"/>
              <a:t>Lapsen vasuun kirjoitetut suunnitelmat, tavoitteet, menetelmät, tuki ja sopimukset ovat vasun keskeisin osa</a:t>
            </a:r>
          </a:p>
          <a:p>
            <a:r>
              <a:rPr lang="fi-FI" sz="1900" dirty="0"/>
              <a:t>Vasu on suunnitelma, joten sen täytyy sisältää ennen kaikkea suunnittelua</a:t>
            </a:r>
          </a:p>
          <a:p>
            <a:r>
              <a:rPr lang="fi-FI" sz="1900" dirty="0"/>
              <a:t>Lapsen vasun kautta sitoutetaan perhe, kasvattajat ja muut toimijat yhteisen tavoitteen saavuttamiseen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45A9F99-D9B1-4094-A2E2-B90AC1DB7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7FAF607-473A-4A43-A23D-BBFF5C4117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p:cNvSpPr>
            <a:spLocks noGrp="1"/>
          </p:cNvSpPr>
          <p:nvPr>
            <p:ph type="title"/>
          </p:nvPr>
        </p:nvSpPr>
        <p:spPr>
          <a:xfrm>
            <a:off x="6094105" y="802955"/>
            <a:ext cx="4977976" cy="1454051"/>
          </a:xfrm>
        </p:spPr>
        <p:txBody>
          <a:bodyPr>
            <a:normAutofit/>
          </a:bodyPr>
          <a:lstStyle/>
          <a:p>
            <a:endParaRPr lang="fi-FI" sz="3600" dirty="0">
              <a:solidFill>
                <a:schemeClr val="tx2"/>
              </a:solidFill>
            </a:endParaRPr>
          </a:p>
        </p:txBody>
      </p:sp>
      <p:sp>
        <p:nvSpPr>
          <p:cNvPr id="3" name="Sisällön paikkamerkki 2"/>
          <p:cNvSpPr>
            <a:spLocks noGrp="1"/>
          </p:cNvSpPr>
          <p:nvPr>
            <p:ph idx="1"/>
          </p:nvPr>
        </p:nvSpPr>
        <p:spPr>
          <a:xfrm>
            <a:off x="6090574" y="2421682"/>
            <a:ext cx="4977578" cy="3639289"/>
          </a:xfrm>
        </p:spPr>
        <p:txBody>
          <a:bodyPr anchor="ctr">
            <a:normAutofit/>
          </a:bodyPr>
          <a:lstStyle/>
          <a:p>
            <a:r>
              <a:rPr lang="fi-FI" sz="2000" dirty="0">
                <a:solidFill>
                  <a:schemeClr val="tx2"/>
                </a:solidFill>
              </a:rPr>
              <a:t>Vasussa oleellista ei niinkään ole se, millainen lapsi on, vaan millaista toiminta on. </a:t>
            </a:r>
          </a:p>
          <a:p>
            <a:endParaRPr lang="fi-FI" sz="2000" dirty="0">
              <a:solidFill>
                <a:schemeClr val="tx2"/>
              </a:solidFill>
            </a:endParaRPr>
          </a:p>
          <a:p>
            <a:pPr>
              <a:buNone/>
            </a:pPr>
            <a:endParaRPr lang="fi-FI" sz="2000" dirty="0">
              <a:solidFill>
                <a:schemeClr val="tx2"/>
              </a:solidFill>
            </a:endParaRPr>
          </a:p>
          <a:p>
            <a:pPr>
              <a:buNone/>
            </a:pPr>
            <a:r>
              <a:rPr lang="fi-FI" sz="2000" dirty="0">
                <a:solidFill>
                  <a:schemeClr val="tx2"/>
                </a:solidFill>
              </a:rPr>
              <a:t>”Miten tulemme juuri tämän lapsen kohdalla toimimaan jatkossa ja miksi?” </a:t>
            </a:r>
          </a:p>
        </p:txBody>
      </p:sp>
      <p:grpSp>
        <p:nvGrpSpPr>
          <p:cNvPr id="14" name="Group 13">
            <a:extLst>
              <a:ext uri="{FF2B5EF4-FFF2-40B4-BE49-F238E27FC236}">
                <a16:creationId xmlns:a16="http://schemas.microsoft.com/office/drawing/2014/main" id="{C5F6476F-D303-44D3-B30F-1BA348F0F6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5" y="52996"/>
            <a:ext cx="5928607" cy="6805005"/>
            <a:chOff x="6095999" y="52996"/>
            <a:chExt cx="6093363" cy="6805005"/>
          </a:xfrm>
          <a:solidFill>
            <a:schemeClr val="accent5">
              <a:alpha val="10000"/>
            </a:schemeClr>
          </a:solidFill>
        </p:grpSpPr>
        <p:sp>
          <p:nvSpPr>
            <p:cNvPr id="15" name="Freeform: Shape 14">
              <a:extLst>
                <a:ext uri="{FF2B5EF4-FFF2-40B4-BE49-F238E27FC236}">
                  <a16:creationId xmlns:a16="http://schemas.microsoft.com/office/drawing/2014/main" id="{C972EB4B-0539-4430-9340-8117B9D7C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ACA5348F-9FF6-485F-898D-1BED7EC72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33B89F41-1D91-447A-88C5-8A917809F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TextBox 3">
            <a:extLst>
              <a:ext uri="{FF2B5EF4-FFF2-40B4-BE49-F238E27FC236}">
                <a16:creationId xmlns:a16="http://schemas.microsoft.com/office/drawing/2014/main" id="{0B09F1FA-A7AB-4315-7C94-FA9DC36A1174}"/>
              </a:ext>
            </a:extLst>
          </p:cNvPr>
          <p:cNvSpPr txBox="1"/>
          <p:nvPr/>
        </p:nvSpPr>
        <p:spPr>
          <a:xfrm>
            <a:off x="1460500" y="3460750"/>
            <a:ext cx="3566584"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dirty="0">
                <a:solidFill>
                  <a:srgbClr val="0E2841"/>
                </a:solidFill>
                <a:latin typeface="Aptos Display"/>
                <a:ea typeface="Aptos Display"/>
                <a:cs typeface="Aptos Display"/>
              </a:rPr>
              <a:t>Mihin vasu </a:t>
            </a:r>
            <a:r>
              <a:rPr lang="en-US" sz="3600" err="1">
                <a:solidFill>
                  <a:srgbClr val="0E2841"/>
                </a:solidFill>
                <a:latin typeface="Aptos Display"/>
                <a:ea typeface="Aptos Display"/>
                <a:cs typeface="Aptos Display"/>
              </a:rPr>
              <a:t>vastaa</a:t>
            </a:r>
            <a:r>
              <a:rPr lang="en-US" sz="3600" dirty="0">
                <a:solidFill>
                  <a:srgbClr val="0E2841"/>
                </a:solidFill>
                <a:latin typeface="Aptos Display"/>
                <a:ea typeface="Aptos Display"/>
                <a:cs typeface="Aptos Display"/>
              </a:rPr>
              <a:t>?</a:t>
            </a:r>
            <a:endParaRPr lang="en-US" sz="3600" dirty="0"/>
          </a:p>
          <a:p>
            <a:pPr algn="ct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45A9F99-D9B1-4094-A2E2-B90AC1DB7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7FAF607-473A-4A43-A23D-BBFF5C4117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p:cNvSpPr>
            <a:spLocks noGrp="1"/>
          </p:cNvSpPr>
          <p:nvPr>
            <p:ph type="title"/>
          </p:nvPr>
        </p:nvSpPr>
        <p:spPr>
          <a:xfrm>
            <a:off x="6094105" y="802955"/>
            <a:ext cx="4977976" cy="1454051"/>
          </a:xfrm>
        </p:spPr>
        <p:txBody>
          <a:bodyPr>
            <a:normAutofit/>
          </a:bodyPr>
          <a:lstStyle/>
          <a:p>
            <a:endParaRPr lang="fi-FI" sz="3600" dirty="0">
              <a:solidFill>
                <a:schemeClr val="tx2"/>
              </a:solidFill>
            </a:endParaRPr>
          </a:p>
        </p:txBody>
      </p:sp>
      <p:sp>
        <p:nvSpPr>
          <p:cNvPr id="3" name="Sisällön paikkamerkki 2"/>
          <p:cNvSpPr>
            <a:spLocks noGrp="1"/>
          </p:cNvSpPr>
          <p:nvPr>
            <p:ph idx="1"/>
          </p:nvPr>
        </p:nvSpPr>
        <p:spPr>
          <a:xfrm>
            <a:off x="6090574" y="2421682"/>
            <a:ext cx="4977578" cy="3639289"/>
          </a:xfrm>
        </p:spPr>
        <p:txBody>
          <a:bodyPr vert="horz" lIns="91440" tIns="45720" rIns="91440" bIns="45720" rtlCol="0" anchor="ctr">
            <a:noAutofit/>
          </a:bodyPr>
          <a:lstStyle/>
          <a:p>
            <a:r>
              <a:rPr lang="fi-FI" sz="2000" dirty="0">
                <a:solidFill>
                  <a:schemeClr val="tx2"/>
                </a:solidFill>
              </a:rPr>
              <a:t>Vahvuudet ja kiinnostuksen kohteet </a:t>
            </a:r>
          </a:p>
          <a:p>
            <a:r>
              <a:rPr lang="fi-FI" sz="2000" dirty="0">
                <a:solidFill>
                  <a:schemeClr val="tx2"/>
                </a:solidFill>
              </a:rPr>
              <a:t>Tavoitteet, toimenpiteet ja näiden arviointi </a:t>
            </a:r>
          </a:p>
          <a:p>
            <a:r>
              <a:rPr lang="fi-FI" sz="2000" dirty="0">
                <a:solidFill>
                  <a:schemeClr val="tx2"/>
                </a:solidFill>
              </a:rPr>
              <a:t>Mahdollisesti tarvittava tuki</a:t>
            </a:r>
          </a:p>
          <a:p>
            <a:r>
              <a:rPr lang="fi-FI" sz="2000" dirty="0">
                <a:solidFill>
                  <a:schemeClr val="tx2"/>
                </a:solidFill>
              </a:rPr>
              <a:t>Mahdollinen lääkehoitosuunnitelma</a:t>
            </a:r>
          </a:p>
          <a:p>
            <a:r>
              <a:rPr lang="fi-FI" sz="2000" dirty="0">
                <a:solidFill>
                  <a:schemeClr val="tx2"/>
                </a:solidFill>
              </a:rPr>
              <a:t>Lapsen ja huoltajien kanssa sovitut asiat</a:t>
            </a:r>
          </a:p>
          <a:p>
            <a:r>
              <a:rPr lang="fi-FI" sz="2000" dirty="0">
                <a:solidFill>
                  <a:schemeClr val="tx2"/>
                </a:solidFill>
              </a:rPr>
              <a:t>Osallistuneet muut asiantuntijat </a:t>
            </a:r>
          </a:p>
          <a:p>
            <a:r>
              <a:rPr lang="fi-FI" sz="2000" dirty="0">
                <a:solidFill>
                  <a:schemeClr val="tx2"/>
                </a:solidFill>
              </a:rPr>
              <a:t>Milloin laadittu, tarkistettu, milloin seuraavan kerran</a:t>
            </a:r>
          </a:p>
          <a:p>
            <a:pPr>
              <a:buNone/>
            </a:pPr>
            <a:endParaRPr lang="fi-FI" sz="2000" i="1" dirty="0">
              <a:solidFill>
                <a:schemeClr val="tx2"/>
              </a:solidFill>
            </a:endParaRPr>
          </a:p>
          <a:p>
            <a:pPr>
              <a:buNone/>
            </a:pPr>
            <a:r>
              <a:rPr lang="fi-FI" sz="2000" i="1" dirty="0">
                <a:solidFill>
                  <a:schemeClr val="tx2"/>
                </a:solidFill>
              </a:rPr>
              <a:t>Varhaiskasvatussuunnitelman perusteet, luvut 1.3 ja 5.4 </a:t>
            </a:r>
          </a:p>
          <a:p>
            <a:pPr>
              <a:buNone/>
            </a:pPr>
            <a:endParaRPr lang="fi-FI" sz="1500">
              <a:solidFill>
                <a:schemeClr val="tx2"/>
              </a:solidFill>
            </a:endParaRPr>
          </a:p>
        </p:txBody>
      </p:sp>
      <p:grpSp>
        <p:nvGrpSpPr>
          <p:cNvPr id="14" name="Group 13">
            <a:extLst>
              <a:ext uri="{FF2B5EF4-FFF2-40B4-BE49-F238E27FC236}">
                <a16:creationId xmlns:a16="http://schemas.microsoft.com/office/drawing/2014/main" id="{C5F6476F-D303-44D3-B30F-1BA348F0F6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5" y="52996"/>
            <a:ext cx="5928607" cy="6805005"/>
            <a:chOff x="6095999" y="52996"/>
            <a:chExt cx="6093363" cy="6805005"/>
          </a:xfrm>
          <a:solidFill>
            <a:schemeClr val="accent5">
              <a:alpha val="10000"/>
            </a:schemeClr>
          </a:solidFill>
        </p:grpSpPr>
        <p:sp>
          <p:nvSpPr>
            <p:cNvPr id="15" name="Freeform: Shape 14">
              <a:extLst>
                <a:ext uri="{FF2B5EF4-FFF2-40B4-BE49-F238E27FC236}">
                  <a16:creationId xmlns:a16="http://schemas.microsoft.com/office/drawing/2014/main" id="{C972EB4B-0539-4430-9340-8117B9D7C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ACA5348F-9FF6-485F-898D-1BED7EC72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33B89F41-1D91-447A-88C5-8A917809F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TextBox 3">
            <a:extLst>
              <a:ext uri="{FF2B5EF4-FFF2-40B4-BE49-F238E27FC236}">
                <a16:creationId xmlns:a16="http://schemas.microsoft.com/office/drawing/2014/main" id="{B879D34B-B192-31B3-A490-F8977FC775DC}"/>
              </a:ext>
            </a:extLst>
          </p:cNvPr>
          <p:cNvSpPr txBox="1"/>
          <p:nvPr/>
        </p:nvSpPr>
        <p:spPr>
          <a:xfrm>
            <a:off x="645584" y="3460750"/>
            <a:ext cx="4402666"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i-FI" sz="3600" baseline="0">
                <a:solidFill>
                  <a:srgbClr val="0E2841"/>
                </a:solidFill>
                <a:latin typeface="Aptos Display"/>
              </a:rPr>
              <a:t>Mitä lapsen vasuun kirjataan?</a:t>
            </a:r>
            <a:endParaRPr lang="en-US"/>
          </a:p>
          <a:p>
            <a:pPr algn="ct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837543A-6020-4505-A233-C9DB4BF740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p:cNvSpPr>
            <a:spLocks noGrp="1"/>
          </p:cNvSpPr>
          <p:nvPr>
            <p:ph type="title"/>
          </p:nvPr>
        </p:nvSpPr>
        <p:spPr>
          <a:xfrm>
            <a:off x="838200" y="365125"/>
            <a:ext cx="5558489" cy="1325563"/>
          </a:xfrm>
        </p:spPr>
        <p:txBody>
          <a:bodyPr>
            <a:normAutofit/>
          </a:bodyPr>
          <a:lstStyle/>
          <a:p>
            <a:r>
              <a:rPr lang="fi-FI" dirty="0"/>
              <a:t>Kirjaamisesta</a:t>
            </a:r>
          </a:p>
        </p:txBody>
      </p:sp>
      <p:sp>
        <p:nvSpPr>
          <p:cNvPr id="10" name="Freeform: Shape 9">
            <a:extLst>
              <a:ext uri="{FF2B5EF4-FFF2-40B4-BE49-F238E27FC236}">
                <a16:creationId xmlns:a16="http://schemas.microsoft.com/office/drawing/2014/main" id="{35B16301-FB18-48BA-A6DD-C37CAF6F9A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Sisällön paikkamerkki 2"/>
          <p:cNvSpPr>
            <a:spLocks noGrp="1"/>
          </p:cNvSpPr>
          <p:nvPr>
            <p:ph idx="1"/>
          </p:nvPr>
        </p:nvSpPr>
        <p:spPr>
          <a:xfrm>
            <a:off x="838200" y="1825625"/>
            <a:ext cx="5558489" cy="4351338"/>
          </a:xfrm>
        </p:spPr>
        <p:txBody>
          <a:bodyPr>
            <a:normAutofit/>
          </a:bodyPr>
          <a:lstStyle/>
          <a:p>
            <a:r>
              <a:rPr lang="fi-FI" dirty="0"/>
              <a:t>Menetelmien huolellinen kirjaaminen helpottaa lapsen vasun tavoitteiden toteuttamista arjessa. </a:t>
            </a:r>
          </a:p>
          <a:p>
            <a:r>
              <a:rPr lang="fi-FI" dirty="0"/>
              <a:t>Kun tavoitteita on kohtuullinen määrä, voi menetelmissä mennä syvemmälle.</a:t>
            </a:r>
          </a:p>
          <a:p>
            <a:r>
              <a:rPr lang="fi-FI" dirty="0"/>
              <a:t> Mitä konkreettisesti teen, että pääsen lapsen vasussa asettamiini tavoitteisiin? </a:t>
            </a:r>
          </a:p>
        </p:txBody>
      </p:sp>
      <p:sp>
        <p:nvSpPr>
          <p:cNvPr id="12" name="Oval 11">
            <a:extLst>
              <a:ext uri="{FF2B5EF4-FFF2-40B4-BE49-F238E27FC236}">
                <a16:creationId xmlns:a16="http://schemas.microsoft.com/office/drawing/2014/main" id="{C3C0D90E-074A-4F52-9B11-B52BEF4BCB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2624479"/>
            <a:ext cx="812427" cy="81242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Block Arc 13">
            <a:extLst>
              <a:ext uri="{FF2B5EF4-FFF2-40B4-BE49-F238E27FC236}">
                <a16:creationId xmlns:a16="http://schemas.microsoft.com/office/drawing/2014/main" id="{CABBD4C1-E6F8-46F6-8152-A8A97490B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912417" y="1218531"/>
            <a:ext cx="2387600" cy="2387600"/>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Freeform: Shape 15">
            <a:extLst>
              <a:ext uri="{FF2B5EF4-FFF2-40B4-BE49-F238E27FC236}">
                <a16:creationId xmlns:a16="http://schemas.microsoft.com/office/drawing/2014/main" id="{83BA5EF5-1FE9-4BF9-83BB-269BCDDF61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0"/>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endParaRPr lang="en-US" dirty="0"/>
          </a:p>
        </p:txBody>
      </p:sp>
      <p:cxnSp>
        <p:nvCxnSpPr>
          <p:cNvPr id="18" name="Straight Connector 17">
            <a:extLst>
              <a:ext uri="{FF2B5EF4-FFF2-40B4-BE49-F238E27FC236}">
                <a16:creationId xmlns:a16="http://schemas.microsoft.com/office/drawing/2014/main" id="{4B3BCACB-5880-460B-9606-8C433A9AF9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724638" y="1331572"/>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0" name="Freeform: Shape 19">
            <a:extLst>
              <a:ext uri="{FF2B5EF4-FFF2-40B4-BE49-F238E27FC236}">
                <a16:creationId xmlns:a16="http://schemas.microsoft.com/office/drawing/2014/main" id="{88853921-7BC9-4BDE-ACAB-133C683C8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5550" y="4112081"/>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2" name="Arc 21">
            <a:extLst>
              <a:ext uri="{FF2B5EF4-FFF2-40B4-BE49-F238E27FC236}">
                <a16:creationId xmlns:a16="http://schemas.microsoft.com/office/drawing/2014/main" id="{09192968-3AE7-4470-A61C-97294BB927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92895">
            <a:off x="6086940" y="4145122"/>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4" name="Freeform: Shape 23">
            <a:extLst>
              <a:ext uri="{FF2B5EF4-FFF2-40B4-BE49-F238E27FC236}">
                <a16:creationId xmlns:a16="http://schemas.microsoft.com/office/drawing/2014/main" id="{3AB72E55-43E4-4356-BFE8-E2102CB0B5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4962670"/>
            <a:ext cx="2643352" cy="1895331"/>
          </a:xfrm>
          <a:custGeom>
            <a:avLst/>
            <a:gdLst>
              <a:gd name="connsiteX0" fmla="*/ 1321676 w 2643352"/>
              <a:gd name="connsiteY0" fmla="*/ 0 h 1895331"/>
              <a:gd name="connsiteX1" fmla="*/ 2643352 w 2643352"/>
              <a:gd name="connsiteY1" fmla="*/ 1321676 h 1895331"/>
              <a:gd name="connsiteX2" fmla="*/ 2539488 w 2643352"/>
              <a:gd name="connsiteY2" fmla="*/ 1836132 h 1895331"/>
              <a:gd name="connsiteX3" fmla="*/ 2510970 w 2643352"/>
              <a:gd name="connsiteY3" fmla="*/ 1895331 h 1895331"/>
              <a:gd name="connsiteX4" fmla="*/ 132382 w 2643352"/>
              <a:gd name="connsiteY4" fmla="*/ 1895331 h 1895331"/>
              <a:gd name="connsiteX5" fmla="*/ 103864 w 2643352"/>
              <a:gd name="connsiteY5" fmla="*/ 1836132 h 1895331"/>
              <a:gd name="connsiteX6" fmla="*/ 0 w 2643352"/>
              <a:gd name="connsiteY6" fmla="*/ 1321676 h 1895331"/>
              <a:gd name="connsiteX7" fmla="*/ 1321676 w 2643352"/>
              <a:gd name="connsiteY7" fmla="*/ 0 h 1895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3352" h="1895331">
                <a:moveTo>
                  <a:pt x="1321676" y="0"/>
                </a:moveTo>
                <a:cubicBezTo>
                  <a:pt x="2051617" y="0"/>
                  <a:pt x="2643352" y="591735"/>
                  <a:pt x="2643352" y="1321676"/>
                </a:cubicBezTo>
                <a:cubicBezTo>
                  <a:pt x="2643352" y="1504161"/>
                  <a:pt x="2606369" y="1678009"/>
                  <a:pt x="2539488" y="1836132"/>
                </a:cubicBezTo>
                <a:lnTo>
                  <a:pt x="2510970" y="1895331"/>
                </a:lnTo>
                <a:lnTo>
                  <a:pt x="132382" y="1895331"/>
                </a:lnTo>
                <a:lnTo>
                  <a:pt x="103864" y="1836132"/>
                </a:lnTo>
                <a:cubicBezTo>
                  <a:pt x="36984" y="1678009"/>
                  <a:pt x="0" y="1504161"/>
                  <a:pt x="0" y="1321676"/>
                </a:cubicBezTo>
                <a:cubicBezTo>
                  <a:pt x="0" y="591735"/>
                  <a:pt x="591735" y="0"/>
                  <a:pt x="13216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Widescreen</PresentationFormat>
  <Paragraphs>0</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Office-teema</vt:lpstr>
      <vt:lpstr>Lapsen varhaiskasvastussuunnitelma</vt:lpstr>
      <vt:lpstr>Lapsen varhaiskasvatussuunnitelma 1.3</vt:lpstr>
      <vt:lpstr>PowerPoint Presentation</vt:lpstr>
      <vt:lpstr>Vasu pedagogiseksi työkaluksi</vt:lpstr>
      <vt:lpstr>Lapsen vasun sisällöt varhaiskasvatuslain mukaan </vt:lpstr>
      <vt:lpstr>Lapsen vasu on suunnitelma</vt:lpstr>
      <vt:lpstr>PowerPoint Presentation</vt:lpstr>
      <vt:lpstr>PowerPoint Presentation</vt:lpstr>
      <vt:lpstr>Kirjaamisesta</vt:lpstr>
      <vt:lpstr>Tyypillinen vasu</vt:lpstr>
      <vt:lpstr>Pedagoginen vasu</vt:lpstr>
      <vt:lpstr>Lapsen osallisuus vasun laadinnassa</vt:lpstr>
      <vt:lpstr>PowerPoint Presentation</vt:lpstr>
      <vt:lpstr>Lapsen mielenkiinnot osaksi toimintaa</vt:lpstr>
      <vt:lpstr>PowerPoint Presentation</vt:lpstr>
      <vt:lpstr>Tuen tarpeista ja opeteltavista asioista kirjoittaminen</vt:lpstr>
      <vt:lpstr>Tavoitteet pedagogiselle toiminnalle ja tuelle</vt:lpstr>
      <vt:lpstr>Pedagoginen ote?   -&gt; mikä alla olevasta tekstistä  tekee pedagogisen?</vt:lpstr>
      <vt:lpstr>Lapsen vasun arviointi</vt:lpstr>
      <vt:lpstr>Edellisen vasun arviointi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44</cp:revision>
  <dcterms:created xsi:type="dcterms:W3CDTF">2025-12-01T06:33:27Z</dcterms:created>
  <dcterms:modified xsi:type="dcterms:W3CDTF">2025-12-01T06:41:52Z</dcterms:modified>
</cp:coreProperties>
</file>