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6" r:id="rId4"/>
    <p:sldId id="262" r:id="rId5"/>
    <p:sldId id="258" r:id="rId6"/>
    <p:sldId id="259" r:id="rId7"/>
    <p:sldId id="267" r:id="rId8"/>
    <p:sldId id="268" r:id="rId9"/>
    <p:sldId id="272" r:id="rId10"/>
    <p:sldId id="260" r:id="rId11"/>
    <p:sldId id="263" r:id="rId12"/>
    <p:sldId id="269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FB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9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0D90D-BEEA-4A3D-935E-94888423A0D5}" type="datetimeFigureOut">
              <a:rPr lang="fi-FI" smtClean="0"/>
              <a:t>25.10.2018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25323-B871-4571-A6A5-2D7B8B8E6AC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04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a) 16 b) 11 c) </a:t>
            </a:r>
            <a:r>
              <a:rPr lang="fi-FI" dirty="0" err="1"/>
              <a:t>Si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B4A40-2FDC-4937-AE38-6C97A9043D8F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51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B4A40-2FDC-4937-AE38-6C97A9043D8F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7500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B4A40-2FDC-4937-AE38-6C97A9043D8F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0676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B4A40-2FDC-4937-AE38-6C97A9043D8F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789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25.10.2018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659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25.10.2018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714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25.10.2018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738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25.10.2018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88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25.10.2018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798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25.10.2018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05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25.10.2018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69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25.10.2018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093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25.10.2018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397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25.10.2018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870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2F12-53BF-474C-93E0-4E374D07A67D}" type="datetimeFigureOut">
              <a:rPr lang="fi-FI" smtClean="0"/>
              <a:t>25.10.2018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7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E2F12-53BF-474C-93E0-4E374D07A67D}" type="datetimeFigureOut">
              <a:rPr lang="fi-FI" smtClean="0"/>
              <a:t>25.10.2018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37DF7-D6F9-4643-8B62-B4E41CFC90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644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38E999-D9EE-4960-B7D2-4D1FD2F3C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851" y="1912073"/>
            <a:ext cx="7772400" cy="2387600"/>
          </a:xfrm>
          <a:solidFill>
            <a:schemeClr val="bg1">
              <a:alpha val="80000"/>
            </a:schemeClr>
          </a:solidFill>
          <a:ln w="38100">
            <a:solidFill>
              <a:srgbClr val="9C5FB5"/>
            </a:solidFill>
          </a:ln>
        </p:spPr>
        <p:txBody>
          <a:bodyPr anchor="ctr" anchorCtr="1">
            <a:normAutofit fontScale="90000"/>
          </a:bodyPr>
          <a:lstStyle/>
          <a:p>
            <a:r>
              <a:rPr lang="fi-FI" dirty="0"/>
              <a:t>Epämetallit muodostavat tuttuja molekyylejä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B6E46D-803C-4B71-9284-550D0DA4B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8335" y="5735637"/>
            <a:ext cx="3661756" cy="820333"/>
          </a:xfrm>
          <a:solidFill>
            <a:schemeClr val="bg1">
              <a:alpha val="80000"/>
            </a:schemeClr>
          </a:solidFill>
          <a:ln w="28575">
            <a:solidFill>
              <a:srgbClr val="9C5FB5"/>
            </a:solidFill>
          </a:ln>
        </p:spPr>
        <p:txBody>
          <a:bodyPr anchor="ctr" anchorCtr="1"/>
          <a:lstStyle/>
          <a:p>
            <a:r>
              <a:rPr lang="fi-FI" dirty="0"/>
              <a:t>Jan Jansson @TYK 2018-19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49AF0292-E781-4589-88D0-6C6F19492B85}"/>
              </a:ext>
            </a:extLst>
          </p:cNvPr>
          <p:cNvSpPr txBox="1">
            <a:spLocks/>
          </p:cNvSpPr>
          <p:nvPr/>
        </p:nvSpPr>
        <p:spPr>
          <a:xfrm>
            <a:off x="7611689" y="102670"/>
            <a:ext cx="1428402" cy="1052799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>
            <a:solidFill>
              <a:srgbClr val="9C5FB5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ke1</a:t>
            </a:r>
          </a:p>
        </p:txBody>
      </p:sp>
    </p:spTree>
    <p:extLst>
      <p:ext uri="{BB962C8B-B14F-4D97-AF65-F5344CB8AC3E}">
        <p14:creationId xmlns:p14="http://schemas.microsoft.com/office/powerpoint/2010/main" val="196490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36CC38-7707-4C91-936E-39CD7188D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A93B53-F58E-4898-9695-586F63BF5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Rakenna korteista seuraavat molekyylit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 err="1"/>
              <a:t>HCl</a:t>
            </a:r>
            <a:r>
              <a:rPr lang="fi-FI" dirty="0"/>
              <a:t> eli suolahappo (ihmisen vatsassa)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Cl</a:t>
            </a:r>
            <a:r>
              <a:rPr lang="fi-FI" baseline="-25000" dirty="0"/>
              <a:t>2 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CH</a:t>
            </a:r>
            <a:r>
              <a:rPr lang="fi-FI" baseline="-25000" dirty="0"/>
              <a:t>4 </a:t>
            </a:r>
            <a:r>
              <a:rPr lang="fi-FI" dirty="0"/>
              <a:t>eli metaani (kasvihuonekaasu)</a:t>
            </a:r>
            <a:endParaRPr lang="fi-FI" baseline="-25000" dirty="0"/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NH</a:t>
            </a:r>
            <a:r>
              <a:rPr lang="fi-FI" baseline="-25000" dirty="0"/>
              <a:t>3 </a:t>
            </a:r>
            <a:r>
              <a:rPr lang="fi-FI" dirty="0"/>
              <a:t>eli ammoniakki (vahvoissa pesuaineissa)</a:t>
            </a:r>
            <a:endParaRPr lang="fi-FI" baseline="-25000" dirty="0"/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H</a:t>
            </a:r>
            <a:r>
              <a:rPr lang="fi-FI" baseline="-25000" dirty="0"/>
              <a:t>2</a:t>
            </a:r>
            <a:r>
              <a:rPr lang="fi-FI" dirty="0"/>
              <a:t>O eli vesi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CH</a:t>
            </a:r>
            <a:r>
              <a:rPr lang="fi-FI" baseline="-25000" dirty="0"/>
              <a:t>3</a:t>
            </a:r>
            <a:r>
              <a:rPr lang="fi-FI" dirty="0"/>
              <a:t>OH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C</a:t>
            </a:r>
            <a:r>
              <a:rPr lang="fi-FI" baseline="-25000" dirty="0"/>
              <a:t>2</a:t>
            </a:r>
            <a:r>
              <a:rPr lang="fi-FI" dirty="0"/>
              <a:t>H</a:t>
            </a:r>
            <a:r>
              <a:rPr lang="fi-FI" baseline="-25000" dirty="0"/>
              <a:t>6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CH</a:t>
            </a:r>
            <a:r>
              <a:rPr lang="fi-FI" baseline="-25000" dirty="0"/>
              <a:t>3</a:t>
            </a:r>
            <a:r>
              <a:rPr lang="fi-FI" dirty="0"/>
              <a:t>OCH</a:t>
            </a:r>
            <a:r>
              <a:rPr lang="fi-FI" baseline="-25000" dirty="0"/>
              <a:t>3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C</a:t>
            </a:r>
            <a:r>
              <a:rPr lang="fi-FI" baseline="-25000" dirty="0"/>
              <a:t>2</a:t>
            </a:r>
            <a:r>
              <a:rPr lang="fi-FI" dirty="0"/>
              <a:t>H</a:t>
            </a:r>
            <a:r>
              <a:rPr lang="fi-FI" baseline="-25000" dirty="0"/>
              <a:t>7</a:t>
            </a:r>
            <a:r>
              <a:rPr lang="fi-FI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558071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2545F3-F41C-43D1-9FBB-AD250BBAC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Molekyyliyhdisteiden ominaisuudet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5C9D68-1DBC-4A80-BC2D-2E2B823AB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Molekyyliyhdisteillä on matala sulamispiste ja kiehumispiste</a:t>
            </a:r>
          </a:p>
          <a:p>
            <a:pPr lvl="1"/>
            <a:r>
              <a:rPr lang="fi-FI" dirty="0"/>
              <a:t>Pienimolekyyliset aineet kiehuvat helpommin</a:t>
            </a:r>
          </a:p>
          <a:p>
            <a:r>
              <a:rPr lang="fi-FI" dirty="0"/>
              <a:t>Molekyyliyhdiste ei johda sähköä</a:t>
            </a:r>
          </a:p>
          <a:p>
            <a:r>
              <a:rPr lang="fi-FI" dirty="0"/>
              <a:t>Samanlaiset molekyylit liukenevat toisiinsa</a:t>
            </a:r>
          </a:p>
        </p:txBody>
      </p:sp>
    </p:spTree>
    <p:extLst>
      <p:ext uri="{BB962C8B-B14F-4D97-AF65-F5344CB8AC3E}">
        <p14:creationId xmlns:p14="http://schemas.microsoft.com/office/powerpoint/2010/main" val="482368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494578-0D9A-4169-8BBE-33540F7D4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Molekyyliyhdisteiden ominaisuudet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A00592D9-9EF9-40F8-AD18-EDFF96DFE41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690689"/>
          <a:ext cx="8640960" cy="437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825">
                  <a:extLst>
                    <a:ext uri="{9D8B030D-6E8A-4147-A177-3AD203B41FA5}">
                      <a16:colId xmlns:a16="http://schemas.microsoft.com/office/drawing/2014/main" val="1335260980"/>
                    </a:ext>
                  </a:extLst>
                </a:gridCol>
                <a:gridCol w="1232559">
                  <a:extLst>
                    <a:ext uri="{9D8B030D-6E8A-4147-A177-3AD203B41FA5}">
                      <a16:colId xmlns:a16="http://schemas.microsoft.com/office/drawing/2014/main" val="342585367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05809525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97320546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399121660"/>
                    </a:ext>
                  </a:extLst>
                </a:gridCol>
              </a:tblGrid>
              <a:tr h="1083568">
                <a:tc>
                  <a:txBody>
                    <a:bodyPr/>
                    <a:lstStyle/>
                    <a:p>
                      <a:pPr algn="ctr"/>
                      <a:r>
                        <a:rPr lang="fi-FI" sz="2400" dirty="0">
                          <a:latin typeface="Calibri" pitchFamily="34" charset="0"/>
                        </a:rPr>
                        <a:t>Yhdisteen nimi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/>
                        <a:t>Kaava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dirty="0">
                          <a:latin typeface="Calibri" pitchFamily="34" charset="0"/>
                        </a:rPr>
                        <a:t>Sulamis-piste (°C)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dirty="0">
                          <a:latin typeface="Calibri" pitchFamily="34" charset="0"/>
                        </a:rPr>
                        <a:t>Kiehumis-piste (°C)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dirty="0"/>
                        <a:t>Olomuoto (20</a:t>
                      </a:r>
                      <a:r>
                        <a:rPr lang="fi-FI" sz="2400" dirty="0">
                          <a:latin typeface="Calibri" pitchFamily="34" charset="0"/>
                        </a:rPr>
                        <a:t> °C)</a:t>
                      </a:r>
                      <a:r>
                        <a:rPr lang="fi-FI" sz="2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033924"/>
                  </a:ext>
                </a:extLst>
              </a:tr>
              <a:tr h="462117">
                <a:tc>
                  <a:txBody>
                    <a:bodyPr/>
                    <a:lstStyle/>
                    <a:p>
                      <a:pPr algn="ctr"/>
                      <a:r>
                        <a:rPr lang="fi-FI" sz="2400" dirty="0"/>
                        <a:t>metaani (suokaasu)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/>
                        <a:t>CH</a:t>
                      </a:r>
                      <a:r>
                        <a:rPr lang="fi-FI" sz="2400" baseline="-25000" dirty="0"/>
                        <a:t>4</a:t>
                      </a:r>
                      <a:endParaRPr lang="fi-FI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/>
                        <a:t>−183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dirty="0"/>
                        <a:t>−162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dirty="0"/>
                        <a:t>kaasu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1598595"/>
                  </a:ext>
                </a:extLst>
              </a:tr>
              <a:tr h="462117">
                <a:tc>
                  <a:txBody>
                    <a:bodyPr/>
                    <a:lstStyle/>
                    <a:p>
                      <a:pPr algn="ctr"/>
                      <a:r>
                        <a:rPr lang="fi-FI" sz="2400" dirty="0"/>
                        <a:t>propaani (nestekaasussa)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/>
                        <a:t>C</a:t>
                      </a:r>
                      <a:r>
                        <a:rPr lang="fi-FI" sz="2400" baseline="-25000" dirty="0"/>
                        <a:t>3</a:t>
                      </a:r>
                      <a:r>
                        <a:rPr lang="fi-FI" sz="2400" dirty="0"/>
                        <a:t>H</a:t>
                      </a:r>
                      <a:r>
                        <a:rPr lang="fi-FI" sz="2400" baseline="-25000" dirty="0"/>
                        <a:t>8</a:t>
                      </a:r>
                      <a:endParaRPr lang="fi-FI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/>
                        <a:t>−188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dirty="0"/>
                        <a:t>−42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dirty="0"/>
                        <a:t>kaasu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4038445"/>
                  </a:ext>
                </a:extLst>
              </a:tr>
              <a:tr h="462117"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err="1"/>
                        <a:t>nonaani</a:t>
                      </a:r>
                      <a:r>
                        <a:rPr lang="fi-FI" sz="2400" dirty="0"/>
                        <a:t> (bensiinissä)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/>
                        <a:t>C</a:t>
                      </a:r>
                      <a:r>
                        <a:rPr lang="fi-FI" sz="2400" baseline="-25000" dirty="0"/>
                        <a:t>9</a:t>
                      </a:r>
                      <a:r>
                        <a:rPr lang="fi-FI" sz="2400" dirty="0"/>
                        <a:t>H</a:t>
                      </a:r>
                      <a:r>
                        <a:rPr lang="fi-FI" sz="2400" baseline="-25000" dirty="0"/>
                        <a:t>20</a:t>
                      </a:r>
                      <a:endParaRPr lang="fi-FI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/>
                        <a:t>−53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dirty="0"/>
                        <a:t>151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dirty="0"/>
                        <a:t>neste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6836141"/>
                  </a:ext>
                </a:extLst>
              </a:tr>
              <a:tr h="462117">
                <a:tc>
                  <a:txBody>
                    <a:bodyPr/>
                    <a:lstStyle/>
                    <a:p>
                      <a:pPr algn="ctr"/>
                      <a:r>
                        <a:rPr lang="fi-FI" sz="2400" dirty="0" err="1"/>
                        <a:t>heptadekaani</a:t>
                      </a:r>
                      <a:r>
                        <a:rPr lang="fi-FI" sz="2400" dirty="0"/>
                        <a:t> (polttoöljyssä)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/>
                        <a:t>C</a:t>
                      </a:r>
                      <a:r>
                        <a:rPr lang="fi-FI" sz="2400" baseline="-25000" dirty="0"/>
                        <a:t>17</a:t>
                      </a:r>
                      <a:r>
                        <a:rPr lang="fi-FI" sz="2400" dirty="0"/>
                        <a:t>H</a:t>
                      </a:r>
                      <a:r>
                        <a:rPr lang="fi-FI" sz="2400" baseline="-25000" dirty="0"/>
                        <a:t>36</a:t>
                      </a:r>
                      <a:endParaRPr lang="fi-FI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400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dirty="0"/>
                        <a:t>302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400" dirty="0"/>
                        <a:t>kiinteä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3814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799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B6989A-7D55-4AD6-84C8-2F0A7D94E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Demonstraatio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F496BE-867B-401C-BE30-51325A275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2353"/>
            <a:ext cx="2557895" cy="1240847"/>
          </a:xfrm>
        </p:spPr>
        <p:txBody>
          <a:bodyPr/>
          <a:lstStyle/>
          <a:p>
            <a:r>
              <a:rPr lang="fi-FI" dirty="0"/>
              <a:t>Vesiliukoisuus </a:t>
            </a:r>
          </a:p>
          <a:p>
            <a:r>
              <a:rPr lang="fi-FI" dirty="0"/>
              <a:t>Sulaminen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27D2B0B-CD7F-4BB0-A512-0E58BC48DB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8" t="28408" r="49293" b="30293"/>
          <a:stretch/>
        </p:blipFill>
        <p:spPr>
          <a:xfrm>
            <a:off x="2895313" y="3012077"/>
            <a:ext cx="2555168" cy="192055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745F871-8E9A-41EB-9500-E350EE5E61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6" t="10990" r="44242" b="26881"/>
          <a:stretch/>
        </p:blipFill>
        <p:spPr>
          <a:xfrm>
            <a:off x="3708729" y="209485"/>
            <a:ext cx="3483503" cy="288347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E58F743-367F-435B-846E-7D8B7572F9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9" t="5065" r="29293" b="27992"/>
          <a:stretch/>
        </p:blipFill>
        <p:spPr>
          <a:xfrm>
            <a:off x="5002295" y="2827916"/>
            <a:ext cx="4259116" cy="403008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C7CF0AB0-10BC-4FDF-84B5-464C3BE3F4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 t="33142" r="56162" b="27688"/>
          <a:stretch/>
        </p:blipFill>
        <p:spPr>
          <a:xfrm>
            <a:off x="7224288" y="195778"/>
            <a:ext cx="1798426" cy="1271095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0A0C853-DEC2-4622-B502-12E2CD493E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22841" r="38096" b="21136"/>
          <a:stretch/>
        </p:blipFill>
        <p:spPr>
          <a:xfrm>
            <a:off x="158029" y="3462136"/>
            <a:ext cx="3892375" cy="3231139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0B982923-5A1C-45B7-B15A-62A4FECFAD3A}"/>
              </a:ext>
            </a:extLst>
          </p:cNvPr>
          <p:cNvSpPr txBox="1"/>
          <p:nvPr/>
        </p:nvSpPr>
        <p:spPr>
          <a:xfrm>
            <a:off x="8198498" y="1502353"/>
            <a:ext cx="66576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dirty="0"/>
              <a:t>vesi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9A18C4C8-CB95-4767-AD8E-022343576146}"/>
              </a:ext>
            </a:extLst>
          </p:cNvPr>
          <p:cNvSpPr txBox="1"/>
          <p:nvPr/>
        </p:nvSpPr>
        <p:spPr>
          <a:xfrm>
            <a:off x="4294394" y="365126"/>
            <a:ext cx="115608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dirty="0"/>
              <a:t>bensiini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2D6C59FD-64FE-4B46-A5CD-A34161395A64}"/>
              </a:ext>
            </a:extLst>
          </p:cNvPr>
          <p:cNvSpPr txBox="1"/>
          <p:nvPr/>
        </p:nvSpPr>
        <p:spPr>
          <a:xfrm>
            <a:off x="5916501" y="4141148"/>
            <a:ext cx="197804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dirty="0"/>
              <a:t>steariinihappo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854236C5-E5AC-4253-8681-E3B51E90F44C}"/>
              </a:ext>
            </a:extLst>
          </p:cNvPr>
          <p:cNvSpPr txBox="1"/>
          <p:nvPr/>
        </p:nvSpPr>
        <p:spPr>
          <a:xfrm>
            <a:off x="3656848" y="4921022"/>
            <a:ext cx="121558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dirty="0"/>
              <a:t>glyseroli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E7E402C1-C65D-435D-9020-68413E6D6362}"/>
              </a:ext>
            </a:extLst>
          </p:cNvPr>
          <p:cNvSpPr txBox="1"/>
          <p:nvPr/>
        </p:nvSpPr>
        <p:spPr>
          <a:xfrm>
            <a:off x="158029" y="3006274"/>
            <a:ext cx="201369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dirty="0"/>
              <a:t>sitruunahappo</a:t>
            </a:r>
          </a:p>
        </p:txBody>
      </p:sp>
    </p:spTree>
    <p:extLst>
      <p:ext uri="{BB962C8B-B14F-4D97-AF65-F5344CB8AC3E}">
        <p14:creationId xmlns:p14="http://schemas.microsoft.com/office/powerpoint/2010/main" val="134130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FF73F3-F990-41CA-858D-F8C07050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Tunnin 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0032B5-5EE0-4014-BC04-9B338A3E7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Kotitehtävät</a:t>
            </a:r>
          </a:p>
          <a:p>
            <a:r>
              <a:rPr lang="fi-FI" dirty="0"/>
              <a:t>Kertaustehtäviä</a:t>
            </a:r>
          </a:p>
          <a:p>
            <a:r>
              <a:rPr lang="fi-FI" dirty="0"/>
              <a:t>Epämetalleista tulee molekyyliyhdisteitä</a:t>
            </a:r>
          </a:p>
          <a:p>
            <a:r>
              <a:rPr lang="fi-FI" dirty="0"/>
              <a:t>Kovalenttinen sidos</a:t>
            </a:r>
          </a:p>
          <a:p>
            <a:r>
              <a:rPr lang="fi-FI" dirty="0"/>
              <a:t>Molekyyliyhdisteiden ominaisuudet</a:t>
            </a:r>
          </a:p>
        </p:txBody>
      </p:sp>
    </p:spTree>
    <p:extLst>
      <p:ext uri="{BB962C8B-B14F-4D97-AF65-F5344CB8AC3E}">
        <p14:creationId xmlns:p14="http://schemas.microsoft.com/office/powerpoint/2010/main" val="103971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76B371-D238-4163-95E0-66BCB1F9E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Kertaus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EF3BEA-A24D-47FC-95F8-BE6DAEE8C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Käytä jaksollista järjestelmää</a:t>
            </a:r>
          </a:p>
          <a:p>
            <a:r>
              <a:rPr lang="fi-FI" dirty="0"/>
              <a:t>Mitkä näistä alkuaineista ovat   metalleja  ?</a:t>
            </a:r>
          </a:p>
          <a:p>
            <a:r>
              <a:rPr lang="fi-FI" dirty="0"/>
              <a:t>Mitkä   epämetalleja   ?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sz="3600" dirty="0"/>
              <a:t>     H      </a:t>
            </a:r>
            <a:r>
              <a:rPr lang="fi-FI" sz="3600" dirty="0" err="1"/>
              <a:t>Fe</a:t>
            </a:r>
            <a:r>
              <a:rPr lang="fi-FI" sz="3600" dirty="0"/>
              <a:t>      Cl      </a:t>
            </a:r>
            <a:r>
              <a:rPr lang="fi-FI" sz="3600" dirty="0" err="1"/>
              <a:t>Co</a:t>
            </a:r>
            <a:r>
              <a:rPr lang="fi-FI" sz="3600" dirty="0"/>
              <a:t>      </a:t>
            </a:r>
            <a:r>
              <a:rPr lang="fi-FI" sz="3600" dirty="0" err="1"/>
              <a:t>Ag</a:t>
            </a:r>
            <a:r>
              <a:rPr lang="fi-FI" sz="3600" dirty="0"/>
              <a:t>      O</a:t>
            </a:r>
          </a:p>
          <a:p>
            <a:pPr marL="0" indent="0">
              <a:buNone/>
            </a:pPr>
            <a:r>
              <a:rPr lang="fi-FI" sz="3600" dirty="0"/>
              <a:t>bromi    sinkki    elohopea    fosfori</a:t>
            </a:r>
          </a:p>
          <a:p>
            <a:pPr marL="0" indent="0">
              <a:buNone/>
            </a:pPr>
            <a:r>
              <a:rPr lang="fi-FI" sz="3600" dirty="0"/>
              <a:t>argon    magnesium    uraani    fluori  </a:t>
            </a:r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AD609700-2D87-4081-8829-D259392F5551}"/>
              </a:ext>
            </a:extLst>
          </p:cNvPr>
          <p:cNvSpPr/>
          <p:nvPr/>
        </p:nvSpPr>
        <p:spPr>
          <a:xfrm>
            <a:off x="5394037" y="2253673"/>
            <a:ext cx="1459345" cy="646545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8B4EFDFE-317F-4011-8131-E7D11F2D91A1}"/>
              </a:ext>
            </a:extLst>
          </p:cNvPr>
          <p:cNvSpPr/>
          <p:nvPr/>
        </p:nvSpPr>
        <p:spPr>
          <a:xfrm>
            <a:off x="1916546" y="3828473"/>
            <a:ext cx="863599" cy="646545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BEB85E6D-4D30-4B55-86AE-AF0AA4163500}"/>
              </a:ext>
            </a:extLst>
          </p:cNvPr>
          <p:cNvSpPr/>
          <p:nvPr/>
        </p:nvSpPr>
        <p:spPr>
          <a:xfrm>
            <a:off x="4012622" y="3828473"/>
            <a:ext cx="863599" cy="646545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EBE6A96A-9842-4E7D-8EC6-7FA9FF0B8441}"/>
              </a:ext>
            </a:extLst>
          </p:cNvPr>
          <p:cNvSpPr/>
          <p:nvPr/>
        </p:nvSpPr>
        <p:spPr>
          <a:xfrm>
            <a:off x="3579091" y="4475018"/>
            <a:ext cx="1981199" cy="646545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941441CF-3674-405A-B0B4-5E5B7DA6574C}"/>
              </a:ext>
            </a:extLst>
          </p:cNvPr>
          <p:cNvSpPr/>
          <p:nvPr/>
        </p:nvSpPr>
        <p:spPr>
          <a:xfrm>
            <a:off x="5038725" y="3828473"/>
            <a:ext cx="863599" cy="646545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9E24D077-08B7-4329-9783-59D7CFCCD4DE}"/>
              </a:ext>
            </a:extLst>
          </p:cNvPr>
          <p:cNvSpPr/>
          <p:nvPr/>
        </p:nvSpPr>
        <p:spPr>
          <a:xfrm>
            <a:off x="2131581" y="4475018"/>
            <a:ext cx="1316470" cy="646545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E17E743C-C8C3-4DD8-9AC9-C99A40C95536}"/>
              </a:ext>
            </a:extLst>
          </p:cNvPr>
          <p:cNvSpPr/>
          <p:nvPr/>
        </p:nvSpPr>
        <p:spPr>
          <a:xfrm>
            <a:off x="2031423" y="5121563"/>
            <a:ext cx="2448213" cy="646545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FBD79D24-25FF-4991-A79C-8B557758D1CC}"/>
              </a:ext>
            </a:extLst>
          </p:cNvPr>
          <p:cNvSpPr/>
          <p:nvPr/>
        </p:nvSpPr>
        <p:spPr>
          <a:xfrm>
            <a:off x="4658302" y="5121562"/>
            <a:ext cx="1502353" cy="646545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DA2BAC47-FCDC-4453-84B1-128B21484F78}"/>
              </a:ext>
            </a:extLst>
          </p:cNvPr>
          <p:cNvSpPr/>
          <p:nvPr/>
        </p:nvSpPr>
        <p:spPr>
          <a:xfrm>
            <a:off x="1916547" y="2819976"/>
            <a:ext cx="2096076" cy="532824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510B1649-4C2E-460D-8BD0-7926BD255535}"/>
              </a:ext>
            </a:extLst>
          </p:cNvPr>
          <p:cNvSpPr/>
          <p:nvPr/>
        </p:nvSpPr>
        <p:spPr>
          <a:xfrm>
            <a:off x="1083543" y="3885334"/>
            <a:ext cx="670499" cy="532824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89ADE718-3072-4229-BD6D-650D032E734D}"/>
              </a:ext>
            </a:extLst>
          </p:cNvPr>
          <p:cNvSpPr/>
          <p:nvPr/>
        </p:nvSpPr>
        <p:spPr>
          <a:xfrm>
            <a:off x="3041938" y="3874726"/>
            <a:ext cx="670499" cy="532824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73A1EFD3-973F-486E-A907-8C0020AA2E49}"/>
              </a:ext>
            </a:extLst>
          </p:cNvPr>
          <p:cNvSpPr/>
          <p:nvPr/>
        </p:nvSpPr>
        <p:spPr>
          <a:xfrm>
            <a:off x="6205397" y="3888581"/>
            <a:ext cx="670499" cy="532824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A728E33B-6D3F-4F5F-A385-FB3A1D9DA7B6}"/>
              </a:ext>
            </a:extLst>
          </p:cNvPr>
          <p:cNvSpPr/>
          <p:nvPr/>
        </p:nvSpPr>
        <p:spPr>
          <a:xfrm>
            <a:off x="624031" y="4531878"/>
            <a:ext cx="1292515" cy="532824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4B6AD716-C09C-4BD3-BF50-FBDD6763F809}"/>
              </a:ext>
            </a:extLst>
          </p:cNvPr>
          <p:cNvSpPr/>
          <p:nvPr/>
        </p:nvSpPr>
        <p:spPr>
          <a:xfrm>
            <a:off x="5810249" y="4531878"/>
            <a:ext cx="1292515" cy="532824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7F5900FE-79F7-4D40-9F61-6E72A0EE9BFD}"/>
              </a:ext>
            </a:extLst>
          </p:cNvPr>
          <p:cNvSpPr/>
          <p:nvPr/>
        </p:nvSpPr>
        <p:spPr>
          <a:xfrm>
            <a:off x="624031" y="5173803"/>
            <a:ext cx="1292515" cy="532824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C4DDA3FF-D0FF-4D82-8262-C1D793BC7C73}"/>
              </a:ext>
            </a:extLst>
          </p:cNvPr>
          <p:cNvSpPr/>
          <p:nvPr/>
        </p:nvSpPr>
        <p:spPr>
          <a:xfrm>
            <a:off x="6231664" y="5130795"/>
            <a:ext cx="1292515" cy="532824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846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25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250"/>
                            </p:stCondLst>
                            <p:childTnLst>
                              <p:par>
                                <p:cTn id="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750"/>
                            </p:stCondLst>
                            <p:childTnLst>
                              <p:par>
                                <p:cTn id="9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88C9FB-17AF-4ABF-814C-F942C3C4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Kertaus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554768-729E-44B1-B0AC-A0ED2113C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3164"/>
            <a:ext cx="7886700" cy="4763799"/>
          </a:xfrm>
        </p:spPr>
        <p:txBody>
          <a:bodyPr/>
          <a:lstStyle/>
          <a:p>
            <a:r>
              <a:rPr lang="fi-FI" dirty="0"/>
              <a:t>Kirjoita molekyylikaava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Piirrä pallomalli</a:t>
            </a:r>
          </a:p>
        </p:txBody>
      </p: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CDD1B424-E4E3-4D28-B24E-F46D753AC3D0}"/>
              </a:ext>
            </a:extLst>
          </p:cNvPr>
          <p:cNvGrpSpPr/>
          <p:nvPr/>
        </p:nvGrpSpPr>
        <p:grpSpPr>
          <a:xfrm>
            <a:off x="3631307" y="2108727"/>
            <a:ext cx="1849785" cy="1260000"/>
            <a:chOff x="662465" y="2341636"/>
            <a:chExt cx="1849785" cy="1260000"/>
          </a:xfrm>
        </p:grpSpPr>
        <p:sp>
          <p:nvSpPr>
            <p:cNvPr id="4" name="Ellipsi 3">
              <a:extLst>
                <a:ext uri="{FF2B5EF4-FFF2-40B4-BE49-F238E27FC236}">
                  <a16:creationId xmlns:a16="http://schemas.microsoft.com/office/drawing/2014/main" id="{44951263-4688-496E-877C-969E8B8D65FF}"/>
                </a:ext>
              </a:extLst>
            </p:cNvPr>
            <p:cNvSpPr/>
            <p:nvPr/>
          </p:nvSpPr>
          <p:spPr>
            <a:xfrm>
              <a:off x="1022465" y="2701636"/>
              <a:ext cx="540000" cy="54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C</a:t>
              </a:r>
            </a:p>
          </p:txBody>
        </p:sp>
        <p:sp>
          <p:nvSpPr>
            <p:cNvPr id="5" name="Ellipsi 4">
              <a:extLst>
                <a:ext uri="{FF2B5EF4-FFF2-40B4-BE49-F238E27FC236}">
                  <a16:creationId xmlns:a16="http://schemas.microsoft.com/office/drawing/2014/main" id="{BF759438-AD3E-4993-BEAF-6A7BEF65503B}"/>
                </a:ext>
              </a:extLst>
            </p:cNvPr>
            <p:cNvSpPr/>
            <p:nvPr/>
          </p:nvSpPr>
          <p:spPr>
            <a:xfrm>
              <a:off x="1562465" y="2701636"/>
              <a:ext cx="540000" cy="54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C</a:t>
              </a:r>
            </a:p>
          </p:txBody>
        </p:sp>
        <p:sp>
          <p:nvSpPr>
            <p:cNvPr id="6" name="Ellipsi 5">
              <a:extLst>
                <a:ext uri="{FF2B5EF4-FFF2-40B4-BE49-F238E27FC236}">
                  <a16:creationId xmlns:a16="http://schemas.microsoft.com/office/drawing/2014/main" id="{46A118AC-C1CE-4C90-9070-9EB2E01151F5}"/>
                </a:ext>
              </a:extLst>
            </p:cNvPr>
            <p:cNvSpPr/>
            <p:nvPr/>
          </p:nvSpPr>
          <p:spPr>
            <a:xfrm>
              <a:off x="1972250" y="2385752"/>
              <a:ext cx="540000" cy="54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O</a:t>
              </a:r>
            </a:p>
          </p:txBody>
        </p:sp>
        <p:sp>
          <p:nvSpPr>
            <p:cNvPr id="7" name="Ellipsi 6">
              <a:extLst>
                <a:ext uri="{FF2B5EF4-FFF2-40B4-BE49-F238E27FC236}">
                  <a16:creationId xmlns:a16="http://schemas.microsoft.com/office/drawing/2014/main" id="{5464CE26-19DA-42E0-A382-A3452309C961}"/>
                </a:ext>
              </a:extLst>
            </p:cNvPr>
            <p:cNvSpPr/>
            <p:nvPr/>
          </p:nvSpPr>
          <p:spPr>
            <a:xfrm>
              <a:off x="1947357" y="3136294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8" name="Ellipsi 7">
              <a:extLst>
                <a:ext uri="{FF2B5EF4-FFF2-40B4-BE49-F238E27FC236}">
                  <a16:creationId xmlns:a16="http://schemas.microsoft.com/office/drawing/2014/main" id="{2A985E09-D54B-4BD9-AC54-8A510889ED68}"/>
                </a:ext>
              </a:extLst>
            </p:cNvPr>
            <p:cNvSpPr/>
            <p:nvPr/>
          </p:nvSpPr>
          <p:spPr>
            <a:xfrm>
              <a:off x="1112465" y="2341636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Ellipsi 8">
              <a:extLst>
                <a:ext uri="{FF2B5EF4-FFF2-40B4-BE49-F238E27FC236}">
                  <a16:creationId xmlns:a16="http://schemas.microsoft.com/office/drawing/2014/main" id="{6446F94A-F171-4540-8296-CB9AF4E33954}"/>
                </a:ext>
              </a:extLst>
            </p:cNvPr>
            <p:cNvSpPr/>
            <p:nvPr/>
          </p:nvSpPr>
          <p:spPr>
            <a:xfrm>
              <a:off x="662465" y="2798352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0" name="Ellipsi 9">
              <a:extLst>
                <a:ext uri="{FF2B5EF4-FFF2-40B4-BE49-F238E27FC236}">
                  <a16:creationId xmlns:a16="http://schemas.microsoft.com/office/drawing/2014/main" id="{55ED1267-8F75-44D6-A785-0EC04FFD60F9}"/>
                </a:ext>
              </a:extLst>
            </p:cNvPr>
            <p:cNvSpPr/>
            <p:nvPr/>
          </p:nvSpPr>
          <p:spPr>
            <a:xfrm>
              <a:off x="1112465" y="3241636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534C3186-C3C8-44AD-A4F0-E3A7085AD3E0}"/>
              </a:ext>
            </a:extLst>
          </p:cNvPr>
          <p:cNvGrpSpPr/>
          <p:nvPr/>
        </p:nvGrpSpPr>
        <p:grpSpPr>
          <a:xfrm>
            <a:off x="6840168" y="1479825"/>
            <a:ext cx="1912628" cy="2357573"/>
            <a:chOff x="3774082" y="1992846"/>
            <a:chExt cx="1912628" cy="2357573"/>
          </a:xfrm>
        </p:grpSpPr>
        <p:sp>
          <p:nvSpPr>
            <p:cNvPr id="11" name="Ellipsi 10">
              <a:extLst>
                <a:ext uri="{FF2B5EF4-FFF2-40B4-BE49-F238E27FC236}">
                  <a16:creationId xmlns:a16="http://schemas.microsoft.com/office/drawing/2014/main" id="{DB4C6108-52E7-490E-821F-285E694D8833}"/>
                </a:ext>
              </a:extLst>
            </p:cNvPr>
            <p:cNvSpPr/>
            <p:nvPr/>
          </p:nvSpPr>
          <p:spPr>
            <a:xfrm>
              <a:off x="4466925" y="2337885"/>
              <a:ext cx="540000" cy="54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C</a:t>
              </a:r>
            </a:p>
          </p:txBody>
        </p:sp>
        <p:sp>
          <p:nvSpPr>
            <p:cNvPr id="12" name="Ellipsi 11">
              <a:extLst>
                <a:ext uri="{FF2B5EF4-FFF2-40B4-BE49-F238E27FC236}">
                  <a16:creationId xmlns:a16="http://schemas.microsoft.com/office/drawing/2014/main" id="{7A57C75C-B0B7-4317-BB6D-7708F8328254}"/>
                </a:ext>
              </a:extLst>
            </p:cNvPr>
            <p:cNvSpPr/>
            <p:nvPr/>
          </p:nvSpPr>
          <p:spPr>
            <a:xfrm>
              <a:off x="4053829" y="2623862"/>
              <a:ext cx="540000" cy="54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C</a:t>
              </a:r>
            </a:p>
          </p:txBody>
        </p:sp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8C79CE20-FBFE-47AA-86E9-B4CA597DFBC5}"/>
                </a:ext>
              </a:extLst>
            </p:cNvPr>
            <p:cNvSpPr/>
            <p:nvPr/>
          </p:nvSpPr>
          <p:spPr>
            <a:xfrm>
              <a:off x="4900776" y="2652182"/>
              <a:ext cx="540000" cy="54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C</a:t>
              </a:r>
            </a:p>
          </p:txBody>
        </p:sp>
        <p:sp>
          <p:nvSpPr>
            <p:cNvPr id="15" name="Ellipsi 14">
              <a:extLst>
                <a:ext uri="{FF2B5EF4-FFF2-40B4-BE49-F238E27FC236}">
                  <a16:creationId xmlns:a16="http://schemas.microsoft.com/office/drawing/2014/main" id="{23545D4E-4684-4EE8-A231-BFA5F4DA81B9}"/>
                </a:ext>
              </a:extLst>
            </p:cNvPr>
            <p:cNvSpPr/>
            <p:nvPr/>
          </p:nvSpPr>
          <p:spPr>
            <a:xfrm>
              <a:off x="4056961" y="3160748"/>
              <a:ext cx="540000" cy="54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C</a:t>
              </a:r>
            </a:p>
          </p:txBody>
        </p:sp>
        <p:sp>
          <p:nvSpPr>
            <p:cNvPr id="16" name="Ellipsi 15">
              <a:extLst>
                <a:ext uri="{FF2B5EF4-FFF2-40B4-BE49-F238E27FC236}">
                  <a16:creationId xmlns:a16="http://schemas.microsoft.com/office/drawing/2014/main" id="{88794DFF-C646-4A1A-A82D-9B6243328005}"/>
                </a:ext>
              </a:extLst>
            </p:cNvPr>
            <p:cNvSpPr/>
            <p:nvPr/>
          </p:nvSpPr>
          <p:spPr>
            <a:xfrm>
              <a:off x="4903908" y="3189068"/>
              <a:ext cx="540000" cy="54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C</a:t>
              </a:r>
            </a:p>
          </p:txBody>
        </p:sp>
        <p:sp>
          <p:nvSpPr>
            <p:cNvPr id="17" name="Ellipsi 16">
              <a:extLst>
                <a:ext uri="{FF2B5EF4-FFF2-40B4-BE49-F238E27FC236}">
                  <a16:creationId xmlns:a16="http://schemas.microsoft.com/office/drawing/2014/main" id="{278C466F-A750-4918-BABE-E3653AB1B85C}"/>
                </a:ext>
              </a:extLst>
            </p:cNvPr>
            <p:cNvSpPr/>
            <p:nvPr/>
          </p:nvSpPr>
          <p:spPr>
            <a:xfrm>
              <a:off x="4466925" y="3478159"/>
              <a:ext cx="540000" cy="54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C</a:t>
              </a:r>
            </a:p>
          </p:txBody>
        </p:sp>
        <p:sp>
          <p:nvSpPr>
            <p:cNvPr id="18" name="Ellipsi 17">
              <a:extLst>
                <a:ext uri="{FF2B5EF4-FFF2-40B4-BE49-F238E27FC236}">
                  <a16:creationId xmlns:a16="http://schemas.microsoft.com/office/drawing/2014/main" id="{E165A03A-1608-40A3-A896-5DF203B722FC}"/>
                </a:ext>
              </a:extLst>
            </p:cNvPr>
            <p:cNvSpPr/>
            <p:nvPr/>
          </p:nvSpPr>
          <p:spPr>
            <a:xfrm>
              <a:off x="4556925" y="1992846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9" name="Ellipsi 18">
              <a:extLst>
                <a:ext uri="{FF2B5EF4-FFF2-40B4-BE49-F238E27FC236}">
                  <a16:creationId xmlns:a16="http://schemas.microsoft.com/office/drawing/2014/main" id="{A066614F-CADD-4FBC-926F-70F8CA36F769}"/>
                </a:ext>
              </a:extLst>
            </p:cNvPr>
            <p:cNvSpPr/>
            <p:nvPr/>
          </p:nvSpPr>
          <p:spPr>
            <a:xfrm>
              <a:off x="5326710" y="2477718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0" name="Ellipsi 19">
              <a:extLst>
                <a:ext uri="{FF2B5EF4-FFF2-40B4-BE49-F238E27FC236}">
                  <a16:creationId xmlns:a16="http://schemas.microsoft.com/office/drawing/2014/main" id="{9BC24210-521C-4B9B-91DE-3791179AFCD0}"/>
                </a:ext>
              </a:extLst>
            </p:cNvPr>
            <p:cNvSpPr/>
            <p:nvPr/>
          </p:nvSpPr>
          <p:spPr>
            <a:xfrm>
              <a:off x="5326710" y="3549068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1" name="Ellipsi 20">
              <a:extLst>
                <a:ext uri="{FF2B5EF4-FFF2-40B4-BE49-F238E27FC236}">
                  <a16:creationId xmlns:a16="http://schemas.microsoft.com/office/drawing/2014/main" id="{44C7A4B0-8A68-42AF-BB8B-2D122B2FFFC5}"/>
                </a:ext>
              </a:extLst>
            </p:cNvPr>
            <p:cNvSpPr/>
            <p:nvPr/>
          </p:nvSpPr>
          <p:spPr>
            <a:xfrm>
              <a:off x="4556925" y="3990419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2" name="Ellipsi 21">
              <a:extLst>
                <a:ext uri="{FF2B5EF4-FFF2-40B4-BE49-F238E27FC236}">
                  <a16:creationId xmlns:a16="http://schemas.microsoft.com/office/drawing/2014/main" id="{712DFC9E-10F9-450C-804A-E02745B92509}"/>
                </a:ext>
              </a:extLst>
            </p:cNvPr>
            <p:cNvSpPr/>
            <p:nvPr/>
          </p:nvSpPr>
          <p:spPr>
            <a:xfrm>
              <a:off x="3799978" y="3506132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3" name="Ellipsi 22">
              <a:extLst>
                <a:ext uri="{FF2B5EF4-FFF2-40B4-BE49-F238E27FC236}">
                  <a16:creationId xmlns:a16="http://schemas.microsoft.com/office/drawing/2014/main" id="{96D44CC9-07F6-434C-955B-1DD81DC890DD}"/>
                </a:ext>
              </a:extLst>
            </p:cNvPr>
            <p:cNvSpPr/>
            <p:nvPr/>
          </p:nvSpPr>
          <p:spPr>
            <a:xfrm>
              <a:off x="3774082" y="2458478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32" name="Ryhmä 31">
            <a:extLst>
              <a:ext uri="{FF2B5EF4-FFF2-40B4-BE49-F238E27FC236}">
                <a16:creationId xmlns:a16="http://schemas.microsoft.com/office/drawing/2014/main" id="{8F4082EB-D2F7-47D8-BCA5-A0BD0744F003}"/>
              </a:ext>
            </a:extLst>
          </p:cNvPr>
          <p:cNvGrpSpPr/>
          <p:nvPr/>
        </p:nvGrpSpPr>
        <p:grpSpPr>
          <a:xfrm>
            <a:off x="434078" y="2105232"/>
            <a:ext cx="2155204" cy="1198593"/>
            <a:chOff x="697648" y="2547101"/>
            <a:chExt cx="2155204" cy="1198593"/>
          </a:xfrm>
        </p:grpSpPr>
        <p:sp>
          <p:nvSpPr>
            <p:cNvPr id="26" name="Ellipsi 25">
              <a:extLst>
                <a:ext uri="{FF2B5EF4-FFF2-40B4-BE49-F238E27FC236}">
                  <a16:creationId xmlns:a16="http://schemas.microsoft.com/office/drawing/2014/main" id="{AF1D133C-F572-4549-8382-D33CA8451562}"/>
                </a:ext>
              </a:extLst>
            </p:cNvPr>
            <p:cNvSpPr/>
            <p:nvPr/>
          </p:nvSpPr>
          <p:spPr>
            <a:xfrm>
              <a:off x="967432" y="2898262"/>
              <a:ext cx="540000" cy="54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O</a:t>
              </a:r>
            </a:p>
          </p:txBody>
        </p:sp>
        <p:sp>
          <p:nvSpPr>
            <p:cNvPr id="27" name="Ellipsi 26">
              <a:extLst>
                <a:ext uri="{FF2B5EF4-FFF2-40B4-BE49-F238E27FC236}">
                  <a16:creationId xmlns:a16="http://schemas.microsoft.com/office/drawing/2014/main" id="{12959254-2062-458A-AC12-3066634182D9}"/>
                </a:ext>
              </a:extLst>
            </p:cNvPr>
            <p:cNvSpPr/>
            <p:nvPr/>
          </p:nvSpPr>
          <p:spPr>
            <a:xfrm>
              <a:off x="1945794" y="2547101"/>
              <a:ext cx="540000" cy="54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O</a:t>
              </a:r>
            </a:p>
          </p:txBody>
        </p:sp>
        <p:sp>
          <p:nvSpPr>
            <p:cNvPr id="28" name="Ellipsi 27">
              <a:extLst>
                <a:ext uri="{FF2B5EF4-FFF2-40B4-BE49-F238E27FC236}">
                  <a16:creationId xmlns:a16="http://schemas.microsoft.com/office/drawing/2014/main" id="{2380E5C0-ED25-4607-B487-890DA5FC3D96}"/>
                </a:ext>
              </a:extLst>
            </p:cNvPr>
            <p:cNvSpPr/>
            <p:nvPr/>
          </p:nvSpPr>
          <p:spPr>
            <a:xfrm>
              <a:off x="1953500" y="3205694"/>
              <a:ext cx="540000" cy="54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O</a:t>
              </a:r>
            </a:p>
          </p:txBody>
        </p:sp>
        <p:sp>
          <p:nvSpPr>
            <p:cNvPr id="29" name="Ellipsi 28">
              <a:extLst>
                <a:ext uri="{FF2B5EF4-FFF2-40B4-BE49-F238E27FC236}">
                  <a16:creationId xmlns:a16="http://schemas.microsoft.com/office/drawing/2014/main" id="{C9C9E6E8-5CE9-49A0-B502-1F2EB35F2E46}"/>
                </a:ext>
              </a:extLst>
            </p:cNvPr>
            <p:cNvSpPr/>
            <p:nvPr/>
          </p:nvSpPr>
          <p:spPr>
            <a:xfrm>
              <a:off x="1515901" y="2882920"/>
              <a:ext cx="540000" cy="54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30" name="Ellipsi 29">
              <a:extLst>
                <a:ext uri="{FF2B5EF4-FFF2-40B4-BE49-F238E27FC236}">
                  <a16:creationId xmlns:a16="http://schemas.microsoft.com/office/drawing/2014/main" id="{E29D0BBD-7BAF-42C4-A4D4-0012BA5851D0}"/>
                </a:ext>
              </a:extLst>
            </p:cNvPr>
            <p:cNvSpPr/>
            <p:nvPr/>
          </p:nvSpPr>
          <p:spPr>
            <a:xfrm>
              <a:off x="697648" y="2753081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1" name="Ellipsi 30">
              <a:extLst>
                <a:ext uri="{FF2B5EF4-FFF2-40B4-BE49-F238E27FC236}">
                  <a16:creationId xmlns:a16="http://schemas.microsoft.com/office/drawing/2014/main" id="{34B562DA-DDBD-4264-8150-DF449E56C49C}"/>
                </a:ext>
              </a:extLst>
            </p:cNvPr>
            <p:cNvSpPr/>
            <p:nvPr/>
          </p:nvSpPr>
          <p:spPr>
            <a:xfrm>
              <a:off x="2492852" y="2611309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38" name="Ryhmä 37">
            <a:extLst>
              <a:ext uri="{FF2B5EF4-FFF2-40B4-BE49-F238E27FC236}">
                <a16:creationId xmlns:a16="http://schemas.microsoft.com/office/drawing/2014/main" id="{2BEA16E6-35A3-4A3F-ACC3-E25C13B44484}"/>
              </a:ext>
            </a:extLst>
          </p:cNvPr>
          <p:cNvGrpSpPr/>
          <p:nvPr/>
        </p:nvGrpSpPr>
        <p:grpSpPr>
          <a:xfrm>
            <a:off x="892331" y="5252782"/>
            <a:ext cx="1260000" cy="1260000"/>
            <a:chOff x="856942" y="4689498"/>
            <a:chExt cx="1260000" cy="1260000"/>
          </a:xfrm>
        </p:grpSpPr>
        <p:sp>
          <p:nvSpPr>
            <p:cNvPr id="33" name="Ellipsi 32">
              <a:extLst>
                <a:ext uri="{FF2B5EF4-FFF2-40B4-BE49-F238E27FC236}">
                  <a16:creationId xmlns:a16="http://schemas.microsoft.com/office/drawing/2014/main" id="{624C0882-A357-45F2-AFDC-03B067DD3B41}"/>
                </a:ext>
              </a:extLst>
            </p:cNvPr>
            <p:cNvSpPr/>
            <p:nvPr/>
          </p:nvSpPr>
          <p:spPr>
            <a:xfrm>
              <a:off x="1216942" y="5049498"/>
              <a:ext cx="540000" cy="54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C</a:t>
              </a:r>
            </a:p>
          </p:txBody>
        </p:sp>
        <p:sp>
          <p:nvSpPr>
            <p:cNvPr id="34" name="Ellipsi 33">
              <a:extLst>
                <a:ext uri="{FF2B5EF4-FFF2-40B4-BE49-F238E27FC236}">
                  <a16:creationId xmlns:a16="http://schemas.microsoft.com/office/drawing/2014/main" id="{77CB4DDA-3146-47F5-AE41-3B42F2F97CF5}"/>
                </a:ext>
              </a:extLst>
            </p:cNvPr>
            <p:cNvSpPr/>
            <p:nvPr/>
          </p:nvSpPr>
          <p:spPr>
            <a:xfrm>
              <a:off x="1756942" y="5124621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5" name="Ellipsi 34">
              <a:extLst>
                <a:ext uri="{FF2B5EF4-FFF2-40B4-BE49-F238E27FC236}">
                  <a16:creationId xmlns:a16="http://schemas.microsoft.com/office/drawing/2014/main" id="{16A1D6FB-2192-4446-B567-5A9D4F2507E0}"/>
                </a:ext>
              </a:extLst>
            </p:cNvPr>
            <p:cNvSpPr/>
            <p:nvPr/>
          </p:nvSpPr>
          <p:spPr>
            <a:xfrm>
              <a:off x="1306942" y="4689498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6" name="Ellipsi 35">
              <a:extLst>
                <a:ext uri="{FF2B5EF4-FFF2-40B4-BE49-F238E27FC236}">
                  <a16:creationId xmlns:a16="http://schemas.microsoft.com/office/drawing/2014/main" id="{37E62435-E95C-4B62-948A-A7391A41E12F}"/>
                </a:ext>
              </a:extLst>
            </p:cNvPr>
            <p:cNvSpPr/>
            <p:nvPr/>
          </p:nvSpPr>
          <p:spPr>
            <a:xfrm>
              <a:off x="856942" y="5146214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7" name="Ellipsi 36">
              <a:extLst>
                <a:ext uri="{FF2B5EF4-FFF2-40B4-BE49-F238E27FC236}">
                  <a16:creationId xmlns:a16="http://schemas.microsoft.com/office/drawing/2014/main" id="{66C6CACB-A75B-411D-86A5-CAECAF32AC5F}"/>
                </a:ext>
              </a:extLst>
            </p:cNvPr>
            <p:cNvSpPr/>
            <p:nvPr/>
          </p:nvSpPr>
          <p:spPr>
            <a:xfrm>
              <a:off x="1306942" y="5589498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43" name="Ryhmä 42">
            <a:extLst>
              <a:ext uri="{FF2B5EF4-FFF2-40B4-BE49-F238E27FC236}">
                <a16:creationId xmlns:a16="http://schemas.microsoft.com/office/drawing/2014/main" id="{4819E373-8129-421E-9F80-8170C3234775}"/>
              </a:ext>
            </a:extLst>
          </p:cNvPr>
          <p:cNvGrpSpPr/>
          <p:nvPr/>
        </p:nvGrpSpPr>
        <p:grpSpPr>
          <a:xfrm>
            <a:off x="4147492" y="5382274"/>
            <a:ext cx="1051348" cy="1104969"/>
            <a:chOff x="3520652" y="5078710"/>
            <a:chExt cx="1051348" cy="1104969"/>
          </a:xfrm>
        </p:grpSpPr>
        <p:sp>
          <p:nvSpPr>
            <p:cNvPr id="39" name="Ellipsi 38">
              <a:extLst>
                <a:ext uri="{FF2B5EF4-FFF2-40B4-BE49-F238E27FC236}">
                  <a16:creationId xmlns:a16="http://schemas.microsoft.com/office/drawing/2014/main" id="{EB811E9E-C068-468A-816D-A9B62BAFF325}"/>
                </a:ext>
              </a:extLst>
            </p:cNvPr>
            <p:cNvSpPr/>
            <p:nvPr/>
          </p:nvSpPr>
          <p:spPr>
            <a:xfrm>
              <a:off x="3755625" y="5283679"/>
              <a:ext cx="540000" cy="54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N</a:t>
              </a:r>
            </a:p>
          </p:txBody>
        </p:sp>
        <p:sp>
          <p:nvSpPr>
            <p:cNvPr id="40" name="Ellipsi 39">
              <a:extLst>
                <a:ext uri="{FF2B5EF4-FFF2-40B4-BE49-F238E27FC236}">
                  <a16:creationId xmlns:a16="http://schemas.microsoft.com/office/drawing/2014/main" id="{C1D79685-4672-455B-8133-1F1955DD8DDD}"/>
                </a:ext>
              </a:extLst>
            </p:cNvPr>
            <p:cNvSpPr/>
            <p:nvPr/>
          </p:nvSpPr>
          <p:spPr>
            <a:xfrm>
              <a:off x="3520652" y="5078710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41" name="Ellipsi 40">
              <a:extLst>
                <a:ext uri="{FF2B5EF4-FFF2-40B4-BE49-F238E27FC236}">
                  <a16:creationId xmlns:a16="http://schemas.microsoft.com/office/drawing/2014/main" id="{1716BBD6-27EF-4A3B-9E2C-8AC07F6C58A0}"/>
                </a:ext>
              </a:extLst>
            </p:cNvPr>
            <p:cNvSpPr/>
            <p:nvPr/>
          </p:nvSpPr>
          <p:spPr>
            <a:xfrm>
              <a:off x="4212000" y="5096963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42" name="Ellipsi 41">
              <a:extLst>
                <a:ext uri="{FF2B5EF4-FFF2-40B4-BE49-F238E27FC236}">
                  <a16:creationId xmlns:a16="http://schemas.microsoft.com/office/drawing/2014/main" id="{317EEAAA-DA0F-4F40-AAE9-8E7BE1A9DCB2}"/>
                </a:ext>
              </a:extLst>
            </p:cNvPr>
            <p:cNvSpPr/>
            <p:nvPr/>
          </p:nvSpPr>
          <p:spPr>
            <a:xfrm>
              <a:off x="3849665" y="5823679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48" name="Ryhmä 47">
            <a:extLst>
              <a:ext uri="{FF2B5EF4-FFF2-40B4-BE49-F238E27FC236}">
                <a16:creationId xmlns:a16="http://schemas.microsoft.com/office/drawing/2014/main" id="{FFD784BF-2AA6-432F-8978-72BE4B1A923A}"/>
              </a:ext>
            </a:extLst>
          </p:cNvPr>
          <p:cNvGrpSpPr/>
          <p:nvPr/>
        </p:nvGrpSpPr>
        <p:grpSpPr>
          <a:xfrm>
            <a:off x="6618735" y="5492356"/>
            <a:ext cx="1774061" cy="827596"/>
            <a:chOff x="6302852" y="4971766"/>
            <a:chExt cx="1774061" cy="827596"/>
          </a:xfrm>
        </p:grpSpPr>
        <p:sp>
          <p:nvSpPr>
            <p:cNvPr id="44" name="Ellipsi 43">
              <a:extLst>
                <a:ext uri="{FF2B5EF4-FFF2-40B4-BE49-F238E27FC236}">
                  <a16:creationId xmlns:a16="http://schemas.microsoft.com/office/drawing/2014/main" id="{BB7EAE3D-0B89-4F02-A63D-C843708A7DAF}"/>
                </a:ext>
              </a:extLst>
            </p:cNvPr>
            <p:cNvSpPr/>
            <p:nvPr/>
          </p:nvSpPr>
          <p:spPr>
            <a:xfrm>
              <a:off x="7716913" y="5259362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45" name="Ellipsi 44">
              <a:extLst>
                <a:ext uri="{FF2B5EF4-FFF2-40B4-BE49-F238E27FC236}">
                  <a16:creationId xmlns:a16="http://schemas.microsoft.com/office/drawing/2014/main" id="{2DBCC1B7-341C-4CE3-A423-44ECDDFB80CE}"/>
                </a:ext>
              </a:extLst>
            </p:cNvPr>
            <p:cNvSpPr/>
            <p:nvPr/>
          </p:nvSpPr>
          <p:spPr>
            <a:xfrm>
              <a:off x="6746255" y="5259362"/>
              <a:ext cx="540000" cy="540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Cl</a:t>
              </a:r>
            </a:p>
          </p:txBody>
        </p:sp>
        <p:sp>
          <p:nvSpPr>
            <p:cNvPr id="46" name="Ellipsi 45">
              <a:extLst>
                <a:ext uri="{FF2B5EF4-FFF2-40B4-BE49-F238E27FC236}">
                  <a16:creationId xmlns:a16="http://schemas.microsoft.com/office/drawing/2014/main" id="{51544263-811F-4D5F-A086-9B850B985255}"/>
                </a:ext>
              </a:extLst>
            </p:cNvPr>
            <p:cNvSpPr/>
            <p:nvPr/>
          </p:nvSpPr>
          <p:spPr>
            <a:xfrm>
              <a:off x="7205565" y="5006963"/>
              <a:ext cx="540000" cy="54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O</a:t>
              </a:r>
            </a:p>
          </p:txBody>
        </p:sp>
        <p:sp>
          <p:nvSpPr>
            <p:cNvPr id="47" name="Ellipsi 46">
              <a:extLst>
                <a:ext uri="{FF2B5EF4-FFF2-40B4-BE49-F238E27FC236}">
                  <a16:creationId xmlns:a16="http://schemas.microsoft.com/office/drawing/2014/main" id="{E5B03DD2-BF46-4B37-988B-262C486541B4}"/>
                </a:ext>
              </a:extLst>
            </p:cNvPr>
            <p:cNvSpPr/>
            <p:nvPr/>
          </p:nvSpPr>
          <p:spPr>
            <a:xfrm>
              <a:off x="6302852" y="4971766"/>
              <a:ext cx="540000" cy="54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O</a:t>
              </a:r>
            </a:p>
          </p:txBody>
        </p:sp>
      </p:grpSp>
      <p:sp>
        <p:nvSpPr>
          <p:cNvPr id="49" name="Tekstiruutu 48">
            <a:extLst>
              <a:ext uri="{FF2B5EF4-FFF2-40B4-BE49-F238E27FC236}">
                <a16:creationId xmlns:a16="http://schemas.microsoft.com/office/drawing/2014/main" id="{1905DCB3-8BD7-4830-935A-9CF0FEBF17FB}"/>
              </a:ext>
            </a:extLst>
          </p:cNvPr>
          <p:cNvSpPr txBox="1"/>
          <p:nvPr/>
        </p:nvSpPr>
        <p:spPr>
          <a:xfrm>
            <a:off x="887980" y="3300432"/>
            <a:ext cx="93006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dirty="0"/>
              <a:t>H</a:t>
            </a:r>
            <a:r>
              <a:rPr lang="fi-FI" sz="2400" baseline="-25000" dirty="0"/>
              <a:t>2</a:t>
            </a:r>
            <a:r>
              <a:rPr lang="fi-FI" sz="2400" dirty="0"/>
              <a:t>SO</a:t>
            </a:r>
            <a:r>
              <a:rPr lang="fi-FI" sz="2400" baseline="-25000" dirty="0"/>
              <a:t>3</a:t>
            </a:r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8C8575C1-9997-453B-9355-8C0135CA4D24}"/>
              </a:ext>
            </a:extLst>
          </p:cNvPr>
          <p:cNvSpPr txBox="1"/>
          <p:nvPr/>
        </p:nvSpPr>
        <p:spPr>
          <a:xfrm>
            <a:off x="4141244" y="3426565"/>
            <a:ext cx="95250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dirty="0"/>
              <a:t>C</a:t>
            </a:r>
            <a:r>
              <a:rPr lang="fi-FI" sz="2400" baseline="-25000" dirty="0"/>
              <a:t>2</a:t>
            </a:r>
            <a:r>
              <a:rPr lang="fi-FI" sz="2400" dirty="0"/>
              <a:t>H</a:t>
            </a:r>
            <a:r>
              <a:rPr lang="fi-FI" sz="2400" baseline="-25000" dirty="0"/>
              <a:t>4</a:t>
            </a:r>
            <a:r>
              <a:rPr lang="fi-FI" sz="2400" dirty="0"/>
              <a:t>O</a:t>
            </a:r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8C63296E-D61D-46D1-9862-939D5FCAA529}"/>
              </a:ext>
            </a:extLst>
          </p:cNvPr>
          <p:cNvSpPr txBox="1"/>
          <p:nvPr/>
        </p:nvSpPr>
        <p:spPr>
          <a:xfrm>
            <a:off x="7309839" y="3957583"/>
            <a:ext cx="7489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dirty="0"/>
              <a:t>C</a:t>
            </a:r>
            <a:r>
              <a:rPr lang="fi-FI" sz="2400" baseline="-25000" dirty="0"/>
              <a:t>6</a:t>
            </a:r>
            <a:r>
              <a:rPr lang="fi-FI" sz="2400" dirty="0"/>
              <a:t>H</a:t>
            </a:r>
            <a:r>
              <a:rPr lang="fi-FI" sz="2400" baseline="-25000" dirty="0"/>
              <a:t>6</a:t>
            </a:r>
          </a:p>
        </p:txBody>
      </p:sp>
      <p:sp>
        <p:nvSpPr>
          <p:cNvPr id="52" name="Tekstiruutu 51">
            <a:extLst>
              <a:ext uri="{FF2B5EF4-FFF2-40B4-BE49-F238E27FC236}">
                <a16:creationId xmlns:a16="http://schemas.microsoft.com/office/drawing/2014/main" id="{DB3B0A62-4845-49F0-A97A-BD95D9BE2F38}"/>
              </a:ext>
            </a:extLst>
          </p:cNvPr>
          <p:cNvSpPr txBox="1"/>
          <p:nvPr/>
        </p:nvSpPr>
        <p:spPr>
          <a:xfrm>
            <a:off x="1157018" y="4563677"/>
            <a:ext cx="64472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dirty="0"/>
              <a:t>CH</a:t>
            </a:r>
            <a:r>
              <a:rPr lang="fi-FI" sz="2400" baseline="-25000" dirty="0"/>
              <a:t>4</a:t>
            </a:r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78E23250-F04F-4E99-9E82-31219345427C}"/>
              </a:ext>
            </a:extLst>
          </p:cNvPr>
          <p:cNvSpPr txBox="1"/>
          <p:nvPr/>
        </p:nvSpPr>
        <p:spPr>
          <a:xfrm>
            <a:off x="4330101" y="4609644"/>
            <a:ext cx="67999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dirty="0"/>
              <a:t>NH</a:t>
            </a:r>
            <a:r>
              <a:rPr lang="fi-FI" sz="2400" baseline="-25000" dirty="0"/>
              <a:t>3</a:t>
            </a:r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6700B46A-C73D-4957-BDA0-A79FC463A5F9}"/>
              </a:ext>
            </a:extLst>
          </p:cNvPr>
          <p:cNvSpPr txBox="1"/>
          <p:nvPr/>
        </p:nvSpPr>
        <p:spPr>
          <a:xfrm>
            <a:off x="7101094" y="4720411"/>
            <a:ext cx="91884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dirty="0"/>
              <a:t>HClO</a:t>
            </a:r>
            <a:r>
              <a:rPr lang="fi-FI" sz="24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7969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398B1E-8BA1-43C8-A767-2B1FEA580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Kertaus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DE5BA0-EB9F-4480-A38B-7CAF3C1F5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1"/>
            <a:ext cx="7886700" cy="235250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fi-FI" dirty="0"/>
              <a:t>Kuinka monta protonia on rikkiatomissa?</a:t>
            </a:r>
          </a:p>
          <a:p>
            <a:pPr marL="514350" indent="-514350">
              <a:buFont typeface="+mj-lt"/>
              <a:buAutoNum type="alphaLcParenR"/>
            </a:pPr>
            <a:r>
              <a:rPr lang="fi-FI" dirty="0"/>
              <a:t>Kuinka monta elektronia on natriumatomissa?</a:t>
            </a:r>
          </a:p>
          <a:p>
            <a:pPr marL="514350" indent="-514350">
              <a:buFont typeface="+mj-lt"/>
              <a:buAutoNum type="alphaLcParenR"/>
            </a:pPr>
            <a:r>
              <a:rPr lang="fi-FI" dirty="0"/>
              <a:t>Minkä atomin rakenne on kuvassa?</a:t>
            </a:r>
          </a:p>
          <a:p>
            <a:pPr marL="514350" indent="-514350">
              <a:buFont typeface="+mj-lt"/>
              <a:buAutoNum type="alphaLcParenR"/>
            </a:pPr>
            <a:r>
              <a:rPr lang="fi-FI" dirty="0"/>
              <a:t>Piirrä typpiatomin elektronirakenne.</a:t>
            </a:r>
          </a:p>
          <a:p>
            <a:pPr marL="514350" indent="-514350">
              <a:buFont typeface="+mj-lt"/>
              <a:buAutoNum type="alphaLcParenR"/>
            </a:pPr>
            <a:r>
              <a:rPr lang="fi-FI" dirty="0"/>
              <a:t>Piirrä fosforiatomin elektronirakenne.</a:t>
            </a:r>
          </a:p>
          <a:p>
            <a:endParaRPr lang="fi-FI" dirty="0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1DC48995-0596-44B3-B691-1D6752254194}"/>
              </a:ext>
            </a:extLst>
          </p:cNvPr>
          <p:cNvGrpSpPr/>
          <p:nvPr/>
        </p:nvGrpSpPr>
        <p:grpSpPr>
          <a:xfrm>
            <a:off x="6187152" y="4295571"/>
            <a:ext cx="2383234" cy="2352715"/>
            <a:chOff x="6187152" y="4295571"/>
            <a:chExt cx="2383234" cy="2352715"/>
          </a:xfrm>
        </p:grpSpPr>
        <p:sp>
          <p:nvSpPr>
            <p:cNvPr id="5" name="Ellipsi 4">
              <a:extLst>
                <a:ext uri="{FF2B5EF4-FFF2-40B4-BE49-F238E27FC236}">
                  <a16:creationId xmlns:a16="http://schemas.microsoft.com/office/drawing/2014/main" id="{D93BEDF4-369F-4307-B059-04042F7E8652}"/>
                </a:ext>
              </a:extLst>
            </p:cNvPr>
            <p:cNvSpPr/>
            <p:nvPr/>
          </p:nvSpPr>
          <p:spPr>
            <a:xfrm>
              <a:off x="6304789" y="4387256"/>
              <a:ext cx="2160000" cy="216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Ellipsi 5">
              <a:extLst>
                <a:ext uri="{FF2B5EF4-FFF2-40B4-BE49-F238E27FC236}">
                  <a16:creationId xmlns:a16="http://schemas.microsoft.com/office/drawing/2014/main" id="{F91B598C-B123-412B-B3AB-67575D3AF4EB}"/>
                </a:ext>
              </a:extLst>
            </p:cNvPr>
            <p:cNvSpPr/>
            <p:nvPr/>
          </p:nvSpPr>
          <p:spPr>
            <a:xfrm>
              <a:off x="6671106" y="4758286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Ellipsi 6">
              <a:extLst>
                <a:ext uri="{FF2B5EF4-FFF2-40B4-BE49-F238E27FC236}">
                  <a16:creationId xmlns:a16="http://schemas.microsoft.com/office/drawing/2014/main" id="{621ECD6E-AA81-4032-873E-4EC6F82A9876}"/>
                </a:ext>
              </a:extLst>
            </p:cNvPr>
            <p:cNvSpPr/>
            <p:nvPr/>
          </p:nvSpPr>
          <p:spPr>
            <a:xfrm>
              <a:off x="7024507" y="5111086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Ellipsi 7">
              <a:extLst>
                <a:ext uri="{FF2B5EF4-FFF2-40B4-BE49-F238E27FC236}">
                  <a16:creationId xmlns:a16="http://schemas.microsoft.com/office/drawing/2014/main" id="{3C31DCA3-18E6-4265-A8E0-1FE5C8E8A412}"/>
                </a:ext>
              </a:extLst>
            </p:cNvPr>
            <p:cNvSpPr/>
            <p:nvPr/>
          </p:nvSpPr>
          <p:spPr>
            <a:xfrm>
              <a:off x="7301106" y="5388286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8">
              <a:extLst>
                <a:ext uri="{FF2B5EF4-FFF2-40B4-BE49-F238E27FC236}">
                  <a16:creationId xmlns:a16="http://schemas.microsoft.com/office/drawing/2014/main" id="{933A6C76-C4A7-4D2F-A0D7-BA45F63C29D0}"/>
                </a:ext>
              </a:extLst>
            </p:cNvPr>
            <p:cNvSpPr/>
            <p:nvPr/>
          </p:nvSpPr>
          <p:spPr>
            <a:xfrm>
              <a:off x="7301106" y="50282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9">
              <a:extLst>
                <a:ext uri="{FF2B5EF4-FFF2-40B4-BE49-F238E27FC236}">
                  <a16:creationId xmlns:a16="http://schemas.microsoft.com/office/drawing/2014/main" id="{FCBC956B-B26B-4873-B323-DD65A25B45AA}"/>
                </a:ext>
              </a:extLst>
            </p:cNvPr>
            <p:cNvSpPr/>
            <p:nvPr/>
          </p:nvSpPr>
          <p:spPr>
            <a:xfrm>
              <a:off x="7301106" y="57311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Ellipsi 10">
              <a:extLst>
                <a:ext uri="{FF2B5EF4-FFF2-40B4-BE49-F238E27FC236}">
                  <a16:creationId xmlns:a16="http://schemas.microsoft.com/office/drawing/2014/main" id="{B8054B6E-FA50-440A-8111-CD143A37F4FB}"/>
                </a:ext>
              </a:extLst>
            </p:cNvPr>
            <p:cNvSpPr/>
            <p:nvPr/>
          </p:nvSpPr>
          <p:spPr>
            <a:xfrm>
              <a:off x="7294789" y="46610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Ellipsi 11">
              <a:extLst>
                <a:ext uri="{FF2B5EF4-FFF2-40B4-BE49-F238E27FC236}">
                  <a16:creationId xmlns:a16="http://schemas.microsoft.com/office/drawing/2014/main" id="{552F7895-CEF1-4117-8DB3-4C3ADA11B529}"/>
                </a:ext>
              </a:extLst>
            </p:cNvPr>
            <p:cNvSpPr/>
            <p:nvPr/>
          </p:nvSpPr>
          <p:spPr>
            <a:xfrm>
              <a:off x="7856703" y="492807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D61F8698-F7CF-435D-A669-DEC3ACBB763A}"/>
                </a:ext>
              </a:extLst>
            </p:cNvPr>
            <p:cNvSpPr/>
            <p:nvPr/>
          </p:nvSpPr>
          <p:spPr>
            <a:xfrm>
              <a:off x="8045101" y="538949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Ellipsi 13">
              <a:extLst>
                <a:ext uri="{FF2B5EF4-FFF2-40B4-BE49-F238E27FC236}">
                  <a16:creationId xmlns:a16="http://schemas.microsoft.com/office/drawing/2014/main" id="{9648AB08-9533-479B-8A75-143C3D6D1908}"/>
                </a:ext>
              </a:extLst>
            </p:cNvPr>
            <p:cNvSpPr/>
            <p:nvPr/>
          </p:nvSpPr>
          <p:spPr>
            <a:xfrm>
              <a:off x="7851906" y="58868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14">
              <a:extLst>
                <a:ext uri="{FF2B5EF4-FFF2-40B4-BE49-F238E27FC236}">
                  <a16:creationId xmlns:a16="http://schemas.microsoft.com/office/drawing/2014/main" id="{D2080938-06E4-4F6E-87DD-DAE9C9FBEDE6}"/>
                </a:ext>
              </a:extLst>
            </p:cNvPr>
            <p:cNvSpPr/>
            <p:nvPr/>
          </p:nvSpPr>
          <p:spPr>
            <a:xfrm>
              <a:off x="7294789" y="61154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Ellipsi 15">
              <a:extLst>
                <a:ext uri="{FF2B5EF4-FFF2-40B4-BE49-F238E27FC236}">
                  <a16:creationId xmlns:a16="http://schemas.microsoft.com/office/drawing/2014/main" id="{001B3E9B-C354-4332-9A6E-45066D070E68}"/>
                </a:ext>
              </a:extLst>
            </p:cNvPr>
            <p:cNvSpPr/>
            <p:nvPr/>
          </p:nvSpPr>
          <p:spPr>
            <a:xfrm>
              <a:off x="6565509" y="537725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Ellipsi 16">
              <a:extLst>
                <a:ext uri="{FF2B5EF4-FFF2-40B4-BE49-F238E27FC236}">
                  <a16:creationId xmlns:a16="http://schemas.microsoft.com/office/drawing/2014/main" id="{6701A0B7-63C5-4B19-A58F-667CBE665C81}"/>
                </a:ext>
              </a:extLst>
            </p:cNvPr>
            <p:cNvSpPr/>
            <p:nvPr/>
          </p:nvSpPr>
          <p:spPr>
            <a:xfrm>
              <a:off x="6777114" y="492807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Ellipsi 17">
              <a:extLst>
                <a:ext uri="{FF2B5EF4-FFF2-40B4-BE49-F238E27FC236}">
                  <a16:creationId xmlns:a16="http://schemas.microsoft.com/office/drawing/2014/main" id="{A940483B-3530-45D0-8F30-9D7D039023EE}"/>
                </a:ext>
              </a:extLst>
            </p:cNvPr>
            <p:cNvSpPr/>
            <p:nvPr/>
          </p:nvSpPr>
          <p:spPr>
            <a:xfrm>
              <a:off x="6789213" y="59111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Ellipsi 19">
              <a:extLst>
                <a:ext uri="{FF2B5EF4-FFF2-40B4-BE49-F238E27FC236}">
                  <a16:creationId xmlns:a16="http://schemas.microsoft.com/office/drawing/2014/main" id="{4D9670AF-6C8E-4B68-BB5E-A7BB71D572B8}"/>
                </a:ext>
              </a:extLst>
            </p:cNvPr>
            <p:cNvSpPr/>
            <p:nvPr/>
          </p:nvSpPr>
          <p:spPr>
            <a:xfrm>
              <a:off x="7301106" y="4295571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Ellipsi 20">
              <a:extLst>
                <a:ext uri="{FF2B5EF4-FFF2-40B4-BE49-F238E27FC236}">
                  <a16:creationId xmlns:a16="http://schemas.microsoft.com/office/drawing/2014/main" id="{8C1AAC8D-0125-4233-A1D7-04B4FA67A34F}"/>
                </a:ext>
              </a:extLst>
            </p:cNvPr>
            <p:cNvSpPr/>
            <p:nvPr/>
          </p:nvSpPr>
          <p:spPr>
            <a:xfrm>
              <a:off x="6187152" y="53882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Ellipsi 22">
              <a:extLst>
                <a:ext uri="{FF2B5EF4-FFF2-40B4-BE49-F238E27FC236}">
                  <a16:creationId xmlns:a16="http://schemas.microsoft.com/office/drawing/2014/main" id="{9EB07443-9DBD-4215-BFD5-F9E82C0EDB3E}"/>
                </a:ext>
              </a:extLst>
            </p:cNvPr>
            <p:cNvSpPr/>
            <p:nvPr/>
          </p:nvSpPr>
          <p:spPr>
            <a:xfrm>
              <a:off x="7301106" y="64682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" name="Ellipsi 23">
              <a:extLst>
                <a:ext uri="{FF2B5EF4-FFF2-40B4-BE49-F238E27FC236}">
                  <a16:creationId xmlns:a16="http://schemas.microsoft.com/office/drawing/2014/main" id="{5BC0EB18-A10A-474E-B299-1B40F9A2313F}"/>
                </a:ext>
              </a:extLst>
            </p:cNvPr>
            <p:cNvSpPr/>
            <p:nvPr/>
          </p:nvSpPr>
          <p:spPr>
            <a:xfrm>
              <a:off x="8105022" y="6096362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Ellipsi 24">
              <a:extLst>
                <a:ext uri="{FF2B5EF4-FFF2-40B4-BE49-F238E27FC236}">
                  <a16:creationId xmlns:a16="http://schemas.microsoft.com/office/drawing/2014/main" id="{A01B3D43-9230-4033-A789-72B78DE42C2F}"/>
                </a:ext>
              </a:extLst>
            </p:cNvPr>
            <p:cNvSpPr/>
            <p:nvPr/>
          </p:nvSpPr>
          <p:spPr>
            <a:xfrm>
              <a:off x="8390386" y="53882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7" name="Ryhmä 26">
            <a:extLst>
              <a:ext uri="{FF2B5EF4-FFF2-40B4-BE49-F238E27FC236}">
                <a16:creationId xmlns:a16="http://schemas.microsoft.com/office/drawing/2014/main" id="{9E27B5D3-4BE9-4602-90F0-3709B53F3D37}"/>
              </a:ext>
            </a:extLst>
          </p:cNvPr>
          <p:cNvGrpSpPr/>
          <p:nvPr/>
        </p:nvGrpSpPr>
        <p:grpSpPr>
          <a:xfrm>
            <a:off x="3759103" y="4704589"/>
            <a:ext cx="1553995" cy="1440000"/>
            <a:chOff x="6671106" y="4758286"/>
            <a:chExt cx="1553995" cy="1440000"/>
          </a:xfrm>
        </p:grpSpPr>
        <p:sp>
          <p:nvSpPr>
            <p:cNvPr id="29" name="Ellipsi 28">
              <a:extLst>
                <a:ext uri="{FF2B5EF4-FFF2-40B4-BE49-F238E27FC236}">
                  <a16:creationId xmlns:a16="http://schemas.microsoft.com/office/drawing/2014/main" id="{F3D088A8-6C42-46A3-B3EF-AC1D28658348}"/>
                </a:ext>
              </a:extLst>
            </p:cNvPr>
            <p:cNvSpPr/>
            <p:nvPr/>
          </p:nvSpPr>
          <p:spPr>
            <a:xfrm>
              <a:off x="6671106" y="4758286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Ellipsi 29">
              <a:extLst>
                <a:ext uri="{FF2B5EF4-FFF2-40B4-BE49-F238E27FC236}">
                  <a16:creationId xmlns:a16="http://schemas.microsoft.com/office/drawing/2014/main" id="{10D04C58-4005-411E-AC90-7A5081637475}"/>
                </a:ext>
              </a:extLst>
            </p:cNvPr>
            <p:cNvSpPr/>
            <p:nvPr/>
          </p:nvSpPr>
          <p:spPr>
            <a:xfrm>
              <a:off x="7024507" y="5111086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Ellipsi 30">
              <a:extLst>
                <a:ext uri="{FF2B5EF4-FFF2-40B4-BE49-F238E27FC236}">
                  <a16:creationId xmlns:a16="http://schemas.microsoft.com/office/drawing/2014/main" id="{4443DC82-9C68-42A7-A464-C57839167443}"/>
                </a:ext>
              </a:extLst>
            </p:cNvPr>
            <p:cNvSpPr/>
            <p:nvPr/>
          </p:nvSpPr>
          <p:spPr>
            <a:xfrm>
              <a:off x="7301106" y="5388286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2" name="Ellipsi 31">
              <a:extLst>
                <a:ext uri="{FF2B5EF4-FFF2-40B4-BE49-F238E27FC236}">
                  <a16:creationId xmlns:a16="http://schemas.microsoft.com/office/drawing/2014/main" id="{DA491AA8-CB5B-4ECD-BE41-E02D0218FBD9}"/>
                </a:ext>
              </a:extLst>
            </p:cNvPr>
            <p:cNvSpPr/>
            <p:nvPr/>
          </p:nvSpPr>
          <p:spPr>
            <a:xfrm>
              <a:off x="7301106" y="50282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3" name="Ellipsi 32">
              <a:extLst>
                <a:ext uri="{FF2B5EF4-FFF2-40B4-BE49-F238E27FC236}">
                  <a16:creationId xmlns:a16="http://schemas.microsoft.com/office/drawing/2014/main" id="{8060552B-7621-4516-B468-E6F51A8D7866}"/>
                </a:ext>
              </a:extLst>
            </p:cNvPr>
            <p:cNvSpPr/>
            <p:nvPr/>
          </p:nvSpPr>
          <p:spPr>
            <a:xfrm>
              <a:off x="7301106" y="57311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5" name="Ellipsi 34">
              <a:extLst>
                <a:ext uri="{FF2B5EF4-FFF2-40B4-BE49-F238E27FC236}">
                  <a16:creationId xmlns:a16="http://schemas.microsoft.com/office/drawing/2014/main" id="{5B43DD7F-62C9-4A0B-AACB-6DA410BCE760}"/>
                </a:ext>
              </a:extLst>
            </p:cNvPr>
            <p:cNvSpPr/>
            <p:nvPr/>
          </p:nvSpPr>
          <p:spPr>
            <a:xfrm>
              <a:off x="7856703" y="492807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6" name="Ellipsi 35">
              <a:extLst>
                <a:ext uri="{FF2B5EF4-FFF2-40B4-BE49-F238E27FC236}">
                  <a16:creationId xmlns:a16="http://schemas.microsoft.com/office/drawing/2014/main" id="{C0F48C20-5907-4FA8-BA74-CA13F1CDB667}"/>
                </a:ext>
              </a:extLst>
            </p:cNvPr>
            <p:cNvSpPr/>
            <p:nvPr/>
          </p:nvSpPr>
          <p:spPr>
            <a:xfrm>
              <a:off x="8045101" y="5389498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7" name="Ellipsi 36">
              <a:extLst>
                <a:ext uri="{FF2B5EF4-FFF2-40B4-BE49-F238E27FC236}">
                  <a16:creationId xmlns:a16="http://schemas.microsoft.com/office/drawing/2014/main" id="{747A7648-DB5D-42BC-940B-57029603A35E}"/>
                </a:ext>
              </a:extLst>
            </p:cNvPr>
            <p:cNvSpPr/>
            <p:nvPr/>
          </p:nvSpPr>
          <p:spPr>
            <a:xfrm>
              <a:off x="7851906" y="58868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0" name="Ellipsi 39">
              <a:extLst>
                <a:ext uri="{FF2B5EF4-FFF2-40B4-BE49-F238E27FC236}">
                  <a16:creationId xmlns:a16="http://schemas.microsoft.com/office/drawing/2014/main" id="{B7A437E3-768A-4840-8769-DE7241FE53AA}"/>
                </a:ext>
              </a:extLst>
            </p:cNvPr>
            <p:cNvSpPr/>
            <p:nvPr/>
          </p:nvSpPr>
          <p:spPr>
            <a:xfrm>
              <a:off x="6777114" y="492807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Ellipsi 40">
              <a:extLst>
                <a:ext uri="{FF2B5EF4-FFF2-40B4-BE49-F238E27FC236}">
                  <a16:creationId xmlns:a16="http://schemas.microsoft.com/office/drawing/2014/main" id="{553F9428-FB6B-44F6-97FA-9885AE077B4C}"/>
                </a:ext>
              </a:extLst>
            </p:cNvPr>
            <p:cNvSpPr/>
            <p:nvPr/>
          </p:nvSpPr>
          <p:spPr>
            <a:xfrm>
              <a:off x="6789213" y="591118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3" name="Tekstiruutu 72">
            <a:extLst>
              <a:ext uri="{FF2B5EF4-FFF2-40B4-BE49-F238E27FC236}">
                <a16:creationId xmlns:a16="http://schemas.microsoft.com/office/drawing/2014/main" id="{6A706D68-F07D-480C-8356-B6F7560E7A54}"/>
              </a:ext>
            </a:extLst>
          </p:cNvPr>
          <p:cNvSpPr txBox="1"/>
          <p:nvPr/>
        </p:nvSpPr>
        <p:spPr>
          <a:xfrm>
            <a:off x="6092151" y="4213620"/>
            <a:ext cx="30328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/>
              <a:t>P</a:t>
            </a:r>
          </a:p>
        </p:txBody>
      </p:sp>
      <p:sp>
        <p:nvSpPr>
          <p:cNvPr id="74" name="Tekstiruutu 73">
            <a:extLst>
              <a:ext uri="{FF2B5EF4-FFF2-40B4-BE49-F238E27FC236}">
                <a16:creationId xmlns:a16="http://schemas.microsoft.com/office/drawing/2014/main" id="{750A13C0-E4A8-4B06-80F2-CE136592E112}"/>
              </a:ext>
            </a:extLst>
          </p:cNvPr>
          <p:cNvSpPr txBox="1"/>
          <p:nvPr/>
        </p:nvSpPr>
        <p:spPr>
          <a:xfrm>
            <a:off x="3148001" y="4181983"/>
            <a:ext cx="3337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/>
              <a:t>N</a:t>
            </a:r>
          </a:p>
        </p:txBody>
      </p:sp>
      <p:grpSp>
        <p:nvGrpSpPr>
          <p:cNvPr id="76" name="Ryhmä 75">
            <a:extLst>
              <a:ext uri="{FF2B5EF4-FFF2-40B4-BE49-F238E27FC236}">
                <a16:creationId xmlns:a16="http://schemas.microsoft.com/office/drawing/2014/main" id="{6A6B2387-E34C-442D-A0F5-B94065177A1A}"/>
              </a:ext>
            </a:extLst>
          </p:cNvPr>
          <p:cNvGrpSpPr/>
          <p:nvPr/>
        </p:nvGrpSpPr>
        <p:grpSpPr>
          <a:xfrm>
            <a:off x="479011" y="4252904"/>
            <a:ext cx="2383234" cy="2352715"/>
            <a:chOff x="479011" y="4252904"/>
            <a:chExt cx="2383234" cy="2352715"/>
          </a:xfrm>
        </p:grpSpPr>
        <p:grpSp>
          <p:nvGrpSpPr>
            <p:cNvPr id="50" name="Ryhmä 49">
              <a:extLst>
                <a:ext uri="{FF2B5EF4-FFF2-40B4-BE49-F238E27FC236}">
                  <a16:creationId xmlns:a16="http://schemas.microsoft.com/office/drawing/2014/main" id="{C163D045-E918-4B79-9C35-F1231B3D75EE}"/>
                </a:ext>
              </a:extLst>
            </p:cNvPr>
            <p:cNvGrpSpPr/>
            <p:nvPr/>
          </p:nvGrpSpPr>
          <p:grpSpPr>
            <a:xfrm>
              <a:off x="479011" y="4252904"/>
              <a:ext cx="2383234" cy="2352715"/>
              <a:chOff x="6187152" y="4295571"/>
              <a:chExt cx="2383234" cy="2352715"/>
            </a:xfrm>
          </p:grpSpPr>
          <p:sp>
            <p:nvSpPr>
              <p:cNvPr id="51" name="Ellipsi 50">
                <a:extLst>
                  <a:ext uri="{FF2B5EF4-FFF2-40B4-BE49-F238E27FC236}">
                    <a16:creationId xmlns:a16="http://schemas.microsoft.com/office/drawing/2014/main" id="{02F5A55D-B8A1-4660-9D2D-8A29243E4A7D}"/>
                  </a:ext>
                </a:extLst>
              </p:cNvPr>
              <p:cNvSpPr/>
              <p:nvPr/>
            </p:nvSpPr>
            <p:spPr>
              <a:xfrm>
                <a:off x="6304789" y="4387256"/>
                <a:ext cx="2160000" cy="216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2" name="Ellipsi 51">
                <a:extLst>
                  <a:ext uri="{FF2B5EF4-FFF2-40B4-BE49-F238E27FC236}">
                    <a16:creationId xmlns:a16="http://schemas.microsoft.com/office/drawing/2014/main" id="{5C8879B5-3A1B-4E39-9E05-29A0D5BB106D}"/>
                  </a:ext>
                </a:extLst>
              </p:cNvPr>
              <p:cNvSpPr/>
              <p:nvPr/>
            </p:nvSpPr>
            <p:spPr>
              <a:xfrm>
                <a:off x="6671106" y="4758286"/>
                <a:ext cx="1440000" cy="144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3" name="Ellipsi 52">
                <a:extLst>
                  <a:ext uri="{FF2B5EF4-FFF2-40B4-BE49-F238E27FC236}">
                    <a16:creationId xmlns:a16="http://schemas.microsoft.com/office/drawing/2014/main" id="{A1CCDD57-CE15-4CA4-AB81-4F9C68931AE8}"/>
                  </a:ext>
                </a:extLst>
              </p:cNvPr>
              <p:cNvSpPr/>
              <p:nvPr/>
            </p:nvSpPr>
            <p:spPr>
              <a:xfrm>
                <a:off x="7024507" y="5111086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4" name="Ellipsi 53">
                <a:extLst>
                  <a:ext uri="{FF2B5EF4-FFF2-40B4-BE49-F238E27FC236}">
                    <a16:creationId xmlns:a16="http://schemas.microsoft.com/office/drawing/2014/main" id="{C050306A-9FAC-4EF4-8D91-22561CBB4FD5}"/>
                  </a:ext>
                </a:extLst>
              </p:cNvPr>
              <p:cNvSpPr/>
              <p:nvPr/>
            </p:nvSpPr>
            <p:spPr>
              <a:xfrm>
                <a:off x="7301106" y="5388286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200" dirty="0"/>
              </a:p>
            </p:txBody>
          </p:sp>
          <p:sp>
            <p:nvSpPr>
              <p:cNvPr id="55" name="Ellipsi 54">
                <a:extLst>
                  <a:ext uri="{FF2B5EF4-FFF2-40B4-BE49-F238E27FC236}">
                    <a16:creationId xmlns:a16="http://schemas.microsoft.com/office/drawing/2014/main" id="{2D0E0C9B-0E12-4FD8-B0B9-C527A0D4AE9B}"/>
                  </a:ext>
                </a:extLst>
              </p:cNvPr>
              <p:cNvSpPr/>
              <p:nvPr/>
            </p:nvSpPr>
            <p:spPr>
              <a:xfrm>
                <a:off x="7301106" y="5028286"/>
                <a:ext cx="180000" cy="180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6" name="Ellipsi 55">
                <a:extLst>
                  <a:ext uri="{FF2B5EF4-FFF2-40B4-BE49-F238E27FC236}">
                    <a16:creationId xmlns:a16="http://schemas.microsoft.com/office/drawing/2014/main" id="{D347480B-AF57-426E-9C4A-9B18B81E3E0B}"/>
                  </a:ext>
                </a:extLst>
              </p:cNvPr>
              <p:cNvSpPr/>
              <p:nvPr/>
            </p:nvSpPr>
            <p:spPr>
              <a:xfrm>
                <a:off x="7301106" y="5731186"/>
                <a:ext cx="180000" cy="180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7" name="Ellipsi 56">
                <a:extLst>
                  <a:ext uri="{FF2B5EF4-FFF2-40B4-BE49-F238E27FC236}">
                    <a16:creationId xmlns:a16="http://schemas.microsoft.com/office/drawing/2014/main" id="{ED2ACCAC-8CDF-44E1-A288-F737FE877FAE}"/>
                  </a:ext>
                </a:extLst>
              </p:cNvPr>
              <p:cNvSpPr/>
              <p:nvPr/>
            </p:nvSpPr>
            <p:spPr>
              <a:xfrm>
                <a:off x="7294789" y="4661086"/>
                <a:ext cx="180000" cy="180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8" name="Ellipsi 57">
                <a:extLst>
                  <a:ext uri="{FF2B5EF4-FFF2-40B4-BE49-F238E27FC236}">
                    <a16:creationId xmlns:a16="http://schemas.microsoft.com/office/drawing/2014/main" id="{7FA56539-7F10-44D9-835D-C60F1FFAEBB8}"/>
                  </a:ext>
                </a:extLst>
              </p:cNvPr>
              <p:cNvSpPr/>
              <p:nvPr/>
            </p:nvSpPr>
            <p:spPr>
              <a:xfrm>
                <a:off x="7856703" y="4928076"/>
                <a:ext cx="180000" cy="180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9" name="Ellipsi 58">
                <a:extLst>
                  <a:ext uri="{FF2B5EF4-FFF2-40B4-BE49-F238E27FC236}">
                    <a16:creationId xmlns:a16="http://schemas.microsoft.com/office/drawing/2014/main" id="{595D03A9-5FD9-4DC7-B511-93B2773512B6}"/>
                  </a:ext>
                </a:extLst>
              </p:cNvPr>
              <p:cNvSpPr/>
              <p:nvPr/>
            </p:nvSpPr>
            <p:spPr>
              <a:xfrm>
                <a:off x="8045101" y="5389498"/>
                <a:ext cx="180000" cy="180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0" name="Ellipsi 59">
                <a:extLst>
                  <a:ext uri="{FF2B5EF4-FFF2-40B4-BE49-F238E27FC236}">
                    <a16:creationId xmlns:a16="http://schemas.microsoft.com/office/drawing/2014/main" id="{4A258E63-DAD1-4F1D-ACFC-005F9C8ED2DB}"/>
                  </a:ext>
                </a:extLst>
              </p:cNvPr>
              <p:cNvSpPr/>
              <p:nvPr/>
            </p:nvSpPr>
            <p:spPr>
              <a:xfrm>
                <a:off x="7851906" y="5886886"/>
                <a:ext cx="180000" cy="180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1" name="Ellipsi 60">
                <a:extLst>
                  <a:ext uri="{FF2B5EF4-FFF2-40B4-BE49-F238E27FC236}">
                    <a16:creationId xmlns:a16="http://schemas.microsoft.com/office/drawing/2014/main" id="{22EF5052-9D62-4407-8786-F9E7DCD51D2A}"/>
                  </a:ext>
                </a:extLst>
              </p:cNvPr>
              <p:cNvSpPr/>
              <p:nvPr/>
            </p:nvSpPr>
            <p:spPr>
              <a:xfrm>
                <a:off x="7294789" y="6115486"/>
                <a:ext cx="180000" cy="180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2" name="Ellipsi 61">
                <a:extLst>
                  <a:ext uri="{FF2B5EF4-FFF2-40B4-BE49-F238E27FC236}">
                    <a16:creationId xmlns:a16="http://schemas.microsoft.com/office/drawing/2014/main" id="{D0AE41C7-B2C5-4323-B46B-E90A8E76C45A}"/>
                  </a:ext>
                </a:extLst>
              </p:cNvPr>
              <p:cNvSpPr/>
              <p:nvPr/>
            </p:nvSpPr>
            <p:spPr>
              <a:xfrm>
                <a:off x="6565509" y="5377256"/>
                <a:ext cx="180000" cy="180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3" name="Ellipsi 62">
                <a:extLst>
                  <a:ext uri="{FF2B5EF4-FFF2-40B4-BE49-F238E27FC236}">
                    <a16:creationId xmlns:a16="http://schemas.microsoft.com/office/drawing/2014/main" id="{200796AD-6F7B-4583-A1D2-A46CEDD339DB}"/>
                  </a:ext>
                </a:extLst>
              </p:cNvPr>
              <p:cNvSpPr/>
              <p:nvPr/>
            </p:nvSpPr>
            <p:spPr>
              <a:xfrm>
                <a:off x="6777114" y="4928076"/>
                <a:ext cx="180000" cy="180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4" name="Ellipsi 63">
                <a:extLst>
                  <a:ext uri="{FF2B5EF4-FFF2-40B4-BE49-F238E27FC236}">
                    <a16:creationId xmlns:a16="http://schemas.microsoft.com/office/drawing/2014/main" id="{C085C148-40E6-42EE-8C33-15BAA0EDC736}"/>
                  </a:ext>
                </a:extLst>
              </p:cNvPr>
              <p:cNvSpPr/>
              <p:nvPr/>
            </p:nvSpPr>
            <p:spPr>
              <a:xfrm>
                <a:off x="6789213" y="5911186"/>
                <a:ext cx="180000" cy="180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6" name="Ellipsi 65">
                <a:extLst>
                  <a:ext uri="{FF2B5EF4-FFF2-40B4-BE49-F238E27FC236}">
                    <a16:creationId xmlns:a16="http://schemas.microsoft.com/office/drawing/2014/main" id="{C6227DEA-2DF1-4C3E-A701-415EFA5005D0}"/>
                  </a:ext>
                </a:extLst>
              </p:cNvPr>
              <p:cNvSpPr/>
              <p:nvPr/>
            </p:nvSpPr>
            <p:spPr>
              <a:xfrm>
                <a:off x="7301106" y="4295571"/>
                <a:ext cx="180000" cy="180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7" name="Ellipsi 66">
                <a:extLst>
                  <a:ext uri="{FF2B5EF4-FFF2-40B4-BE49-F238E27FC236}">
                    <a16:creationId xmlns:a16="http://schemas.microsoft.com/office/drawing/2014/main" id="{EDB85FA0-9A1C-4A71-864A-57C2BA572C07}"/>
                  </a:ext>
                </a:extLst>
              </p:cNvPr>
              <p:cNvSpPr/>
              <p:nvPr/>
            </p:nvSpPr>
            <p:spPr>
              <a:xfrm>
                <a:off x="6187152" y="5388286"/>
                <a:ext cx="180000" cy="180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69" name="Ellipsi 68">
                <a:extLst>
                  <a:ext uri="{FF2B5EF4-FFF2-40B4-BE49-F238E27FC236}">
                    <a16:creationId xmlns:a16="http://schemas.microsoft.com/office/drawing/2014/main" id="{4A3B36C3-7698-4025-82A5-29A5C4A0E263}"/>
                  </a:ext>
                </a:extLst>
              </p:cNvPr>
              <p:cNvSpPr/>
              <p:nvPr/>
            </p:nvSpPr>
            <p:spPr>
              <a:xfrm>
                <a:off x="7301106" y="6468286"/>
                <a:ext cx="180000" cy="180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1" name="Ellipsi 70">
                <a:extLst>
                  <a:ext uri="{FF2B5EF4-FFF2-40B4-BE49-F238E27FC236}">
                    <a16:creationId xmlns:a16="http://schemas.microsoft.com/office/drawing/2014/main" id="{5A597D76-3A52-459F-8281-4884B7BA403B}"/>
                  </a:ext>
                </a:extLst>
              </p:cNvPr>
              <p:cNvSpPr/>
              <p:nvPr/>
            </p:nvSpPr>
            <p:spPr>
              <a:xfrm>
                <a:off x="8390386" y="5388286"/>
                <a:ext cx="180000" cy="180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/>
              </a:p>
            </p:txBody>
          </p:sp>
        </p:grpSp>
        <p:sp>
          <p:nvSpPr>
            <p:cNvPr id="75" name="Tekstiruutu 74">
              <a:extLst>
                <a:ext uri="{FF2B5EF4-FFF2-40B4-BE49-F238E27FC236}">
                  <a16:creationId xmlns:a16="http://schemas.microsoft.com/office/drawing/2014/main" id="{442F4C78-AB88-40B4-AF02-AE51F5DEBD36}"/>
                </a:ext>
              </a:extLst>
            </p:cNvPr>
            <p:cNvSpPr txBox="1"/>
            <p:nvPr/>
          </p:nvSpPr>
          <p:spPr>
            <a:xfrm>
              <a:off x="1492849" y="5311035"/>
              <a:ext cx="3802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dirty="0">
                  <a:solidFill>
                    <a:schemeClr val="bg1"/>
                  </a:solidFill>
                </a:rPr>
                <a:t>14+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490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Kuva 52">
            <a:extLst>
              <a:ext uri="{FF2B5EF4-FFF2-40B4-BE49-F238E27FC236}">
                <a16:creationId xmlns:a16="http://schemas.microsoft.com/office/drawing/2014/main" id="{F16100E5-C1A5-4BD5-919D-D73EF6F112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3182" y="4040122"/>
            <a:ext cx="4543805" cy="2805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D726265-8EEA-42BB-83DF-722A2104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Molekyylissä on kovalenttisia sidoksia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3F1D30-B480-439E-8210-0924AD2E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47127"/>
            <a:ext cx="6729211" cy="1785071"/>
          </a:xfrm>
        </p:spPr>
        <p:txBody>
          <a:bodyPr>
            <a:normAutofit/>
          </a:bodyPr>
          <a:lstStyle/>
          <a:p>
            <a:r>
              <a:rPr lang="fi-FI" dirty="0"/>
              <a:t>Epämetalliatomit muodostavat molekyylejä</a:t>
            </a:r>
          </a:p>
          <a:p>
            <a:r>
              <a:rPr lang="fi-FI" dirty="0"/>
              <a:t>Molekyylissä atomien välillä on kemiallinen sidos, jonka nimi on kovalenttinen sidos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5178BC2A-15C8-4F2A-BD69-7DF4F33CAAAA}"/>
              </a:ext>
            </a:extLst>
          </p:cNvPr>
          <p:cNvGrpSpPr>
            <a:grpSpLocks noChangeAspect="1"/>
          </p:cNvGrpSpPr>
          <p:nvPr/>
        </p:nvGrpSpPr>
        <p:grpSpPr>
          <a:xfrm>
            <a:off x="7140184" y="3126787"/>
            <a:ext cx="1127343" cy="1127343"/>
            <a:chOff x="856942" y="4689498"/>
            <a:chExt cx="1260000" cy="1260000"/>
          </a:xfrm>
        </p:grpSpPr>
        <p:sp>
          <p:nvSpPr>
            <p:cNvPr id="5" name="Ellipsi 4">
              <a:extLst>
                <a:ext uri="{FF2B5EF4-FFF2-40B4-BE49-F238E27FC236}">
                  <a16:creationId xmlns:a16="http://schemas.microsoft.com/office/drawing/2014/main" id="{CB30A37D-2E78-4888-89BA-5495525F0802}"/>
                </a:ext>
              </a:extLst>
            </p:cNvPr>
            <p:cNvSpPr/>
            <p:nvPr/>
          </p:nvSpPr>
          <p:spPr>
            <a:xfrm>
              <a:off x="1216942" y="5049498"/>
              <a:ext cx="540000" cy="54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C</a:t>
              </a:r>
            </a:p>
          </p:txBody>
        </p:sp>
        <p:sp>
          <p:nvSpPr>
            <p:cNvPr id="6" name="Ellipsi 5">
              <a:extLst>
                <a:ext uri="{FF2B5EF4-FFF2-40B4-BE49-F238E27FC236}">
                  <a16:creationId xmlns:a16="http://schemas.microsoft.com/office/drawing/2014/main" id="{C6ED9222-B911-4D31-8039-02C598037167}"/>
                </a:ext>
              </a:extLst>
            </p:cNvPr>
            <p:cNvSpPr/>
            <p:nvPr/>
          </p:nvSpPr>
          <p:spPr>
            <a:xfrm>
              <a:off x="1756942" y="5124621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7" name="Ellipsi 6">
              <a:extLst>
                <a:ext uri="{FF2B5EF4-FFF2-40B4-BE49-F238E27FC236}">
                  <a16:creationId xmlns:a16="http://schemas.microsoft.com/office/drawing/2014/main" id="{6840A873-CBC6-41D7-94C4-CA7BA35AA515}"/>
                </a:ext>
              </a:extLst>
            </p:cNvPr>
            <p:cNvSpPr/>
            <p:nvPr/>
          </p:nvSpPr>
          <p:spPr>
            <a:xfrm>
              <a:off x="1306942" y="4689498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8" name="Ellipsi 7">
              <a:extLst>
                <a:ext uri="{FF2B5EF4-FFF2-40B4-BE49-F238E27FC236}">
                  <a16:creationId xmlns:a16="http://schemas.microsoft.com/office/drawing/2014/main" id="{E59C82EB-78F1-4399-AA63-047124A12BF0}"/>
                </a:ext>
              </a:extLst>
            </p:cNvPr>
            <p:cNvSpPr/>
            <p:nvPr/>
          </p:nvSpPr>
          <p:spPr>
            <a:xfrm>
              <a:off x="856942" y="5146214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9" name="Ellipsi 8">
              <a:extLst>
                <a:ext uri="{FF2B5EF4-FFF2-40B4-BE49-F238E27FC236}">
                  <a16:creationId xmlns:a16="http://schemas.microsoft.com/office/drawing/2014/main" id="{0671F2D3-D77B-4339-8651-34ADBA2A97F2}"/>
                </a:ext>
              </a:extLst>
            </p:cNvPr>
            <p:cNvSpPr/>
            <p:nvPr/>
          </p:nvSpPr>
          <p:spPr>
            <a:xfrm>
              <a:off x="1306942" y="5589498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</p:grpSp>
      <p:grpSp>
        <p:nvGrpSpPr>
          <p:cNvPr id="10" name="Ryhmä 9">
            <a:extLst>
              <a:ext uri="{FF2B5EF4-FFF2-40B4-BE49-F238E27FC236}">
                <a16:creationId xmlns:a16="http://schemas.microsoft.com/office/drawing/2014/main" id="{10311FCD-8178-4D6D-B5E0-FE32E1D8303B}"/>
              </a:ext>
            </a:extLst>
          </p:cNvPr>
          <p:cNvGrpSpPr>
            <a:grpSpLocks noChangeAspect="1"/>
          </p:cNvGrpSpPr>
          <p:nvPr/>
        </p:nvGrpSpPr>
        <p:grpSpPr>
          <a:xfrm>
            <a:off x="7060360" y="1350545"/>
            <a:ext cx="950649" cy="999134"/>
            <a:chOff x="3520652" y="5078710"/>
            <a:chExt cx="1051348" cy="1104969"/>
          </a:xfrm>
        </p:grpSpPr>
        <p:sp>
          <p:nvSpPr>
            <p:cNvPr id="11" name="Ellipsi 10">
              <a:extLst>
                <a:ext uri="{FF2B5EF4-FFF2-40B4-BE49-F238E27FC236}">
                  <a16:creationId xmlns:a16="http://schemas.microsoft.com/office/drawing/2014/main" id="{BE2C7B91-A36F-4146-9C25-71EC8023FCFA}"/>
                </a:ext>
              </a:extLst>
            </p:cNvPr>
            <p:cNvSpPr/>
            <p:nvPr/>
          </p:nvSpPr>
          <p:spPr>
            <a:xfrm>
              <a:off x="3755625" y="5283679"/>
              <a:ext cx="540000" cy="54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N</a:t>
              </a:r>
            </a:p>
          </p:txBody>
        </p:sp>
        <p:sp>
          <p:nvSpPr>
            <p:cNvPr id="12" name="Ellipsi 11">
              <a:extLst>
                <a:ext uri="{FF2B5EF4-FFF2-40B4-BE49-F238E27FC236}">
                  <a16:creationId xmlns:a16="http://schemas.microsoft.com/office/drawing/2014/main" id="{375D987E-028D-48C7-9AE7-CA15CF8B18D8}"/>
                </a:ext>
              </a:extLst>
            </p:cNvPr>
            <p:cNvSpPr/>
            <p:nvPr/>
          </p:nvSpPr>
          <p:spPr>
            <a:xfrm>
              <a:off x="3520652" y="5078710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EF7A1B65-9926-4DE2-8923-F5766B2E9D3F}"/>
                </a:ext>
              </a:extLst>
            </p:cNvPr>
            <p:cNvSpPr/>
            <p:nvPr/>
          </p:nvSpPr>
          <p:spPr>
            <a:xfrm>
              <a:off x="4212000" y="5096963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4" name="Ellipsi 13">
              <a:extLst>
                <a:ext uri="{FF2B5EF4-FFF2-40B4-BE49-F238E27FC236}">
                  <a16:creationId xmlns:a16="http://schemas.microsoft.com/office/drawing/2014/main" id="{7CFD7E97-B7A1-4B51-9478-6F6C51DE1307}"/>
                </a:ext>
              </a:extLst>
            </p:cNvPr>
            <p:cNvSpPr/>
            <p:nvPr/>
          </p:nvSpPr>
          <p:spPr>
            <a:xfrm>
              <a:off x="3849665" y="5823679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5C125478-0EE0-40F1-8053-E8241A0AB1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8961" y="2073724"/>
            <a:ext cx="1376489" cy="1099675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633BA60B-3A73-4DC3-8C90-4FC8EA7FE5D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9157" y="255164"/>
            <a:ext cx="1283785" cy="1255120"/>
          </a:xfrm>
          <a:prstGeom prst="rect">
            <a:avLst/>
          </a:prstGeom>
        </p:spPr>
      </p:pic>
      <p:grpSp>
        <p:nvGrpSpPr>
          <p:cNvPr id="27" name="Ryhmä 26">
            <a:extLst>
              <a:ext uri="{FF2B5EF4-FFF2-40B4-BE49-F238E27FC236}">
                <a16:creationId xmlns:a16="http://schemas.microsoft.com/office/drawing/2014/main" id="{6F570FA7-4F81-4D66-8DF5-506D214BDE0E}"/>
              </a:ext>
            </a:extLst>
          </p:cNvPr>
          <p:cNvGrpSpPr/>
          <p:nvPr/>
        </p:nvGrpSpPr>
        <p:grpSpPr>
          <a:xfrm>
            <a:off x="7292563" y="5827390"/>
            <a:ext cx="1556719" cy="875067"/>
            <a:chOff x="6468880" y="3668879"/>
            <a:chExt cx="2184658" cy="1260812"/>
          </a:xfrm>
        </p:grpSpPr>
        <p:grpSp>
          <p:nvGrpSpPr>
            <p:cNvPr id="17" name="Ryhmä 16">
              <a:extLst>
                <a:ext uri="{FF2B5EF4-FFF2-40B4-BE49-F238E27FC236}">
                  <a16:creationId xmlns:a16="http://schemas.microsoft.com/office/drawing/2014/main" id="{95AEB537-BEF4-4B33-8043-C6636F13C834}"/>
                </a:ext>
              </a:extLst>
            </p:cNvPr>
            <p:cNvGrpSpPr/>
            <p:nvPr/>
          </p:nvGrpSpPr>
          <p:grpSpPr>
            <a:xfrm>
              <a:off x="6468880" y="3669691"/>
              <a:ext cx="1976566" cy="1260000"/>
              <a:chOff x="662465" y="2341636"/>
              <a:chExt cx="1976566" cy="1260000"/>
            </a:xfrm>
          </p:grpSpPr>
          <p:sp>
            <p:nvSpPr>
              <p:cNvPr id="18" name="Ellipsi 17">
                <a:extLst>
                  <a:ext uri="{FF2B5EF4-FFF2-40B4-BE49-F238E27FC236}">
                    <a16:creationId xmlns:a16="http://schemas.microsoft.com/office/drawing/2014/main" id="{F1539D85-74A5-446A-AACB-453F3C236C79}"/>
                  </a:ext>
                </a:extLst>
              </p:cNvPr>
              <p:cNvSpPr/>
              <p:nvPr/>
            </p:nvSpPr>
            <p:spPr>
              <a:xfrm>
                <a:off x="1022465" y="2701636"/>
                <a:ext cx="540000" cy="54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b="1" dirty="0"/>
                  <a:t>C</a:t>
                </a:r>
              </a:p>
            </p:txBody>
          </p:sp>
          <p:sp>
            <p:nvSpPr>
              <p:cNvPr id="19" name="Ellipsi 18">
                <a:extLst>
                  <a:ext uri="{FF2B5EF4-FFF2-40B4-BE49-F238E27FC236}">
                    <a16:creationId xmlns:a16="http://schemas.microsoft.com/office/drawing/2014/main" id="{024B6186-8B6D-4C7C-BF35-276923BD02B3}"/>
                  </a:ext>
                </a:extLst>
              </p:cNvPr>
              <p:cNvSpPr/>
              <p:nvPr/>
            </p:nvSpPr>
            <p:spPr>
              <a:xfrm>
                <a:off x="1562465" y="2701636"/>
                <a:ext cx="540000" cy="54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b="1" dirty="0"/>
                  <a:t>C</a:t>
                </a:r>
              </a:p>
            </p:txBody>
          </p:sp>
          <p:sp>
            <p:nvSpPr>
              <p:cNvPr id="20" name="Ellipsi 19">
                <a:extLst>
                  <a:ext uri="{FF2B5EF4-FFF2-40B4-BE49-F238E27FC236}">
                    <a16:creationId xmlns:a16="http://schemas.microsoft.com/office/drawing/2014/main" id="{C0E96892-0866-469E-9B2C-D13DE05E4106}"/>
                  </a:ext>
                </a:extLst>
              </p:cNvPr>
              <p:cNvSpPr/>
              <p:nvPr/>
            </p:nvSpPr>
            <p:spPr>
              <a:xfrm>
                <a:off x="2099031" y="2673239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b="1" dirty="0"/>
                  <a:t>O</a:t>
                </a:r>
              </a:p>
            </p:txBody>
          </p:sp>
          <p:sp>
            <p:nvSpPr>
              <p:cNvPr id="21" name="Ellipsi 20">
                <a:extLst>
                  <a:ext uri="{FF2B5EF4-FFF2-40B4-BE49-F238E27FC236}">
                    <a16:creationId xmlns:a16="http://schemas.microsoft.com/office/drawing/2014/main" id="{AF866861-37FB-4558-8172-EF5DE88DA243}"/>
                  </a:ext>
                </a:extLst>
              </p:cNvPr>
              <p:cNvSpPr/>
              <p:nvPr/>
            </p:nvSpPr>
            <p:spPr>
              <a:xfrm>
                <a:off x="1668384" y="3241636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b="1" dirty="0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22" name="Ellipsi 21">
                <a:extLst>
                  <a:ext uri="{FF2B5EF4-FFF2-40B4-BE49-F238E27FC236}">
                    <a16:creationId xmlns:a16="http://schemas.microsoft.com/office/drawing/2014/main" id="{1E7E25BA-30E5-42DC-9A1D-C094C3A5DFDD}"/>
                  </a:ext>
                </a:extLst>
              </p:cNvPr>
              <p:cNvSpPr/>
              <p:nvPr/>
            </p:nvSpPr>
            <p:spPr>
              <a:xfrm>
                <a:off x="1112465" y="2341636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b="1" dirty="0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23" name="Ellipsi 22">
                <a:extLst>
                  <a:ext uri="{FF2B5EF4-FFF2-40B4-BE49-F238E27FC236}">
                    <a16:creationId xmlns:a16="http://schemas.microsoft.com/office/drawing/2014/main" id="{46A76D6B-3FFF-476E-8222-4EA83745EDAB}"/>
                  </a:ext>
                </a:extLst>
              </p:cNvPr>
              <p:cNvSpPr/>
              <p:nvPr/>
            </p:nvSpPr>
            <p:spPr>
              <a:xfrm>
                <a:off x="662465" y="2798352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b="1" dirty="0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24" name="Ellipsi 23">
                <a:extLst>
                  <a:ext uri="{FF2B5EF4-FFF2-40B4-BE49-F238E27FC236}">
                    <a16:creationId xmlns:a16="http://schemas.microsoft.com/office/drawing/2014/main" id="{63302F84-3F7C-437E-AFAC-3C7B92498882}"/>
                  </a:ext>
                </a:extLst>
              </p:cNvPr>
              <p:cNvSpPr/>
              <p:nvPr/>
            </p:nvSpPr>
            <p:spPr>
              <a:xfrm>
                <a:off x="1112465" y="3241636"/>
                <a:ext cx="360000" cy="36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b="1" dirty="0">
                    <a:solidFill>
                      <a:schemeClr val="tx1"/>
                    </a:solidFill>
                  </a:rPr>
                  <a:t>H</a:t>
                </a:r>
              </a:p>
            </p:txBody>
          </p:sp>
        </p:grpSp>
        <p:sp>
          <p:nvSpPr>
            <p:cNvPr id="25" name="Ellipsi 24">
              <a:extLst>
                <a:ext uri="{FF2B5EF4-FFF2-40B4-BE49-F238E27FC236}">
                  <a16:creationId xmlns:a16="http://schemas.microsoft.com/office/drawing/2014/main" id="{B9D7E2B9-E28E-4D2C-A7AB-653CEA2DFDAC}"/>
                </a:ext>
              </a:extLst>
            </p:cNvPr>
            <p:cNvSpPr/>
            <p:nvPr/>
          </p:nvSpPr>
          <p:spPr>
            <a:xfrm>
              <a:off x="7475543" y="3668879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26" name="Ellipsi 25">
              <a:extLst>
                <a:ext uri="{FF2B5EF4-FFF2-40B4-BE49-F238E27FC236}">
                  <a16:creationId xmlns:a16="http://schemas.microsoft.com/office/drawing/2014/main" id="{D94E0536-7DDD-4E6F-B99E-3E7BA187B913}"/>
                </a:ext>
              </a:extLst>
            </p:cNvPr>
            <p:cNvSpPr/>
            <p:nvPr/>
          </p:nvSpPr>
          <p:spPr>
            <a:xfrm>
              <a:off x="8293538" y="3766407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</p:grpSp>
      <p:pic>
        <p:nvPicPr>
          <p:cNvPr id="28" name="Kuva 27">
            <a:extLst>
              <a:ext uri="{FF2B5EF4-FFF2-40B4-BE49-F238E27FC236}">
                <a16:creationId xmlns:a16="http://schemas.microsoft.com/office/drawing/2014/main" id="{F1ECE263-C6AD-47DB-A080-B4AF4CD9621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0825" y="4381187"/>
            <a:ext cx="1700238" cy="1441560"/>
          </a:xfrm>
          <a:prstGeom prst="rect">
            <a:avLst/>
          </a:prstGeom>
        </p:spPr>
      </p:pic>
      <p:sp>
        <p:nvSpPr>
          <p:cNvPr id="34" name="Suorakulmio 33">
            <a:extLst>
              <a:ext uri="{FF2B5EF4-FFF2-40B4-BE49-F238E27FC236}">
                <a16:creationId xmlns:a16="http://schemas.microsoft.com/office/drawing/2014/main" id="{96962FEC-3549-4C39-B714-E5D7E9C909F8}"/>
              </a:ext>
            </a:extLst>
          </p:cNvPr>
          <p:cNvSpPr/>
          <p:nvPr/>
        </p:nvSpPr>
        <p:spPr>
          <a:xfrm>
            <a:off x="3729969" y="5734013"/>
            <a:ext cx="900000" cy="437091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C</a:t>
            </a:r>
            <a:r>
              <a:rPr lang="fi-FI" baseline="-25000" dirty="0">
                <a:solidFill>
                  <a:schemeClr val="tx1"/>
                </a:solidFill>
              </a:rPr>
              <a:t>3</a:t>
            </a:r>
            <a:r>
              <a:rPr lang="fi-FI" dirty="0">
                <a:solidFill>
                  <a:schemeClr val="tx1"/>
                </a:solidFill>
              </a:rPr>
              <a:t>H</a:t>
            </a:r>
            <a:r>
              <a:rPr lang="fi-FI" baseline="-25000" dirty="0">
                <a:solidFill>
                  <a:schemeClr val="tx1"/>
                </a:solidFill>
              </a:rPr>
              <a:t>6</a:t>
            </a:r>
            <a:r>
              <a:rPr lang="fi-FI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5B0625C8-6E3F-4E26-BCF0-ED7900E1A170}"/>
              </a:ext>
            </a:extLst>
          </p:cNvPr>
          <p:cNvSpPr/>
          <p:nvPr/>
        </p:nvSpPr>
        <p:spPr>
          <a:xfrm>
            <a:off x="2049980" y="5337888"/>
            <a:ext cx="1440000" cy="1440000"/>
          </a:xfrm>
          <a:prstGeom prst="ellipse">
            <a:avLst/>
          </a:prstGeom>
          <a:blipFill dpi="0"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31" name="Ryhmä 30">
            <a:extLst>
              <a:ext uri="{FF2B5EF4-FFF2-40B4-BE49-F238E27FC236}">
                <a16:creationId xmlns:a16="http://schemas.microsoft.com/office/drawing/2014/main" id="{86DA626F-AE2F-46A4-BBA6-1E0217BBE4B0}"/>
              </a:ext>
            </a:extLst>
          </p:cNvPr>
          <p:cNvGrpSpPr>
            <a:grpSpLocks noChangeAspect="1"/>
          </p:cNvGrpSpPr>
          <p:nvPr/>
        </p:nvGrpSpPr>
        <p:grpSpPr>
          <a:xfrm>
            <a:off x="136919" y="4087665"/>
            <a:ext cx="1270114" cy="1076126"/>
            <a:chOff x="6627442" y="3409414"/>
            <a:chExt cx="2026180" cy="1716716"/>
          </a:xfrm>
        </p:grpSpPr>
        <p:sp>
          <p:nvSpPr>
            <p:cNvPr id="40" name="Ellipsi 39">
              <a:extLst>
                <a:ext uri="{FF2B5EF4-FFF2-40B4-BE49-F238E27FC236}">
                  <a16:creationId xmlns:a16="http://schemas.microsoft.com/office/drawing/2014/main" id="{F2B6C5BD-7B23-45D1-BA0C-7E542CA01155}"/>
                </a:ext>
              </a:extLst>
            </p:cNvPr>
            <p:cNvSpPr/>
            <p:nvPr/>
          </p:nvSpPr>
          <p:spPr>
            <a:xfrm>
              <a:off x="6901997" y="4219414"/>
              <a:ext cx="540000" cy="54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C</a:t>
              </a:r>
            </a:p>
          </p:txBody>
        </p:sp>
        <p:sp>
          <p:nvSpPr>
            <p:cNvPr id="41" name="Ellipsi 40">
              <a:extLst>
                <a:ext uri="{FF2B5EF4-FFF2-40B4-BE49-F238E27FC236}">
                  <a16:creationId xmlns:a16="http://schemas.microsoft.com/office/drawing/2014/main" id="{BAF6E14A-2058-4CC1-812C-A90437E98474}"/>
                </a:ext>
              </a:extLst>
            </p:cNvPr>
            <p:cNvSpPr/>
            <p:nvPr/>
          </p:nvSpPr>
          <p:spPr>
            <a:xfrm>
              <a:off x="7355884" y="3936053"/>
              <a:ext cx="540000" cy="54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C</a:t>
              </a:r>
            </a:p>
          </p:txBody>
        </p:sp>
        <p:sp>
          <p:nvSpPr>
            <p:cNvPr id="42" name="Ellipsi 41">
              <a:extLst>
                <a:ext uri="{FF2B5EF4-FFF2-40B4-BE49-F238E27FC236}">
                  <a16:creationId xmlns:a16="http://schemas.microsoft.com/office/drawing/2014/main" id="{9A40BBD7-2729-4D1D-B15B-67BCEC606203}"/>
                </a:ext>
              </a:extLst>
            </p:cNvPr>
            <p:cNvSpPr/>
            <p:nvPr/>
          </p:nvSpPr>
          <p:spPr>
            <a:xfrm>
              <a:off x="7347442" y="3409414"/>
              <a:ext cx="540000" cy="54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O</a:t>
              </a:r>
            </a:p>
          </p:txBody>
        </p:sp>
        <p:sp>
          <p:nvSpPr>
            <p:cNvPr id="43" name="Ellipsi 42">
              <a:extLst>
                <a:ext uri="{FF2B5EF4-FFF2-40B4-BE49-F238E27FC236}">
                  <a16:creationId xmlns:a16="http://schemas.microsoft.com/office/drawing/2014/main" id="{EBF5AA66-2FA2-4D72-847E-2FF60420BF1F}"/>
                </a:ext>
              </a:extLst>
            </p:cNvPr>
            <p:cNvSpPr/>
            <p:nvPr/>
          </p:nvSpPr>
          <p:spPr>
            <a:xfrm>
              <a:off x="7895884" y="4766130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44" name="Ellipsi 43">
              <a:extLst>
                <a:ext uri="{FF2B5EF4-FFF2-40B4-BE49-F238E27FC236}">
                  <a16:creationId xmlns:a16="http://schemas.microsoft.com/office/drawing/2014/main" id="{50464C86-394C-4084-8099-BB01312CC92B}"/>
                </a:ext>
              </a:extLst>
            </p:cNvPr>
            <p:cNvSpPr/>
            <p:nvPr/>
          </p:nvSpPr>
          <p:spPr>
            <a:xfrm>
              <a:off x="6627442" y="4046130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45" name="Ellipsi 44">
              <a:extLst>
                <a:ext uri="{FF2B5EF4-FFF2-40B4-BE49-F238E27FC236}">
                  <a16:creationId xmlns:a16="http://schemas.microsoft.com/office/drawing/2014/main" id="{2A42DB15-95C3-4147-8CC6-514F0B7B24C9}"/>
                </a:ext>
              </a:extLst>
            </p:cNvPr>
            <p:cNvSpPr/>
            <p:nvPr/>
          </p:nvSpPr>
          <p:spPr>
            <a:xfrm>
              <a:off x="6669038" y="4586130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46" name="Ellipsi 45">
              <a:extLst>
                <a:ext uri="{FF2B5EF4-FFF2-40B4-BE49-F238E27FC236}">
                  <a16:creationId xmlns:a16="http://schemas.microsoft.com/office/drawing/2014/main" id="{C034BD29-8EB4-4592-908B-0F580B97E015}"/>
                </a:ext>
              </a:extLst>
            </p:cNvPr>
            <p:cNvSpPr/>
            <p:nvPr/>
          </p:nvSpPr>
          <p:spPr>
            <a:xfrm>
              <a:off x="7175884" y="4683629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39" name="Ellipsi 38">
              <a:extLst>
                <a:ext uri="{FF2B5EF4-FFF2-40B4-BE49-F238E27FC236}">
                  <a16:creationId xmlns:a16="http://schemas.microsoft.com/office/drawing/2014/main" id="{9C0558BC-56F6-41D8-AE9A-2A8380C606A0}"/>
                </a:ext>
              </a:extLst>
            </p:cNvPr>
            <p:cNvSpPr/>
            <p:nvPr/>
          </p:nvSpPr>
          <p:spPr>
            <a:xfrm>
              <a:off x="8293622" y="4503629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47" name="Ellipsi 46">
              <a:extLst>
                <a:ext uri="{FF2B5EF4-FFF2-40B4-BE49-F238E27FC236}">
                  <a16:creationId xmlns:a16="http://schemas.microsoft.com/office/drawing/2014/main" id="{E5B71F6D-ADAD-4051-94DC-1E7547866707}"/>
                </a:ext>
              </a:extLst>
            </p:cNvPr>
            <p:cNvSpPr/>
            <p:nvPr/>
          </p:nvSpPr>
          <p:spPr>
            <a:xfrm>
              <a:off x="7787411" y="4226130"/>
              <a:ext cx="540000" cy="54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/>
                <a:t>C</a:t>
              </a:r>
            </a:p>
          </p:txBody>
        </p:sp>
        <p:sp>
          <p:nvSpPr>
            <p:cNvPr id="49" name="Ellipsi 48">
              <a:extLst>
                <a:ext uri="{FF2B5EF4-FFF2-40B4-BE49-F238E27FC236}">
                  <a16:creationId xmlns:a16="http://schemas.microsoft.com/office/drawing/2014/main" id="{4952AF17-4134-4512-8F30-53826F8325D6}"/>
                </a:ext>
              </a:extLst>
            </p:cNvPr>
            <p:cNvSpPr/>
            <p:nvPr/>
          </p:nvSpPr>
          <p:spPr>
            <a:xfrm>
              <a:off x="8203502" y="3998591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b="1" dirty="0">
                  <a:solidFill>
                    <a:schemeClr val="tx1"/>
                  </a:solidFill>
                </a:rPr>
                <a:t>H</a:t>
              </a:r>
            </a:p>
          </p:txBody>
        </p:sp>
      </p:grpSp>
      <p:pic>
        <p:nvPicPr>
          <p:cNvPr id="51" name="Kuva 50">
            <a:extLst>
              <a:ext uri="{FF2B5EF4-FFF2-40B4-BE49-F238E27FC236}">
                <a16:creationId xmlns:a16="http://schemas.microsoft.com/office/drawing/2014/main" id="{2F193154-AF8A-4FDA-B5BE-03BF4F2D12C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4" t="26621" r="49380" b="43976"/>
          <a:stretch/>
        </p:blipFill>
        <p:spPr>
          <a:xfrm>
            <a:off x="506182" y="5314920"/>
            <a:ext cx="1548906" cy="1485937"/>
          </a:xfrm>
          <a:prstGeom prst="rect">
            <a:avLst/>
          </a:prstGeom>
        </p:spPr>
      </p:pic>
      <p:sp>
        <p:nvSpPr>
          <p:cNvPr id="54" name="Suorakulmio 53">
            <a:extLst>
              <a:ext uri="{FF2B5EF4-FFF2-40B4-BE49-F238E27FC236}">
                <a16:creationId xmlns:a16="http://schemas.microsoft.com/office/drawing/2014/main" id="{33C45479-7688-41E6-B69F-C5538E8FE895}"/>
              </a:ext>
            </a:extLst>
          </p:cNvPr>
          <p:cNvSpPr/>
          <p:nvPr/>
        </p:nvSpPr>
        <p:spPr>
          <a:xfrm>
            <a:off x="5607642" y="5676533"/>
            <a:ext cx="900000" cy="437091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C</a:t>
            </a:r>
            <a:r>
              <a:rPr lang="fi-FI" baseline="-25000" dirty="0">
                <a:solidFill>
                  <a:schemeClr val="tx1"/>
                </a:solidFill>
              </a:rPr>
              <a:t>2</a:t>
            </a:r>
            <a:r>
              <a:rPr lang="fi-FI" dirty="0">
                <a:solidFill>
                  <a:schemeClr val="tx1"/>
                </a:solidFill>
              </a:rPr>
              <a:t>H</a:t>
            </a:r>
            <a:r>
              <a:rPr lang="fi-FI" baseline="-25000" dirty="0">
                <a:solidFill>
                  <a:schemeClr val="tx1"/>
                </a:solidFill>
              </a:rPr>
              <a:t>6</a:t>
            </a:r>
            <a:r>
              <a:rPr lang="fi-FI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55" name="Ellipsi 54">
            <a:extLst>
              <a:ext uri="{FF2B5EF4-FFF2-40B4-BE49-F238E27FC236}">
                <a16:creationId xmlns:a16="http://schemas.microsoft.com/office/drawing/2014/main" id="{56B534AD-D437-4D8F-AA8E-0BFA3B322F67}"/>
              </a:ext>
            </a:extLst>
          </p:cNvPr>
          <p:cNvSpPr/>
          <p:nvPr/>
        </p:nvSpPr>
        <p:spPr>
          <a:xfrm>
            <a:off x="5723921" y="3797903"/>
            <a:ext cx="1440000" cy="14400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807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D650F6-F5CD-45A5-9F22-B0FB0C9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Molekyylissä on kovalenttisia sidoksia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899DD6-C47B-4A19-B5E7-F03336A0B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878157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Kovalenttisessa sidoksessa kaksi atomia jakaa elektroniparin</a:t>
            </a:r>
          </a:p>
          <a:p>
            <a:r>
              <a:rPr lang="fi-FI" dirty="0"/>
              <a:t>Atomit yrittävät saada </a:t>
            </a:r>
            <a:r>
              <a:rPr lang="fi-FI" i="1" dirty="0"/>
              <a:t>oktetin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Oktetti tarkoittaa, että atomin ulkokuorella (eli isoimmalla kuorella) on kahdeksan elektronia</a:t>
            </a:r>
          </a:p>
          <a:p>
            <a:r>
              <a:rPr lang="fi-FI" dirty="0"/>
              <a:t>Jaetut elektronit ovat molempien atomien ulkokuorella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0EA526B-8A71-40BC-9C96-3A1659865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409" y="5464806"/>
            <a:ext cx="2953472" cy="1422748"/>
          </a:xfrm>
          <a:prstGeom prst="rect">
            <a:avLst/>
          </a:prstGeom>
        </p:spPr>
      </p:pic>
      <p:grpSp>
        <p:nvGrpSpPr>
          <p:cNvPr id="5" name="Ryhmä 4">
            <a:extLst>
              <a:ext uri="{FF2B5EF4-FFF2-40B4-BE49-F238E27FC236}">
                <a16:creationId xmlns:a16="http://schemas.microsoft.com/office/drawing/2014/main" id="{FC16F7DE-0AB8-4EB2-ACBE-7D811CFE4E14}"/>
              </a:ext>
            </a:extLst>
          </p:cNvPr>
          <p:cNvGrpSpPr/>
          <p:nvPr/>
        </p:nvGrpSpPr>
        <p:grpSpPr>
          <a:xfrm>
            <a:off x="1818057" y="3867348"/>
            <a:ext cx="1540160" cy="1544972"/>
            <a:chOff x="2031055" y="3912634"/>
            <a:chExt cx="1540160" cy="1544972"/>
          </a:xfrm>
        </p:grpSpPr>
        <p:sp>
          <p:nvSpPr>
            <p:cNvPr id="34" name="Ellipsi 33">
              <a:extLst>
                <a:ext uri="{FF2B5EF4-FFF2-40B4-BE49-F238E27FC236}">
                  <a16:creationId xmlns:a16="http://schemas.microsoft.com/office/drawing/2014/main" id="{0F30337C-B2F7-40F2-83FF-6B9F83C810F9}"/>
                </a:ext>
              </a:extLst>
            </p:cNvPr>
            <p:cNvSpPr/>
            <p:nvPr/>
          </p:nvSpPr>
          <p:spPr>
            <a:xfrm>
              <a:off x="2131215" y="3912634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5" name="Ellipsi 34">
              <a:extLst>
                <a:ext uri="{FF2B5EF4-FFF2-40B4-BE49-F238E27FC236}">
                  <a16:creationId xmlns:a16="http://schemas.microsoft.com/office/drawing/2014/main" id="{EBF016CC-E5DF-4D21-9975-80ABE96895D5}"/>
                </a:ext>
              </a:extLst>
            </p:cNvPr>
            <p:cNvSpPr/>
            <p:nvPr/>
          </p:nvSpPr>
          <p:spPr>
            <a:xfrm>
              <a:off x="2484616" y="4265434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6" name="Ellipsi 35">
              <a:extLst>
                <a:ext uri="{FF2B5EF4-FFF2-40B4-BE49-F238E27FC236}">
                  <a16:creationId xmlns:a16="http://schemas.microsoft.com/office/drawing/2014/main" id="{4755A8A1-508F-4697-838B-7A89BCCC0560}"/>
                </a:ext>
              </a:extLst>
            </p:cNvPr>
            <p:cNvSpPr/>
            <p:nvPr/>
          </p:nvSpPr>
          <p:spPr>
            <a:xfrm>
              <a:off x="2761215" y="4542634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7" name="Ellipsi 36">
              <a:extLst>
                <a:ext uri="{FF2B5EF4-FFF2-40B4-BE49-F238E27FC236}">
                  <a16:creationId xmlns:a16="http://schemas.microsoft.com/office/drawing/2014/main" id="{6D7870B3-2FC6-4839-937E-C0CBA40574E0}"/>
                </a:ext>
              </a:extLst>
            </p:cNvPr>
            <p:cNvSpPr/>
            <p:nvPr/>
          </p:nvSpPr>
          <p:spPr>
            <a:xfrm>
              <a:off x="2761215" y="4182634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8" name="Ellipsi 37">
              <a:extLst>
                <a:ext uri="{FF2B5EF4-FFF2-40B4-BE49-F238E27FC236}">
                  <a16:creationId xmlns:a16="http://schemas.microsoft.com/office/drawing/2014/main" id="{2C339FD3-CD26-41A5-875A-4E686039C945}"/>
                </a:ext>
              </a:extLst>
            </p:cNvPr>
            <p:cNvSpPr/>
            <p:nvPr/>
          </p:nvSpPr>
          <p:spPr>
            <a:xfrm>
              <a:off x="2761215" y="4885534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9" name="Ellipsi 38">
              <a:extLst>
                <a:ext uri="{FF2B5EF4-FFF2-40B4-BE49-F238E27FC236}">
                  <a16:creationId xmlns:a16="http://schemas.microsoft.com/office/drawing/2014/main" id="{19DAD491-239D-41FE-ACAF-573242BC97E9}"/>
                </a:ext>
              </a:extLst>
            </p:cNvPr>
            <p:cNvSpPr/>
            <p:nvPr/>
          </p:nvSpPr>
          <p:spPr>
            <a:xfrm>
              <a:off x="3316812" y="4082424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Ellipsi 40">
              <a:extLst>
                <a:ext uri="{FF2B5EF4-FFF2-40B4-BE49-F238E27FC236}">
                  <a16:creationId xmlns:a16="http://schemas.microsoft.com/office/drawing/2014/main" id="{30A4D567-4FDC-4911-8900-261B356F1911}"/>
                </a:ext>
              </a:extLst>
            </p:cNvPr>
            <p:cNvSpPr/>
            <p:nvPr/>
          </p:nvSpPr>
          <p:spPr>
            <a:xfrm>
              <a:off x="3312015" y="5041234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2" name="Ellipsi 41">
              <a:extLst>
                <a:ext uri="{FF2B5EF4-FFF2-40B4-BE49-F238E27FC236}">
                  <a16:creationId xmlns:a16="http://schemas.microsoft.com/office/drawing/2014/main" id="{2831C630-F189-457D-AC0B-7B098FBFCADF}"/>
                </a:ext>
              </a:extLst>
            </p:cNvPr>
            <p:cNvSpPr/>
            <p:nvPr/>
          </p:nvSpPr>
          <p:spPr>
            <a:xfrm>
              <a:off x="2237223" y="4082424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3" name="Ellipsi 42">
              <a:extLst>
                <a:ext uri="{FF2B5EF4-FFF2-40B4-BE49-F238E27FC236}">
                  <a16:creationId xmlns:a16="http://schemas.microsoft.com/office/drawing/2014/main" id="{6DF9B251-29C0-43DD-9E7F-AEF4E3017FE4}"/>
                </a:ext>
              </a:extLst>
            </p:cNvPr>
            <p:cNvSpPr/>
            <p:nvPr/>
          </p:nvSpPr>
          <p:spPr>
            <a:xfrm>
              <a:off x="2249322" y="5065534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7" name="Ellipsi 76">
              <a:extLst>
                <a:ext uri="{FF2B5EF4-FFF2-40B4-BE49-F238E27FC236}">
                  <a16:creationId xmlns:a16="http://schemas.microsoft.com/office/drawing/2014/main" id="{4E3CAA87-D1ED-4A94-B71A-8B2EBB287CDC}"/>
                </a:ext>
              </a:extLst>
            </p:cNvPr>
            <p:cNvSpPr/>
            <p:nvPr/>
          </p:nvSpPr>
          <p:spPr>
            <a:xfrm>
              <a:off x="2031055" y="4557034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8" name="Ellipsi 77">
              <a:extLst>
                <a:ext uri="{FF2B5EF4-FFF2-40B4-BE49-F238E27FC236}">
                  <a16:creationId xmlns:a16="http://schemas.microsoft.com/office/drawing/2014/main" id="{B8DDF56F-1C1D-4AA8-9B3D-689071A2BE24}"/>
                </a:ext>
              </a:extLst>
            </p:cNvPr>
            <p:cNvSpPr/>
            <p:nvPr/>
          </p:nvSpPr>
          <p:spPr>
            <a:xfrm>
              <a:off x="2754616" y="527760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6" name="Ryhmä 5">
            <a:extLst>
              <a:ext uri="{FF2B5EF4-FFF2-40B4-BE49-F238E27FC236}">
                <a16:creationId xmlns:a16="http://schemas.microsoft.com/office/drawing/2014/main" id="{512D543F-BC89-46A2-9A23-10349925A45D}"/>
              </a:ext>
            </a:extLst>
          </p:cNvPr>
          <p:cNvGrpSpPr/>
          <p:nvPr/>
        </p:nvGrpSpPr>
        <p:grpSpPr>
          <a:xfrm>
            <a:off x="4827103" y="3919834"/>
            <a:ext cx="1553995" cy="1533600"/>
            <a:chOff x="4827103" y="3919834"/>
            <a:chExt cx="1553995" cy="1533600"/>
          </a:xfrm>
        </p:grpSpPr>
        <p:sp>
          <p:nvSpPr>
            <p:cNvPr id="45" name="Ellipsi 44">
              <a:extLst>
                <a:ext uri="{FF2B5EF4-FFF2-40B4-BE49-F238E27FC236}">
                  <a16:creationId xmlns:a16="http://schemas.microsoft.com/office/drawing/2014/main" id="{D3CDCF27-F136-4D63-A255-738620431068}"/>
                </a:ext>
              </a:extLst>
            </p:cNvPr>
            <p:cNvSpPr/>
            <p:nvPr/>
          </p:nvSpPr>
          <p:spPr>
            <a:xfrm>
              <a:off x="4827103" y="3919834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6" name="Ellipsi 45">
              <a:extLst>
                <a:ext uri="{FF2B5EF4-FFF2-40B4-BE49-F238E27FC236}">
                  <a16:creationId xmlns:a16="http://schemas.microsoft.com/office/drawing/2014/main" id="{254A53CB-1EC9-46B1-B291-F18103A3AFC3}"/>
                </a:ext>
              </a:extLst>
            </p:cNvPr>
            <p:cNvSpPr/>
            <p:nvPr/>
          </p:nvSpPr>
          <p:spPr>
            <a:xfrm>
              <a:off x="5180504" y="4272634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7" name="Ellipsi 46">
              <a:extLst>
                <a:ext uri="{FF2B5EF4-FFF2-40B4-BE49-F238E27FC236}">
                  <a16:creationId xmlns:a16="http://schemas.microsoft.com/office/drawing/2014/main" id="{A6208A76-23B3-4F0C-A82E-83A3288ED1CF}"/>
                </a:ext>
              </a:extLst>
            </p:cNvPr>
            <p:cNvSpPr/>
            <p:nvPr/>
          </p:nvSpPr>
          <p:spPr>
            <a:xfrm>
              <a:off x="5457103" y="4549834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8" name="Ellipsi 47">
              <a:extLst>
                <a:ext uri="{FF2B5EF4-FFF2-40B4-BE49-F238E27FC236}">
                  <a16:creationId xmlns:a16="http://schemas.microsoft.com/office/drawing/2014/main" id="{362A6D40-6451-48B6-938D-36979F4B6259}"/>
                </a:ext>
              </a:extLst>
            </p:cNvPr>
            <p:cNvSpPr/>
            <p:nvPr/>
          </p:nvSpPr>
          <p:spPr>
            <a:xfrm>
              <a:off x="5457103" y="4189834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6" name="Ellipsi 55">
              <a:extLst>
                <a:ext uri="{FF2B5EF4-FFF2-40B4-BE49-F238E27FC236}">
                  <a16:creationId xmlns:a16="http://schemas.microsoft.com/office/drawing/2014/main" id="{68B051DE-2101-453B-846E-02906343D47E}"/>
                </a:ext>
              </a:extLst>
            </p:cNvPr>
            <p:cNvSpPr/>
            <p:nvPr/>
          </p:nvSpPr>
          <p:spPr>
            <a:xfrm>
              <a:off x="5457103" y="4892734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7" name="Ellipsi 56">
              <a:extLst>
                <a:ext uri="{FF2B5EF4-FFF2-40B4-BE49-F238E27FC236}">
                  <a16:creationId xmlns:a16="http://schemas.microsoft.com/office/drawing/2014/main" id="{154B86F7-5190-4FC5-A601-89358388ECB4}"/>
                </a:ext>
              </a:extLst>
            </p:cNvPr>
            <p:cNvSpPr/>
            <p:nvPr/>
          </p:nvSpPr>
          <p:spPr>
            <a:xfrm>
              <a:off x="6012700" y="4089624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2" name="Ellipsi 71">
              <a:extLst>
                <a:ext uri="{FF2B5EF4-FFF2-40B4-BE49-F238E27FC236}">
                  <a16:creationId xmlns:a16="http://schemas.microsoft.com/office/drawing/2014/main" id="{B43D4D30-7493-4A10-B93A-6AA1976EB50D}"/>
                </a:ext>
              </a:extLst>
            </p:cNvPr>
            <p:cNvSpPr/>
            <p:nvPr/>
          </p:nvSpPr>
          <p:spPr>
            <a:xfrm>
              <a:off x="6201098" y="455104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3" name="Ellipsi 72">
              <a:extLst>
                <a:ext uri="{FF2B5EF4-FFF2-40B4-BE49-F238E27FC236}">
                  <a16:creationId xmlns:a16="http://schemas.microsoft.com/office/drawing/2014/main" id="{63D43527-7E9D-48D5-8292-1D8807AEEC70}"/>
                </a:ext>
              </a:extLst>
            </p:cNvPr>
            <p:cNvSpPr/>
            <p:nvPr/>
          </p:nvSpPr>
          <p:spPr>
            <a:xfrm>
              <a:off x="6007903" y="5048434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4" name="Ellipsi 73">
              <a:extLst>
                <a:ext uri="{FF2B5EF4-FFF2-40B4-BE49-F238E27FC236}">
                  <a16:creationId xmlns:a16="http://schemas.microsoft.com/office/drawing/2014/main" id="{B49CF9C9-CD07-4977-B92B-3659B24416AC}"/>
                </a:ext>
              </a:extLst>
            </p:cNvPr>
            <p:cNvSpPr/>
            <p:nvPr/>
          </p:nvSpPr>
          <p:spPr>
            <a:xfrm>
              <a:off x="4933111" y="4089624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5" name="Ellipsi 74">
              <a:extLst>
                <a:ext uri="{FF2B5EF4-FFF2-40B4-BE49-F238E27FC236}">
                  <a16:creationId xmlns:a16="http://schemas.microsoft.com/office/drawing/2014/main" id="{3CBBB1EE-BBE5-4F28-878D-6741AD5E0659}"/>
                </a:ext>
              </a:extLst>
            </p:cNvPr>
            <p:cNvSpPr/>
            <p:nvPr/>
          </p:nvSpPr>
          <p:spPr>
            <a:xfrm>
              <a:off x="4945210" y="5072734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9" name="Ellipsi 78">
              <a:extLst>
                <a:ext uri="{FF2B5EF4-FFF2-40B4-BE49-F238E27FC236}">
                  <a16:creationId xmlns:a16="http://schemas.microsoft.com/office/drawing/2014/main" id="{68C30CF5-3BE9-448C-8C96-909E23DCA1CF}"/>
                </a:ext>
              </a:extLst>
            </p:cNvPr>
            <p:cNvSpPr/>
            <p:nvPr/>
          </p:nvSpPr>
          <p:spPr>
            <a:xfrm>
              <a:off x="5463702" y="5273434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80" name="Ellipsi 79">
            <a:extLst>
              <a:ext uri="{FF2B5EF4-FFF2-40B4-BE49-F238E27FC236}">
                <a16:creationId xmlns:a16="http://schemas.microsoft.com/office/drawing/2014/main" id="{9D213CBD-93C1-453E-AA91-4909A3CFB428}"/>
              </a:ext>
            </a:extLst>
          </p:cNvPr>
          <p:cNvSpPr/>
          <p:nvPr/>
        </p:nvSpPr>
        <p:spPr>
          <a:xfrm>
            <a:off x="4739159" y="4570223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Ellipsi 75">
            <a:extLst>
              <a:ext uri="{FF2B5EF4-FFF2-40B4-BE49-F238E27FC236}">
                <a16:creationId xmlns:a16="http://schemas.microsoft.com/office/drawing/2014/main" id="{93298619-514A-4E90-A4E5-05BBC6D2EC78}"/>
              </a:ext>
            </a:extLst>
          </p:cNvPr>
          <p:cNvSpPr/>
          <p:nvPr/>
        </p:nvSpPr>
        <p:spPr>
          <a:xfrm>
            <a:off x="3269708" y="4506330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F0A5CCC2-D354-4FFD-92FE-49E7C12806EB}"/>
              </a:ext>
            </a:extLst>
          </p:cNvPr>
          <p:cNvSpPr/>
          <p:nvPr/>
        </p:nvSpPr>
        <p:spPr>
          <a:xfrm>
            <a:off x="3790856" y="4413236"/>
            <a:ext cx="695099" cy="427012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A24681C-FB1E-454F-9410-21441922F631}"/>
              </a:ext>
            </a:extLst>
          </p:cNvPr>
          <p:cNvSpPr txBox="1"/>
          <p:nvPr/>
        </p:nvSpPr>
        <p:spPr>
          <a:xfrm>
            <a:off x="4369683" y="37289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1</a:t>
            </a: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864F9791-99F4-4FF6-9C2C-F9F71E733533}"/>
              </a:ext>
            </a:extLst>
          </p:cNvPr>
          <p:cNvSpPr txBox="1"/>
          <p:nvPr/>
        </p:nvSpPr>
        <p:spPr>
          <a:xfrm>
            <a:off x="5674059" y="37357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2</a:t>
            </a:r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2EAAD6D8-CC47-4E4E-ABA5-97A59107CA99}"/>
              </a:ext>
            </a:extLst>
          </p:cNvPr>
          <p:cNvSpPr txBox="1"/>
          <p:nvPr/>
        </p:nvSpPr>
        <p:spPr>
          <a:xfrm>
            <a:off x="5931494" y="44709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3</a:t>
            </a:r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BD4F2CEA-C039-4A71-A542-42AD629D3CB2}"/>
              </a:ext>
            </a:extLst>
          </p:cNvPr>
          <p:cNvSpPr txBox="1"/>
          <p:nvPr/>
        </p:nvSpPr>
        <p:spPr>
          <a:xfrm>
            <a:off x="5604717" y="51726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4</a:t>
            </a:r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0AA3814A-8ABC-46FB-A99A-E62CB5EF173B}"/>
              </a:ext>
            </a:extLst>
          </p:cNvPr>
          <p:cNvSpPr txBox="1"/>
          <p:nvPr/>
        </p:nvSpPr>
        <p:spPr>
          <a:xfrm>
            <a:off x="5035210" y="54426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5</a:t>
            </a:r>
          </a:p>
        </p:txBody>
      </p:sp>
      <p:sp>
        <p:nvSpPr>
          <p:cNvPr id="52" name="Tekstiruutu 51">
            <a:extLst>
              <a:ext uri="{FF2B5EF4-FFF2-40B4-BE49-F238E27FC236}">
                <a16:creationId xmlns:a16="http://schemas.microsoft.com/office/drawing/2014/main" id="{C665BC14-4663-4B50-9544-37532D65C006}"/>
              </a:ext>
            </a:extLst>
          </p:cNvPr>
          <p:cNvSpPr txBox="1"/>
          <p:nvPr/>
        </p:nvSpPr>
        <p:spPr>
          <a:xfrm>
            <a:off x="4370186" y="52926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6</a:t>
            </a:r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753B59BB-BD39-4C71-8C2C-EE2C88B87093}"/>
              </a:ext>
            </a:extLst>
          </p:cNvPr>
          <p:cNvSpPr txBox="1"/>
          <p:nvPr/>
        </p:nvSpPr>
        <p:spPr>
          <a:xfrm>
            <a:off x="3910156" y="4032532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7&amp;8</a:t>
            </a:r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F870D30F-32B3-4175-907F-34D58D88CEC3}"/>
              </a:ext>
            </a:extLst>
          </p:cNvPr>
          <p:cNvSpPr txBox="1"/>
          <p:nvPr/>
        </p:nvSpPr>
        <p:spPr>
          <a:xfrm>
            <a:off x="3516058" y="36849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1</a:t>
            </a:r>
          </a:p>
        </p:txBody>
      </p:sp>
      <p:sp>
        <p:nvSpPr>
          <p:cNvPr id="55" name="Tekstiruutu 54">
            <a:extLst>
              <a:ext uri="{FF2B5EF4-FFF2-40B4-BE49-F238E27FC236}">
                <a16:creationId xmlns:a16="http://schemas.microsoft.com/office/drawing/2014/main" id="{28B5A58E-FE0D-4AB8-BA00-9984D2DE7C45}"/>
              </a:ext>
            </a:extLst>
          </p:cNvPr>
          <p:cNvSpPr txBox="1"/>
          <p:nvPr/>
        </p:nvSpPr>
        <p:spPr>
          <a:xfrm>
            <a:off x="2316421" y="36943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2</a:t>
            </a:r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19DC8E2E-146C-4400-A5D0-8EC26B439E2D}"/>
              </a:ext>
            </a:extLst>
          </p:cNvPr>
          <p:cNvSpPr txBox="1"/>
          <p:nvPr/>
        </p:nvSpPr>
        <p:spPr>
          <a:xfrm>
            <a:off x="2065481" y="42825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3</a:t>
            </a:r>
          </a:p>
        </p:txBody>
      </p:sp>
      <p:sp>
        <p:nvSpPr>
          <p:cNvPr id="59" name="Tekstiruutu 58">
            <a:extLst>
              <a:ext uri="{FF2B5EF4-FFF2-40B4-BE49-F238E27FC236}">
                <a16:creationId xmlns:a16="http://schemas.microsoft.com/office/drawing/2014/main" id="{25230696-EE38-43E4-B9AA-0C65EC1D8D10}"/>
              </a:ext>
            </a:extLst>
          </p:cNvPr>
          <p:cNvSpPr txBox="1"/>
          <p:nvPr/>
        </p:nvSpPr>
        <p:spPr>
          <a:xfrm>
            <a:off x="2286865" y="51881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4</a:t>
            </a:r>
          </a:p>
        </p:txBody>
      </p:sp>
      <p:sp>
        <p:nvSpPr>
          <p:cNvPr id="60" name="Tekstiruutu 59">
            <a:extLst>
              <a:ext uri="{FF2B5EF4-FFF2-40B4-BE49-F238E27FC236}">
                <a16:creationId xmlns:a16="http://schemas.microsoft.com/office/drawing/2014/main" id="{2B40AB8A-0F46-413A-AFFE-A12E5259709E}"/>
              </a:ext>
            </a:extLst>
          </p:cNvPr>
          <p:cNvSpPr txBox="1"/>
          <p:nvPr/>
        </p:nvSpPr>
        <p:spPr>
          <a:xfrm>
            <a:off x="3045554" y="53706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5</a:t>
            </a:r>
          </a:p>
        </p:txBody>
      </p:sp>
      <p:sp>
        <p:nvSpPr>
          <p:cNvPr id="61" name="Tekstiruutu 60">
            <a:extLst>
              <a:ext uri="{FF2B5EF4-FFF2-40B4-BE49-F238E27FC236}">
                <a16:creationId xmlns:a16="http://schemas.microsoft.com/office/drawing/2014/main" id="{6F6C7827-2701-4A6A-9B1B-474ADFCDEFE6}"/>
              </a:ext>
            </a:extLst>
          </p:cNvPr>
          <p:cNvSpPr txBox="1"/>
          <p:nvPr/>
        </p:nvSpPr>
        <p:spPr>
          <a:xfrm>
            <a:off x="3713358" y="50321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710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0632 -0.001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-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04462 -3.3333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0.05503 0.0006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0.07205 0.003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2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7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0" grpId="0" animBg="1"/>
      <p:bldP spid="76" grpId="0" animBg="1"/>
      <p:bldP spid="7" grpId="0" animBg="1"/>
      <p:bldP spid="8" grpId="0"/>
      <p:bldP spid="44" grpId="0"/>
      <p:bldP spid="49" grpId="0"/>
      <p:bldP spid="50" grpId="0"/>
      <p:bldP spid="51" grpId="0"/>
      <p:bldP spid="52" grpId="0"/>
      <p:bldP spid="53" grpId="0"/>
      <p:bldP spid="53" grpId="1"/>
      <p:bldP spid="54" grpId="0"/>
      <p:bldP spid="55" grpId="0"/>
      <p:bldP spid="58" grpId="0"/>
      <p:bldP spid="59" grpId="0"/>
      <p:bldP spid="60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B0F287-6257-4F1F-824D-2633188E3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Molekyylissä on kovalenttisia sidoksia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7F0747-F5A9-4F80-9A53-7F5969849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5303920" cy="4351338"/>
          </a:xfrm>
        </p:spPr>
        <p:txBody>
          <a:bodyPr>
            <a:normAutofit/>
          </a:bodyPr>
          <a:lstStyle/>
          <a:p>
            <a:r>
              <a:rPr lang="fi-FI" dirty="0"/>
              <a:t>Jalokaasuilla (He, </a:t>
            </a:r>
            <a:r>
              <a:rPr lang="fi-FI" dirty="0" err="1"/>
              <a:t>Ar</a:t>
            </a:r>
            <a:r>
              <a:rPr lang="fi-FI" dirty="0"/>
              <a:t>, Ne…) on valmiiksi oktetti. Ne eivät tee kemiallisia sidoksia.</a:t>
            </a:r>
          </a:p>
          <a:p>
            <a:r>
              <a:rPr lang="fi-FI" dirty="0"/>
              <a:t>Vety on pieni atomi, jonka uloimmalle kuorelle ei mahdu 8 elektronia. Siksi vetyatomille riittää kaksi.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DBDB5D3-96CD-4C97-8CEA-4AEC8F19DE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3401" y="4435829"/>
            <a:ext cx="2774695" cy="2467552"/>
          </a:xfrm>
          <a:prstGeom prst="rect">
            <a:avLst/>
          </a:prstGeom>
        </p:spPr>
      </p:pic>
      <p:grpSp>
        <p:nvGrpSpPr>
          <p:cNvPr id="9" name="Ryhmä 8">
            <a:extLst>
              <a:ext uri="{FF2B5EF4-FFF2-40B4-BE49-F238E27FC236}">
                <a16:creationId xmlns:a16="http://schemas.microsoft.com/office/drawing/2014/main" id="{EACC3EA6-D103-4BD6-AB37-B74B020FF44A}"/>
              </a:ext>
            </a:extLst>
          </p:cNvPr>
          <p:cNvGrpSpPr/>
          <p:nvPr/>
        </p:nvGrpSpPr>
        <p:grpSpPr>
          <a:xfrm>
            <a:off x="6816150" y="3862405"/>
            <a:ext cx="1440000" cy="1440000"/>
            <a:chOff x="6816150" y="3862405"/>
            <a:chExt cx="1440000" cy="1440000"/>
          </a:xfrm>
        </p:grpSpPr>
        <p:sp>
          <p:nvSpPr>
            <p:cNvPr id="19" name="Ellipsi 18">
              <a:extLst>
                <a:ext uri="{FF2B5EF4-FFF2-40B4-BE49-F238E27FC236}">
                  <a16:creationId xmlns:a16="http://schemas.microsoft.com/office/drawing/2014/main" id="{37ED10CD-7D1F-4773-9A5B-8C064DF9D22E}"/>
                </a:ext>
              </a:extLst>
            </p:cNvPr>
            <p:cNvSpPr/>
            <p:nvPr/>
          </p:nvSpPr>
          <p:spPr>
            <a:xfrm>
              <a:off x="6816150" y="3862405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Ellipsi 19">
              <a:extLst>
                <a:ext uri="{FF2B5EF4-FFF2-40B4-BE49-F238E27FC236}">
                  <a16:creationId xmlns:a16="http://schemas.microsoft.com/office/drawing/2014/main" id="{7ED1D636-6111-470F-9AE5-70B839792FC6}"/>
                </a:ext>
              </a:extLst>
            </p:cNvPr>
            <p:cNvSpPr/>
            <p:nvPr/>
          </p:nvSpPr>
          <p:spPr>
            <a:xfrm>
              <a:off x="7169551" y="4215205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Ellipsi 20">
              <a:extLst>
                <a:ext uri="{FF2B5EF4-FFF2-40B4-BE49-F238E27FC236}">
                  <a16:creationId xmlns:a16="http://schemas.microsoft.com/office/drawing/2014/main" id="{5F9472D5-CEDC-4E51-86C9-D50248D1AA09}"/>
                </a:ext>
              </a:extLst>
            </p:cNvPr>
            <p:cNvSpPr/>
            <p:nvPr/>
          </p:nvSpPr>
          <p:spPr>
            <a:xfrm>
              <a:off x="7446150" y="4492405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Ellipsi 21">
              <a:extLst>
                <a:ext uri="{FF2B5EF4-FFF2-40B4-BE49-F238E27FC236}">
                  <a16:creationId xmlns:a16="http://schemas.microsoft.com/office/drawing/2014/main" id="{051639B5-076B-4F82-A7CD-6E36C975DD92}"/>
                </a:ext>
              </a:extLst>
            </p:cNvPr>
            <p:cNvSpPr/>
            <p:nvPr/>
          </p:nvSpPr>
          <p:spPr>
            <a:xfrm>
              <a:off x="7446150" y="41324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Ellipsi 22">
              <a:extLst>
                <a:ext uri="{FF2B5EF4-FFF2-40B4-BE49-F238E27FC236}">
                  <a16:creationId xmlns:a16="http://schemas.microsoft.com/office/drawing/2014/main" id="{54777490-5970-4490-A1D4-37C9304E0229}"/>
                </a:ext>
              </a:extLst>
            </p:cNvPr>
            <p:cNvSpPr/>
            <p:nvPr/>
          </p:nvSpPr>
          <p:spPr>
            <a:xfrm>
              <a:off x="7446150" y="48353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" name="Ellipsi 23">
              <a:extLst>
                <a:ext uri="{FF2B5EF4-FFF2-40B4-BE49-F238E27FC236}">
                  <a16:creationId xmlns:a16="http://schemas.microsoft.com/office/drawing/2014/main" id="{FBF9C2A5-16A2-4B5C-BF42-3A63F530747A}"/>
                </a:ext>
              </a:extLst>
            </p:cNvPr>
            <p:cNvSpPr/>
            <p:nvPr/>
          </p:nvSpPr>
          <p:spPr>
            <a:xfrm>
              <a:off x="8001747" y="403219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Ellipsi 25">
              <a:extLst>
                <a:ext uri="{FF2B5EF4-FFF2-40B4-BE49-F238E27FC236}">
                  <a16:creationId xmlns:a16="http://schemas.microsoft.com/office/drawing/2014/main" id="{77413830-CB03-48D2-99CD-40527ACFAB09}"/>
                </a:ext>
              </a:extLst>
            </p:cNvPr>
            <p:cNvSpPr/>
            <p:nvPr/>
          </p:nvSpPr>
          <p:spPr>
            <a:xfrm>
              <a:off x="7996950" y="49910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Ellipsi 26">
              <a:extLst>
                <a:ext uri="{FF2B5EF4-FFF2-40B4-BE49-F238E27FC236}">
                  <a16:creationId xmlns:a16="http://schemas.microsoft.com/office/drawing/2014/main" id="{1FDAEA61-AB6F-4382-8128-294C7E8C1B77}"/>
                </a:ext>
              </a:extLst>
            </p:cNvPr>
            <p:cNvSpPr/>
            <p:nvPr/>
          </p:nvSpPr>
          <p:spPr>
            <a:xfrm>
              <a:off x="6922158" y="403219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Ellipsi 27">
              <a:extLst>
                <a:ext uri="{FF2B5EF4-FFF2-40B4-BE49-F238E27FC236}">
                  <a16:creationId xmlns:a16="http://schemas.microsoft.com/office/drawing/2014/main" id="{EC23AE8B-D520-4002-8BAC-E804DACC3169}"/>
                </a:ext>
              </a:extLst>
            </p:cNvPr>
            <p:cNvSpPr/>
            <p:nvPr/>
          </p:nvSpPr>
          <p:spPr>
            <a:xfrm>
              <a:off x="6934257" y="5015305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0" name="Ryhmä 9">
            <a:extLst>
              <a:ext uri="{FF2B5EF4-FFF2-40B4-BE49-F238E27FC236}">
                <a16:creationId xmlns:a16="http://schemas.microsoft.com/office/drawing/2014/main" id="{D1769832-0846-49B7-8382-911A34DEBC2E}"/>
              </a:ext>
            </a:extLst>
          </p:cNvPr>
          <p:cNvGrpSpPr/>
          <p:nvPr/>
        </p:nvGrpSpPr>
        <p:grpSpPr>
          <a:xfrm>
            <a:off x="5422784" y="5010820"/>
            <a:ext cx="1643998" cy="1549657"/>
            <a:chOff x="5422784" y="5010820"/>
            <a:chExt cx="1643998" cy="1549657"/>
          </a:xfrm>
        </p:grpSpPr>
        <p:sp>
          <p:nvSpPr>
            <p:cNvPr id="30" name="Ellipsi 29">
              <a:extLst>
                <a:ext uri="{FF2B5EF4-FFF2-40B4-BE49-F238E27FC236}">
                  <a16:creationId xmlns:a16="http://schemas.microsoft.com/office/drawing/2014/main" id="{AC1A985D-3327-4A4F-A699-73E1C4D5FD04}"/>
                </a:ext>
              </a:extLst>
            </p:cNvPr>
            <p:cNvSpPr/>
            <p:nvPr/>
          </p:nvSpPr>
          <p:spPr>
            <a:xfrm>
              <a:off x="5525982" y="5010820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Ellipsi 30">
              <a:extLst>
                <a:ext uri="{FF2B5EF4-FFF2-40B4-BE49-F238E27FC236}">
                  <a16:creationId xmlns:a16="http://schemas.microsoft.com/office/drawing/2014/main" id="{2C2C7312-54FE-410A-A93D-0533E0581BEA}"/>
                </a:ext>
              </a:extLst>
            </p:cNvPr>
            <p:cNvSpPr/>
            <p:nvPr/>
          </p:nvSpPr>
          <p:spPr>
            <a:xfrm>
              <a:off x="5879383" y="5363620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2" name="Ellipsi 31">
              <a:extLst>
                <a:ext uri="{FF2B5EF4-FFF2-40B4-BE49-F238E27FC236}">
                  <a16:creationId xmlns:a16="http://schemas.microsoft.com/office/drawing/2014/main" id="{AF127491-269C-42C8-B1F8-2E34567F62BA}"/>
                </a:ext>
              </a:extLst>
            </p:cNvPr>
            <p:cNvSpPr/>
            <p:nvPr/>
          </p:nvSpPr>
          <p:spPr>
            <a:xfrm>
              <a:off x="6155982" y="5640820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3" name="Ellipsi 32">
              <a:extLst>
                <a:ext uri="{FF2B5EF4-FFF2-40B4-BE49-F238E27FC236}">
                  <a16:creationId xmlns:a16="http://schemas.microsoft.com/office/drawing/2014/main" id="{4087D37B-9794-4B42-9322-8FB8E60CFD60}"/>
                </a:ext>
              </a:extLst>
            </p:cNvPr>
            <p:cNvSpPr/>
            <p:nvPr/>
          </p:nvSpPr>
          <p:spPr>
            <a:xfrm>
              <a:off x="6155982" y="5280820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Ellipsi 33">
              <a:extLst>
                <a:ext uri="{FF2B5EF4-FFF2-40B4-BE49-F238E27FC236}">
                  <a16:creationId xmlns:a16="http://schemas.microsoft.com/office/drawing/2014/main" id="{7E9F6EEE-5CFD-4EAA-8CAA-B0C8B277F630}"/>
                </a:ext>
              </a:extLst>
            </p:cNvPr>
            <p:cNvSpPr/>
            <p:nvPr/>
          </p:nvSpPr>
          <p:spPr>
            <a:xfrm>
              <a:off x="6155982" y="5983720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5" name="Ellipsi 34">
              <a:extLst>
                <a:ext uri="{FF2B5EF4-FFF2-40B4-BE49-F238E27FC236}">
                  <a16:creationId xmlns:a16="http://schemas.microsoft.com/office/drawing/2014/main" id="{93C02A18-1DB4-426F-97D8-04EAD1FA31D3}"/>
                </a:ext>
              </a:extLst>
            </p:cNvPr>
            <p:cNvSpPr/>
            <p:nvPr/>
          </p:nvSpPr>
          <p:spPr>
            <a:xfrm>
              <a:off x="6711579" y="5180610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6" name="Ellipsi 35">
              <a:extLst>
                <a:ext uri="{FF2B5EF4-FFF2-40B4-BE49-F238E27FC236}">
                  <a16:creationId xmlns:a16="http://schemas.microsoft.com/office/drawing/2014/main" id="{AC54B38D-7C45-4F73-BE61-D9661BA0BE7B}"/>
                </a:ext>
              </a:extLst>
            </p:cNvPr>
            <p:cNvSpPr/>
            <p:nvPr/>
          </p:nvSpPr>
          <p:spPr>
            <a:xfrm>
              <a:off x="6706782" y="6139420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7" name="Ellipsi 36">
              <a:extLst>
                <a:ext uri="{FF2B5EF4-FFF2-40B4-BE49-F238E27FC236}">
                  <a16:creationId xmlns:a16="http://schemas.microsoft.com/office/drawing/2014/main" id="{A72DA8C4-8E97-4337-B51A-45E90879A36A}"/>
                </a:ext>
              </a:extLst>
            </p:cNvPr>
            <p:cNvSpPr/>
            <p:nvPr/>
          </p:nvSpPr>
          <p:spPr>
            <a:xfrm>
              <a:off x="5631990" y="5180610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8" name="Ellipsi 37">
              <a:extLst>
                <a:ext uri="{FF2B5EF4-FFF2-40B4-BE49-F238E27FC236}">
                  <a16:creationId xmlns:a16="http://schemas.microsoft.com/office/drawing/2014/main" id="{87191908-881E-4E5A-8AFB-D037140B2586}"/>
                </a:ext>
              </a:extLst>
            </p:cNvPr>
            <p:cNvSpPr/>
            <p:nvPr/>
          </p:nvSpPr>
          <p:spPr>
            <a:xfrm>
              <a:off x="5644089" y="6163720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9" name="Ellipsi 48">
              <a:extLst>
                <a:ext uri="{FF2B5EF4-FFF2-40B4-BE49-F238E27FC236}">
                  <a16:creationId xmlns:a16="http://schemas.microsoft.com/office/drawing/2014/main" id="{1C77272D-CFE6-4546-A699-1A6AE80C3394}"/>
                </a:ext>
              </a:extLst>
            </p:cNvPr>
            <p:cNvSpPr/>
            <p:nvPr/>
          </p:nvSpPr>
          <p:spPr>
            <a:xfrm>
              <a:off x="6886782" y="5633620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0" name="Ellipsi 49">
              <a:extLst>
                <a:ext uri="{FF2B5EF4-FFF2-40B4-BE49-F238E27FC236}">
                  <a16:creationId xmlns:a16="http://schemas.microsoft.com/office/drawing/2014/main" id="{DA9297A7-7479-4141-B643-2E387C459B68}"/>
                </a:ext>
              </a:extLst>
            </p:cNvPr>
            <p:cNvSpPr/>
            <p:nvPr/>
          </p:nvSpPr>
          <p:spPr>
            <a:xfrm>
              <a:off x="6155982" y="6380477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Ellipsi 50">
              <a:extLst>
                <a:ext uri="{FF2B5EF4-FFF2-40B4-BE49-F238E27FC236}">
                  <a16:creationId xmlns:a16="http://schemas.microsoft.com/office/drawing/2014/main" id="{54B5FF68-202C-4503-9A89-0FBEF465744C}"/>
                </a:ext>
              </a:extLst>
            </p:cNvPr>
            <p:cNvSpPr/>
            <p:nvPr/>
          </p:nvSpPr>
          <p:spPr>
            <a:xfrm>
              <a:off x="5422784" y="5643622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6" name="Ryhmä 5">
            <a:extLst>
              <a:ext uri="{FF2B5EF4-FFF2-40B4-BE49-F238E27FC236}">
                <a16:creationId xmlns:a16="http://schemas.microsoft.com/office/drawing/2014/main" id="{1CE46C90-31CE-41E8-A195-C03D4A57F3AE}"/>
              </a:ext>
            </a:extLst>
          </p:cNvPr>
          <p:cNvGrpSpPr/>
          <p:nvPr/>
        </p:nvGrpSpPr>
        <p:grpSpPr>
          <a:xfrm>
            <a:off x="8176950" y="5204436"/>
            <a:ext cx="720000" cy="720000"/>
            <a:chOff x="8195237" y="5302405"/>
            <a:chExt cx="720000" cy="720000"/>
          </a:xfrm>
        </p:grpSpPr>
        <p:sp>
          <p:nvSpPr>
            <p:cNvPr id="52" name="Ellipsi 51">
              <a:extLst>
                <a:ext uri="{FF2B5EF4-FFF2-40B4-BE49-F238E27FC236}">
                  <a16:creationId xmlns:a16="http://schemas.microsoft.com/office/drawing/2014/main" id="{53C9C559-750E-4168-85CB-3907139988F6}"/>
                </a:ext>
              </a:extLst>
            </p:cNvPr>
            <p:cNvSpPr/>
            <p:nvPr/>
          </p:nvSpPr>
          <p:spPr>
            <a:xfrm>
              <a:off x="8195237" y="5302405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3" name="Ellipsi 52">
              <a:extLst>
                <a:ext uri="{FF2B5EF4-FFF2-40B4-BE49-F238E27FC236}">
                  <a16:creationId xmlns:a16="http://schemas.microsoft.com/office/drawing/2014/main" id="{E3143143-8913-4182-85B8-B92B3F2B6F4F}"/>
                </a:ext>
              </a:extLst>
            </p:cNvPr>
            <p:cNvSpPr/>
            <p:nvPr/>
          </p:nvSpPr>
          <p:spPr>
            <a:xfrm>
              <a:off x="8471836" y="5579605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4" name="Ellipsi 53">
              <a:extLst>
                <a:ext uri="{FF2B5EF4-FFF2-40B4-BE49-F238E27FC236}">
                  <a16:creationId xmlns:a16="http://schemas.microsoft.com/office/drawing/2014/main" id="{6D503D7F-3DDC-47D3-B102-7DD3B93F62CF}"/>
                </a:ext>
              </a:extLst>
            </p:cNvPr>
            <p:cNvSpPr/>
            <p:nvPr/>
          </p:nvSpPr>
          <p:spPr>
            <a:xfrm>
              <a:off x="8216352" y="5323869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7" name="Ryhmä 6">
            <a:extLst>
              <a:ext uri="{FF2B5EF4-FFF2-40B4-BE49-F238E27FC236}">
                <a16:creationId xmlns:a16="http://schemas.microsoft.com/office/drawing/2014/main" id="{56C46D0D-AD1A-40CC-931E-59BC00C5C9A9}"/>
              </a:ext>
            </a:extLst>
          </p:cNvPr>
          <p:cNvGrpSpPr/>
          <p:nvPr/>
        </p:nvGrpSpPr>
        <p:grpSpPr>
          <a:xfrm>
            <a:off x="8227190" y="3400448"/>
            <a:ext cx="748495" cy="720000"/>
            <a:chOff x="8227190" y="3400448"/>
            <a:chExt cx="748495" cy="720000"/>
          </a:xfrm>
        </p:grpSpPr>
        <p:sp>
          <p:nvSpPr>
            <p:cNvPr id="55" name="Ellipsi 54">
              <a:extLst>
                <a:ext uri="{FF2B5EF4-FFF2-40B4-BE49-F238E27FC236}">
                  <a16:creationId xmlns:a16="http://schemas.microsoft.com/office/drawing/2014/main" id="{9C3FE2FA-D9A4-43E1-9FA4-D8B40EA7FFB0}"/>
                </a:ext>
              </a:extLst>
            </p:cNvPr>
            <p:cNvSpPr/>
            <p:nvPr/>
          </p:nvSpPr>
          <p:spPr>
            <a:xfrm>
              <a:off x="8255685" y="3400448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6" name="Ellipsi 55">
              <a:extLst>
                <a:ext uri="{FF2B5EF4-FFF2-40B4-BE49-F238E27FC236}">
                  <a16:creationId xmlns:a16="http://schemas.microsoft.com/office/drawing/2014/main" id="{15D660D4-FE8D-41DB-B787-9922D5D2419D}"/>
                </a:ext>
              </a:extLst>
            </p:cNvPr>
            <p:cNvSpPr/>
            <p:nvPr/>
          </p:nvSpPr>
          <p:spPr>
            <a:xfrm>
              <a:off x="8532284" y="367764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7" name="Ellipsi 56">
              <a:extLst>
                <a:ext uri="{FF2B5EF4-FFF2-40B4-BE49-F238E27FC236}">
                  <a16:creationId xmlns:a16="http://schemas.microsoft.com/office/drawing/2014/main" id="{0F5FB6F6-B22F-4DED-AAE4-D5CB5C5CEAC7}"/>
                </a:ext>
              </a:extLst>
            </p:cNvPr>
            <p:cNvSpPr/>
            <p:nvPr/>
          </p:nvSpPr>
          <p:spPr>
            <a:xfrm>
              <a:off x="8227190" y="3862080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62" name="Ellipsi 61">
            <a:extLst>
              <a:ext uri="{FF2B5EF4-FFF2-40B4-BE49-F238E27FC236}">
                <a16:creationId xmlns:a16="http://schemas.microsoft.com/office/drawing/2014/main" id="{DC8EFB96-7E80-4B4C-B6B4-1AEBCD93840B}"/>
              </a:ext>
            </a:extLst>
          </p:cNvPr>
          <p:cNvSpPr/>
          <p:nvPr/>
        </p:nvSpPr>
        <p:spPr>
          <a:xfrm>
            <a:off x="7136390" y="1339648"/>
            <a:ext cx="1440000" cy="144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2818652D-9C1B-4F77-9875-525426E7ABCB}"/>
              </a:ext>
            </a:extLst>
          </p:cNvPr>
          <p:cNvSpPr/>
          <p:nvPr/>
        </p:nvSpPr>
        <p:spPr>
          <a:xfrm>
            <a:off x="7489791" y="1692448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Ellipsi 63">
            <a:extLst>
              <a:ext uri="{FF2B5EF4-FFF2-40B4-BE49-F238E27FC236}">
                <a16:creationId xmlns:a16="http://schemas.microsoft.com/office/drawing/2014/main" id="{E3F5BDF6-401F-4EDF-BFA0-4CE465769A1F}"/>
              </a:ext>
            </a:extLst>
          </p:cNvPr>
          <p:cNvSpPr/>
          <p:nvPr/>
        </p:nvSpPr>
        <p:spPr>
          <a:xfrm>
            <a:off x="7766390" y="196964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5" name="Ellipsi 64">
            <a:extLst>
              <a:ext uri="{FF2B5EF4-FFF2-40B4-BE49-F238E27FC236}">
                <a16:creationId xmlns:a16="http://schemas.microsoft.com/office/drawing/2014/main" id="{34D49A22-7B40-4175-83D1-5B0A36ECC4D6}"/>
              </a:ext>
            </a:extLst>
          </p:cNvPr>
          <p:cNvSpPr/>
          <p:nvPr/>
        </p:nvSpPr>
        <p:spPr>
          <a:xfrm>
            <a:off x="7766390" y="1609648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6" name="Ellipsi 65">
            <a:extLst>
              <a:ext uri="{FF2B5EF4-FFF2-40B4-BE49-F238E27FC236}">
                <a16:creationId xmlns:a16="http://schemas.microsoft.com/office/drawing/2014/main" id="{8DD303A2-3FD9-4487-A9EB-ECE294E30041}"/>
              </a:ext>
            </a:extLst>
          </p:cNvPr>
          <p:cNvSpPr/>
          <p:nvPr/>
        </p:nvSpPr>
        <p:spPr>
          <a:xfrm>
            <a:off x="7766390" y="2312548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Ellipsi 66">
            <a:extLst>
              <a:ext uri="{FF2B5EF4-FFF2-40B4-BE49-F238E27FC236}">
                <a16:creationId xmlns:a16="http://schemas.microsoft.com/office/drawing/2014/main" id="{91ECD3A9-68D0-4FC4-8B20-F5E3FD0F8C4F}"/>
              </a:ext>
            </a:extLst>
          </p:cNvPr>
          <p:cNvSpPr/>
          <p:nvPr/>
        </p:nvSpPr>
        <p:spPr>
          <a:xfrm>
            <a:off x="8321987" y="1509438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Ellipsi 67">
            <a:extLst>
              <a:ext uri="{FF2B5EF4-FFF2-40B4-BE49-F238E27FC236}">
                <a16:creationId xmlns:a16="http://schemas.microsoft.com/office/drawing/2014/main" id="{5A2CB7BC-79CF-44A6-895B-6E59DA045B21}"/>
              </a:ext>
            </a:extLst>
          </p:cNvPr>
          <p:cNvSpPr/>
          <p:nvPr/>
        </p:nvSpPr>
        <p:spPr>
          <a:xfrm>
            <a:off x="8317190" y="2468248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9" name="Ellipsi 68">
            <a:extLst>
              <a:ext uri="{FF2B5EF4-FFF2-40B4-BE49-F238E27FC236}">
                <a16:creationId xmlns:a16="http://schemas.microsoft.com/office/drawing/2014/main" id="{155F94CC-2491-4E04-81E5-A4DE439ED663}"/>
              </a:ext>
            </a:extLst>
          </p:cNvPr>
          <p:cNvSpPr/>
          <p:nvPr/>
        </p:nvSpPr>
        <p:spPr>
          <a:xfrm>
            <a:off x="7242398" y="1509438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0" name="Ellipsi 69">
            <a:extLst>
              <a:ext uri="{FF2B5EF4-FFF2-40B4-BE49-F238E27FC236}">
                <a16:creationId xmlns:a16="http://schemas.microsoft.com/office/drawing/2014/main" id="{22ACF6A0-6698-4CDA-8D8E-75F1A4C770ED}"/>
              </a:ext>
            </a:extLst>
          </p:cNvPr>
          <p:cNvSpPr/>
          <p:nvPr/>
        </p:nvSpPr>
        <p:spPr>
          <a:xfrm>
            <a:off x="7254497" y="2492548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1" name="Ellipsi 70">
            <a:extLst>
              <a:ext uri="{FF2B5EF4-FFF2-40B4-BE49-F238E27FC236}">
                <a16:creationId xmlns:a16="http://schemas.microsoft.com/office/drawing/2014/main" id="{1EDBC3D7-858E-4721-99B9-106C2A86ABF1}"/>
              </a:ext>
            </a:extLst>
          </p:cNvPr>
          <p:cNvSpPr/>
          <p:nvPr/>
        </p:nvSpPr>
        <p:spPr>
          <a:xfrm>
            <a:off x="8497190" y="1962448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Ellipsi 71">
            <a:extLst>
              <a:ext uri="{FF2B5EF4-FFF2-40B4-BE49-F238E27FC236}">
                <a16:creationId xmlns:a16="http://schemas.microsoft.com/office/drawing/2014/main" id="{CC593304-C51B-4E89-AA19-78D081A8B6F1}"/>
              </a:ext>
            </a:extLst>
          </p:cNvPr>
          <p:cNvSpPr/>
          <p:nvPr/>
        </p:nvSpPr>
        <p:spPr>
          <a:xfrm>
            <a:off x="7766390" y="2709305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3" name="Ellipsi 72">
            <a:extLst>
              <a:ext uri="{FF2B5EF4-FFF2-40B4-BE49-F238E27FC236}">
                <a16:creationId xmlns:a16="http://schemas.microsoft.com/office/drawing/2014/main" id="{9A42118A-8202-46A0-91F2-E76FAD157E95}"/>
              </a:ext>
            </a:extLst>
          </p:cNvPr>
          <p:cNvSpPr/>
          <p:nvPr/>
        </p:nvSpPr>
        <p:spPr>
          <a:xfrm>
            <a:off x="7033192" y="1972450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4" name="Tekstiruutu 73">
            <a:extLst>
              <a:ext uri="{FF2B5EF4-FFF2-40B4-BE49-F238E27FC236}">
                <a16:creationId xmlns:a16="http://schemas.microsoft.com/office/drawing/2014/main" id="{EF558461-0F2F-45DD-B03A-E3ACF15623D5}"/>
              </a:ext>
            </a:extLst>
          </p:cNvPr>
          <p:cNvSpPr txBox="1"/>
          <p:nvPr/>
        </p:nvSpPr>
        <p:spPr>
          <a:xfrm>
            <a:off x="6557692" y="1230106"/>
            <a:ext cx="39786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 err="1"/>
              <a:t>Ar</a:t>
            </a:r>
            <a:endParaRPr lang="fi-FI" dirty="0"/>
          </a:p>
        </p:txBody>
      </p:sp>
      <p:sp>
        <p:nvSpPr>
          <p:cNvPr id="61" name="Ellipsi 60">
            <a:extLst>
              <a:ext uri="{FF2B5EF4-FFF2-40B4-BE49-F238E27FC236}">
                <a16:creationId xmlns:a16="http://schemas.microsoft.com/office/drawing/2014/main" id="{6DE3C7BF-0B29-42BB-80E4-B0998675ECF6}"/>
              </a:ext>
            </a:extLst>
          </p:cNvPr>
          <p:cNvSpPr/>
          <p:nvPr/>
        </p:nvSpPr>
        <p:spPr>
          <a:xfrm>
            <a:off x="7756652" y="1242448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04C26C76-61E0-4737-B05E-BE0C56F4D297}"/>
              </a:ext>
            </a:extLst>
          </p:cNvPr>
          <p:cNvGrpSpPr/>
          <p:nvPr/>
        </p:nvGrpSpPr>
        <p:grpSpPr>
          <a:xfrm>
            <a:off x="6014360" y="3400448"/>
            <a:ext cx="734397" cy="720000"/>
            <a:chOff x="6014360" y="3400448"/>
            <a:chExt cx="734397" cy="720000"/>
          </a:xfrm>
        </p:grpSpPr>
        <p:sp>
          <p:nvSpPr>
            <p:cNvPr id="58" name="Ellipsi 57">
              <a:extLst>
                <a:ext uri="{FF2B5EF4-FFF2-40B4-BE49-F238E27FC236}">
                  <a16:creationId xmlns:a16="http://schemas.microsoft.com/office/drawing/2014/main" id="{FE02486E-D0FA-4E75-8F96-D0E1B0E77037}"/>
                </a:ext>
              </a:extLst>
            </p:cNvPr>
            <p:cNvSpPr/>
            <p:nvPr/>
          </p:nvSpPr>
          <p:spPr>
            <a:xfrm>
              <a:off x="6014360" y="3400448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9" name="Ellipsi 58">
              <a:extLst>
                <a:ext uri="{FF2B5EF4-FFF2-40B4-BE49-F238E27FC236}">
                  <a16:creationId xmlns:a16="http://schemas.microsoft.com/office/drawing/2014/main" id="{7F6906EC-129B-4715-A4FF-4B8022DC63AF}"/>
                </a:ext>
              </a:extLst>
            </p:cNvPr>
            <p:cNvSpPr/>
            <p:nvPr/>
          </p:nvSpPr>
          <p:spPr>
            <a:xfrm>
              <a:off x="6290959" y="367764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0" name="Ellipsi 59">
              <a:extLst>
                <a:ext uri="{FF2B5EF4-FFF2-40B4-BE49-F238E27FC236}">
                  <a16:creationId xmlns:a16="http://schemas.microsoft.com/office/drawing/2014/main" id="{D673BFFE-FD36-4456-B0B5-7233BD959800}"/>
                </a:ext>
              </a:extLst>
            </p:cNvPr>
            <p:cNvSpPr/>
            <p:nvPr/>
          </p:nvSpPr>
          <p:spPr>
            <a:xfrm>
              <a:off x="6568757" y="3880939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75" name="Ellipsi 74">
            <a:extLst>
              <a:ext uri="{FF2B5EF4-FFF2-40B4-BE49-F238E27FC236}">
                <a16:creationId xmlns:a16="http://schemas.microsoft.com/office/drawing/2014/main" id="{B45CFFF0-10F8-4111-8178-2D6A396186FA}"/>
              </a:ext>
            </a:extLst>
          </p:cNvPr>
          <p:cNvSpPr/>
          <p:nvPr/>
        </p:nvSpPr>
        <p:spPr>
          <a:xfrm rot="18521845">
            <a:off x="6572927" y="5002765"/>
            <a:ext cx="695099" cy="427012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Ellipsi 75">
            <a:extLst>
              <a:ext uri="{FF2B5EF4-FFF2-40B4-BE49-F238E27FC236}">
                <a16:creationId xmlns:a16="http://schemas.microsoft.com/office/drawing/2014/main" id="{711D44E6-789F-46D0-99C6-960A19072B40}"/>
              </a:ext>
            </a:extLst>
          </p:cNvPr>
          <p:cNvSpPr/>
          <p:nvPr/>
        </p:nvSpPr>
        <p:spPr>
          <a:xfrm rot="1616194">
            <a:off x="6493765" y="3843424"/>
            <a:ext cx="695099" cy="427012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7" name="Ellipsi 76">
            <a:extLst>
              <a:ext uri="{FF2B5EF4-FFF2-40B4-BE49-F238E27FC236}">
                <a16:creationId xmlns:a16="http://schemas.microsoft.com/office/drawing/2014/main" id="{6C1B29F3-E1DF-4AFF-B685-6BD8010EA9A2}"/>
              </a:ext>
            </a:extLst>
          </p:cNvPr>
          <p:cNvSpPr/>
          <p:nvPr/>
        </p:nvSpPr>
        <p:spPr>
          <a:xfrm rot="19512204">
            <a:off x="7849857" y="3856825"/>
            <a:ext cx="695099" cy="427012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Ellipsi 77">
            <a:extLst>
              <a:ext uri="{FF2B5EF4-FFF2-40B4-BE49-F238E27FC236}">
                <a16:creationId xmlns:a16="http://schemas.microsoft.com/office/drawing/2014/main" id="{AE17BB83-8E7E-4BF6-B9D1-D565068A67B7}"/>
              </a:ext>
            </a:extLst>
          </p:cNvPr>
          <p:cNvSpPr/>
          <p:nvPr/>
        </p:nvSpPr>
        <p:spPr>
          <a:xfrm rot="2985410">
            <a:off x="7846332" y="5006745"/>
            <a:ext cx="695099" cy="427012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11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61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3E7793-E7D8-4462-BCF3-129C1ABB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472ACC-4FE5-4EEC-8926-F5FBF6A08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851"/>
            <a:ext cx="5738594" cy="1944149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Katso typpiatomia</a:t>
            </a:r>
          </a:p>
          <a:p>
            <a:pPr lvl="1"/>
            <a:r>
              <a:rPr lang="fi-FI" dirty="0"/>
              <a:t>Kuinka monta elektronia on typpiatomissa?</a:t>
            </a:r>
          </a:p>
          <a:p>
            <a:pPr lvl="1"/>
            <a:r>
              <a:rPr lang="fi-FI" dirty="0"/>
              <a:t>Kuinka monta omaa ulkoelektronia sillä on?</a:t>
            </a:r>
          </a:p>
          <a:p>
            <a:pPr lvl="1"/>
            <a:r>
              <a:rPr lang="fi-FI" dirty="0"/>
              <a:t>Kuinka monta jaettua elektronia sillä on?</a:t>
            </a:r>
          </a:p>
          <a:p>
            <a:r>
              <a:rPr lang="fi-FI" dirty="0"/>
              <a:t>Onko hiiliatomi oktetissa?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E3D7C9A6-997C-4563-BD91-41D2F2C11A75}"/>
              </a:ext>
            </a:extLst>
          </p:cNvPr>
          <p:cNvGrpSpPr/>
          <p:nvPr/>
        </p:nvGrpSpPr>
        <p:grpSpPr>
          <a:xfrm>
            <a:off x="1930910" y="4012628"/>
            <a:ext cx="1643998" cy="1661071"/>
            <a:chOff x="5422784" y="4899406"/>
            <a:chExt cx="1643998" cy="1661071"/>
          </a:xfrm>
        </p:grpSpPr>
        <p:sp>
          <p:nvSpPr>
            <p:cNvPr id="5" name="Ellipsi 4">
              <a:extLst>
                <a:ext uri="{FF2B5EF4-FFF2-40B4-BE49-F238E27FC236}">
                  <a16:creationId xmlns:a16="http://schemas.microsoft.com/office/drawing/2014/main" id="{7E94D0ED-809B-4BBB-ADC5-FDD7267F49A4}"/>
                </a:ext>
              </a:extLst>
            </p:cNvPr>
            <p:cNvSpPr/>
            <p:nvPr/>
          </p:nvSpPr>
          <p:spPr>
            <a:xfrm>
              <a:off x="5525982" y="5010820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Ellipsi 5">
              <a:extLst>
                <a:ext uri="{FF2B5EF4-FFF2-40B4-BE49-F238E27FC236}">
                  <a16:creationId xmlns:a16="http://schemas.microsoft.com/office/drawing/2014/main" id="{E78AADE5-4920-4242-A1CC-D9B78E09A03C}"/>
                </a:ext>
              </a:extLst>
            </p:cNvPr>
            <p:cNvSpPr/>
            <p:nvPr/>
          </p:nvSpPr>
          <p:spPr>
            <a:xfrm>
              <a:off x="5879383" y="5363620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Ellipsi 6">
              <a:extLst>
                <a:ext uri="{FF2B5EF4-FFF2-40B4-BE49-F238E27FC236}">
                  <a16:creationId xmlns:a16="http://schemas.microsoft.com/office/drawing/2014/main" id="{AF427D60-8CE8-4042-A6A5-32CB28A3EDF2}"/>
                </a:ext>
              </a:extLst>
            </p:cNvPr>
            <p:cNvSpPr/>
            <p:nvPr/>
          </p:nvSpPr>
          <p:spPr>
            <a:xfrm>
              <a:off x="6155982" y="5640820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Ellipsi 7">
              <a:extLst>
                <a:ext uri="{FF2B5EF4-FFF2-40B4-BE49-F238E27FC236}">
                  <a16:creationId xmlns:a16="http://schemas.microsoft.com/office/drawing/2014/main" id="{B2A0F56C-F23E-4045-B0AC-E9DB80C5DDCD}"/>
                </a:ext>
              </a:extLst>
            </p:cNvPr>
            <p:cNvSpPr/>
            <p:nvPr/>
          </p:nvSpPr>
          <p:spPr>
            <a:xfrm>
              <a:off x="6155982" y="5280820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Ellipsi 8">
              <a:extLst>
                <a:ext uri="{FF2B5EF4-FFF2-40B4-BE49-F238E27FC236}">
                  <a16:creationId xmlns:a16="http://schemas.microsoft.com/office/drawing/2014/main" id="{C8550D22-BB03-49DB-9C22-419B9C49A8BF}"/>
                </a:ext>
              </a:extLst>
            </p:cNvPr>
            <p:cNvSpPr/>
            <p:nvPr/>
          </p:nvSpPr>
          <p:spPr>
            <a:xfrm>
              <a:off x="6155982" y="5983720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Ellipsi 9">
              <a:extLst>
                <a:ext uri="{FF2B5EF4-FFF2-40B4-BE49-F238E27FC236}">
                  <a16:creationId xmlns:a16="http://schemas.microsoft.com/office/drawing/2014/main" id="{2A9D6E05-A829-49EE-9F02-14A59FCEFAF2}"/>
                </a:ext>
              </a:extLst>
            </p:cNvPr>
            <p:cNvSpPr/>
            <p:nvPr/>
          </p:nvSpPr>
          <p:spPr>
            <a:xfrm>
              <a:off x="6322849" y="4911269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Ellipsi 12">
              <a:extLst>
                <a:ext uri="{FF2B5EF4-FFF2-40B4-BE49-F238E27FC236}">
                  <a16:creationId xmlns:a16="http://schemas.microsoft.com/office/drawing/2014/main" id="{59C5523C-7F4F-4F3F-A31A-88C68BBFEC28}"/>
                </a:ext>
              </a:extLst>
            </p:cNvPr>
            <p:cNvSpPr/>
            <p:nvPr/>
          </p:nvSpPr>
          <p:spPr>
            <a:xfrm>
              <a:off x="6059383" y="489940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Ellipsi 13">
              <a:extLst>
                <a:ext uri="{FF2B5EF4-FFF2-40B4-BE49-F238E27FC236}">
                  <a16:creationId xmlns:a16="http://schemas.microsoft.com/office/drawing/2014/main" id="{C15D41A4-E2F6-467E-8096-470854016A34}"/>
                </a:ext>
              </a:extLst>
            </p:cNvPr>
            <p:cNvSpPr/>
            <p:nvPr/>
          </p:nvSpPr>
          <p:spPr>
            <a:xfrm>
              <a:off x="6886782" y="5633620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14">
              <a:extLst>
                <a:ext uri="{FF2B5EF4-FFF2-40B4-BE49-F238E27FC236}">
                  <a16:creationId xmlns:a16="http://schemas.microsoft.com/office/drawing/2014/main" id="{A272231C-1CCA-4359-8389-FDCE43646CAA}"/>
                </a:ext>
              </a:extLst>
            </p:cNvPr>
            <p:cNvSpPr/>
            <p:nvPr/>
          </p:nvSpPr>
          <p:spPr>
            <a:xfrm>
              <a:off x="6155982" y="6380477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Ellipsi 15">
              <a:extLst>
                <a:ext uri="{FF2B5EF4-FFF2-40B4-BE49-F238E27FC236}">
                  <a16:creationId xmlns:a16="http://schemas.microsoft.com/office/drawing/2014/main" id="{C1986802-E93D-4575-B133-3CD0D4C4CE18}"/>
                </a:ext>
              </a:extLst>
            </p:cNvPr>
            <p:cNvSpPr/>
            <p:nvPr/>
          </p:nvSpPr>
          <p:spPr>
            <a:xfrm>
              <a:off x="5422784" y="5643622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8" name="Ellipsi 17">
            <a:extLst>
              <a:ext uri="{FF2B5EF4-FFF2-40B4-BE49-F238E27FC236}">
                <a16:creationId xmlns:a16="http://schemas.microsoft.com/office/drawing/2014/main" id="{AA08B62B-027E-4EFD-9EAE-36ED8BF0E9B8}"/>
              </a:ext>
            </a:extLst>
          </p:cNvPr>
          <p:cNvSpPr/>
          <p:nvPr/>
        </p:nvSpPr>
        <p:spPr>
          <a:xfrm>
            <a:off x="949691" y="4527879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AEE038ED-1EF8-4B49-86DC-2440C6692A2E}"/>
              </a:ext>
            </a:extLst>
          </p:cNvPr>
          <p:cNvSpPr/>
          <p:nvPr/>
        </p:nvSpPr>
        <p:spPr>
          <a:xfrm>
            <a:off x="1226290" y="480507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F88460E1-1CE8-4D27-BAA6-FA52BC84FBBB}"/>
              </a:ext>
            </a:extLst>
          </p:cNvPr>
          <p:cNvSpPr/>
          <p:nvPr/>
        </p:nvSpPr>
        <p:spPr>
          <a:xfrm>
            <a:off x="1578600" y="4785264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B2481608-23A0-4D9D-A17B-6D52AC6DEE54}"/>
              </a:ext>
            </a:extLst>
          </p:cNvPr>
          <p:cNvSpPr/>
          <p:nvPr/>
        </p:nvSpPr>
        <p:spPr>
          <a:xfrm>
            <a:off x="2398794" y="5890456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Ellipsi 21">
            <a:extLst>
              <a:ext uri="{FF2B5EF4-FFF2-40B4-BE49-F238E27FC236}">
                <a16:creationId xmlns:a16="http://schemas.microsoft.com/office/drawing/2014/main" id="{33F0C813-2505-4DCE-A5F2-C1093BED046B}"/>
              </a:ext>
            </a:extLst>
          </p:cNvPr>
          <p:cNvSpPr/>
          <p:nvPr/>
        </p:nvSpPr>
        <p:spPr>
          <a:xfrm>
            <a:off x="2675393" y="616765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04237EBA-18F2-4367-A0C6-3E9E3A3AA0DF}"/>
              </a:ext>
            </a:extLst>
          </p:cNvPr>
          <p:cNvSpPr/>
          <p:nvPr/>
        </p:nvSpPr>
        <p:spPr>
          <a:xfrm>
            <a:off x="2675393" y="5800456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3156B168-8FF4-46FA-85E5-BC4C3B8AEA2D}"/>
              </a:ext>
            </a:extLst>
          </p:cNvPr>
          <p:cNvGrpSpPr/>
          <p:nvPr/>
        </p:nvGrpSpPr>
        <p:grpSpPr>
          <a:xfrm>
            <a:off x="3670788" y="4030835"/>
            <a:ext cx="1643998" cy="1622905"/>
            <a:chOff x="5422784" y="4937572"/>
            <a:chExt cx="1643998" cy="1622905"/>
          </a:xfrm>
        </p:grpSpPr>
        <p:sp>
          <p:nvSpPr>
            <p:cNvPr id="25" name="Ellipsi 24">
              <a:extLst>
                <a:ext uri="{FF2B5EF4-FFF2-40B4-BE49-F238E27FC236}">
                  <a16:creationId xmlns:a16="http://schemas.microsoft.com/office/drawing/2014/main" id="{CEA61C4C-F5BA-4817-93B0-871B8862FEEA}"/>
                </a:ext>
              </a:extLst>
            </p:cNvPr>
            <p:cNvSpPr/>
            <p:nvPr/>
          </p:nvSpPr>
          <p:spPr>
            <a:xfrm>
              <a:off x="5525982" y="5010820"/>
              <a:ext cx="1440000" cy="144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Ellipsi 25">
              <a:extLst>
                <a:ext uri="{FF2B5EF4-FFF2-40B4-BE49-F238E27FC236}">
                  <a16:creationId xmlns:a16="http://schemas.microsoft.com/office/drawing/2014/main" id="{BB8CFE50-2805-4FE6-8267-E2C108068802}"/>
                </a:ext>
              </a:extLst>
            </p:cNvPr>
            <p:cNvSpPr/>
            <p:nvPr/>
          </p:nvSpPr>
          <p:spPr>
            <a:xfrm>
              <a:off x="5879383" y="5363620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Ellipsi 26">
              <a:extLst>
                <a:ext uri="{FF2B5EF4-FFF2-40B4-BE49-F238E27FC236}">
                  <a16:creationId xmlns:a16="http://schemas.microsoft.com/office/drawing/2014/main" id="{5411C64B-69D1-4E37-B57D-FEA67A3CFB19}"/>
                </a:ext>
              </a:extLst>
            </p:cNvPr>
            <p:cNvSpPr/>
            <p:nvPr/>
          </p:nvSpPr>
          <p:spPr>
            <a:xfrm>
              <a:off x="6155982" y="5640820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Ellipsi 27">
              <a:extLst>
                <a:ext uri="{FF2B5EF4-FFF2-40B4-BE49-F238E27FC236}">
                  <a16:creationId xmlns:a16="http://schemas.microsoft.com/office/drawing/2014/main" id="{4797F9FE-57FA-4551-B07E-E2725859CB3F}"/>
                </a:ext>
              </a:extLst>
            </p:cNvPr>
            <p:cNvSpPr/>
            <p:nvPr/>
          </p:nvSpPr>
          <p:spPr>
            <a:xfrm>
              <a:off x="6155982" y="5280820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Ellipsi 28">
              <a:extLst>
                <a:ext uri="{FF2B5EF4-FFF2-40B4-BE49-F238E27FC236}">
                  <a16:creationId xmlns:a16="http://schemas.microsoft.com/office/drawing/2014/main" id="{1AC66C1B-21B5-4286-ACCF-EB9AB022636A}"/>
                </a:ext>
              </a:extLst>
            </p:cNvPr>
            <p:cNvSpPr/>
            <p:nvPr/>
          </p:nvSpPr>
          <p:spPr>
            <a:xfrm>
              <a:off x="6155982" y="5983720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Ellipsi 29">
              <a:extLst>
                <a:ext uri="{FF2B5EF4-FFF2-40B4-BE49-F238E27FC236}">
                  <a16:creationId xmlns:a16="http://schemas.microsoft.com/office/drawing/2014/main" id="{BFAE4387-5291-4209-8758-BB8AD2D23C75}"/>
                </a:ext>
              </a:extLst>
            </p:cNvPr>
            <p:cNvSpPr/>
            <p:nvPr/>
          </p:nvSpPr>
          <p:spPr>
            <a:xfrm>
              <a:off x="6145442" y="4937572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4" name="Ellipsi 33">
              <a:extLst>
                <a:ext uri="{FF2B5EF4-FFF2-40B4-BE49-F238E27FC236}">
                  <a16:creationId xmlns:a16="http://schemas.microsoft.com/office/drawing/2014/main" id="{7663DAD1-3096-4858-A613-85D7F2902E86}"/>
                </a:ext>
              </a:extLst>
            </p:cNvPr>
            <p:cNvSpPr/>
            <p:nvPr/>
          </p:nvSpPr>
          <p:spPr>
            <a:xfrm>
              <a:off x="6886782" y="5633620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5" name="Ellipsi 34">
              <a:extLst>
                <a:ext uri="{FF2B5EF4-FFF2-40B4-BE49-F238E27FC236}">
                  <a16:creationId xmlns:a16="http://schemas.microsoft.com/office/drawing/2014/main" id="{DEEDC641-3722-4283-A643-7459A1CCDA7C}"/>
                </a:ext>
              </a:extLst>
            </p:cNvPr>
            <p:cNvSpPr/>
            <p:nvPr/>
          </p:nvSpPr>
          <p:spPr>
            <a:xfrm>
              <a:off x="6155982" y="6380477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6" name="Ellipsi 35">
              <a:extLst>
                <a:ext uri="{FF2B5EF4-FFF2-40B4-BE49-F238E27FC236}">
                  <a16:creationId xmlns:a16="http://schemas.microsoft.com/office/drawing/2014/main" id="{402B52AE-9506-4DF0-A7A4-4CB0C36FA197}"/>
                </a:ext>
              </a:extLst>
            </p:cNvPr>
            <p:cNvSpPr/>
            <p:nvPr/>
          </p:nvSpPr>
          <p:spPr>
            <a:xfrm>
              <a:off x="5422784" y="5643622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37" name="Ellipsi 36">
            <a:extLst>
              <a:ext uri="{FF2B5EF4-FFF2-40B4-BE49-F238E27FC236}">
                <a16:creationId xmlns:a16="http://schemas.microsoft.com/office/drawing/2014/main" id="{CA553D8B-686E-43D8-808A-48C17FD134D7}"/>
              </a:ext>
            </a:extLst>
          </p:cNvPr>
          <p:cNvSpPr/>
          <p:nvPr/>
        </p:nvSpPr>
        <p:spPr>
          <a:xfrm>
            <a:off x="5532336" y="4425145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Ellipsi 37">
            <a:extLst>
              <a:ext uri="{FF2B5EF4-FFF2-40B4-BE49-F238E27FC236}">
                <a16:creationId xmlns:a16="http://schemas.microsoft.com/office/drawing/2014/main" id="{5AFCF85D-13E0-4725-B390-C2355CCB227E}"/>
              </a:ext>
            </a:extLst>
          </p:cNvPr>
          <p:cNvSpPr/>
          <p:nvPr/>
        </p:nvSpPr>
        <p:spPr>
          <a:xfrm>
            <a:off x="5808935" y="470234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A13F0906-0A9C-41B7-851F-CAA758FC1B65}"/>
              </a:ext>
            </a:extLst>
          </p:cNvPr>
          <p:cNvSpPr/>
          <p:nvPr/>
        </p:nvSpPr>
        <p:spPr>
          <a:xfrm>
            <a:off x="5431536" y="4726883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Ellipsi 39">
            <a:extLst>
              <a:ext uri="{FF2B5EF4-FFF2-40B4-BE49-F238E27FC236}">
                <a16:creationId xmlns:a16="http://schemas.microsoft.com/office/drawing/2014/main" id="{5775BE02-BB1D-4360-AD4A-5B42526B0071}"/>
              </a:ext>
            </a:extLst>
          </p:cNvPr>
          <p:cNvSpPr/>
          <p:nvPr/>
        </p:nvSpPr>
        <p:spPr>
          <a:xfrm>
            <a:off x="4107993" y="5876592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Ellipsi 40">
            <a:extLst>
              <a:ext uri="{FF2B5EF4-FFF2-40B4-BE49-F238E27FC236}">
                <a16:creationId xmlns:a16="http://schemas.microsoft.com/office/drawing/2014/main" id="{6D3C5CD2-AA82-490F-BD1C-9565751CD8F4}"/>
              </a:ext>
            </a:extLst>
          </p:cNvPr>
          <p:cNvSpPr/>
          <p:nvPr/>
        </p:nvSpPr>
        <p:spPr>
          <a:xfrm>
            <a:off x="4384592" y="615379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Ellipsi 41">
            <a:extLst>
              <a:ext uri="{FF2B5EF4-FFF2-40B4-BE49-F238E27FC236}">
                <a16:creationId xmlns:a16="http://schemas.microsoft.com/office/drawing/2014/main" id="{857C9172-113A-4786-9C02-75EF80EBD847}"/>
              </a:ext>
            </a:extLst>
          </p:cNvPr>
          <p:cNvSpPr/>
          <p:nvPr/>
        </p:nvSpPr>
        <p:spPr>
          <a:xfrm>
            <a:off x="4403986" y="5780522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9DAB58ED-C2DB-492E-8F2E-77A3008E7A93}"/>
              </a:ext>
            </a:extLst>
          </p:cNvPr>
          <p:cNvSpPr/>
          <p:nvPr/>
        </p:nvSpPr>
        <p:spPr>
          <a:xfrm>
            <a:off x="4107993" y="3074396"/>
            <a:ext cx="720000" cy="72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Ellipsi 43">
            <a:extLst>
              <a:ext uri="{FF2B5EF4-FFF2-40B4-BE49-F238E27FC236}">
                <a16:creationId xmlns:a16="http://schemas.microsoft.com/office/drawing/2014/main" id="{C1042518-1512-44EB-AB45-A17BD1332FB2}"/>
              </a:ext>
            </a:extLst>
          </p:cNvPr>
          <p:cNvSpPr/>
          <p:nvPr/>
        </p:nvSpPr>
        <p:spPr>
          <a:xfrm>
            <a:off x="4384592" y="335159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Ellipsi 44">
            <a:extLst>
              <a:ext uri="{FF2B5EF4-FFF2-40B4-BE49-F238E27FC236}">
                <a16:creationId xmlns:a16="http://schemas.microsoft.com/office/drawing/2014/main" id="{75EFDCCB-BCC5-487A-8712-5459D83EFCEE}"/>
              </a:ext>
            </a:extLst>
          </p:cNvPr>
          <p:cNvSpPr/>
          <p:nvPr/>
        </p:nvSpPr>
        <p:spPr>
          <a:xfrm>
            <a:off x="4393446" y="3708270"/>
            <a:ext cx="180000" cy="180000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Ellipsi 45">
            <a:extLst>
              <a:ext uri="{FF2B5EF4-FFF2-40B4-BE49-F238E27FC236}">
                <a16:creationId xmlns:a16="http://schemas.microsoft.com/office/drawing/2014/main" id="{A36700A9-F864-477B-B617-ECF7C9B65821}"/>
              </a:ext>
            </a:extLst>
          </p:cNvPr>
          <p:cNvSpPr/>
          <p:nvPr/>
        </p:nvSpPr>
        <p:spPr>
          <a:xfrm>
            <a:off x="1469008" y="4630511"/>
            <a:ext cx="695099" cy="427012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Ellipsi 46">
            <a:extLst>
              <a:ext uri="{FF2B5EF4-FFF2-40B4-BE49-F238E27FC236}">
                <a16:creationId xmlns:a16="http://schemas.microsoft.com/office/drawing/2014/main" id="{85E0743D-F82F-4620-8E9B-8CB6D6127D45}"/>
              </a:ext>
            </a:extLst>
          </p:cNvPr>
          <p:cNvSpPr/>
          <p:nvPr/>
        </p:nvSpPr>
        <p:spPr>
          <a:xfrm rot="5199517">
            <a:off x="2399960" y="5522740"/>
            <a:ext cx="695099" cy="427012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4BAE9CDB-8A7D-4384-ACEA-26821CFE6016}"/>
              </a:ext>
            </a:extLst>
          </p:cNvPr>
          <p:cNvSpPr/>
          <p:nvPr/>
        </p:nvSpPr>
        <p:spPr>
          <a:xfrm>
            <a:off x="3257317" y="4613393"/>
            <a:ext cx="695099" cy="427012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E90E7634-5A47-4444-803E-6F4846784FA2}"/>
              </a:ext>
            </a:extLst>
          </p:cNvPr>
          <p:cNvSpPr/>
          <p:nvPr/>
        </p:nvSpPr>
        <p:spPr>
          <a:xfrm rot="5199517">
            <a:off x="4169778" y="5493477"/>
            <a:ext cx="695099" cy="427012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Ellipsi 49">
            <a:extLst>
              <a:ext uri="{FF2B5EF4-FFF2-40B4-BE49-F238E27FC236}">
                <a16:creationId xmlns:a16="http://schemas.microsoft.com/office/drawing/2014/main" id="{E77FAC66-E46E-4D14-B197-20F0906DB6BA}"/>
              </a:ext>
            </a:extLst>
          </p:cNvPr>
          <p:cNvSpPr/>
          <p:nvPr/>
        </p:nvSpPr>
        <p:spPr>
          <a:xfrm rot="5199517">
            <a:off x="4135896" y="3724323"/>
            <a:ext cx="695099" cy="427012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Ellipsi 50">
            <a:extLst>
              <a:ext uri="{FF2B5EF4-FFF2-40B4-BE49-F238E27FC236}">
                <a16:creationId xmlns:a16="http://schemas.microsoft.com/office/drawing/2014/main" id="{11BB40AF-2E36-4978-B53F-E5B1EAB3EE34}"/>
              </a:ext>
            </a:extLst>
          </p:cNvPr>
          <p:cNvSpPr/>
          <p:nvPr/>
        </p:nvSpPr>
        <p:spPr>
          <a:xfrm>
            <a:off x="5022358" y="4603377"/>
            <a:ext cx="695099" cy="427012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2" name="Kuva 51">
            <a:extLst>
              <a:ext uri="{FF2B5EF4-FFF2-40B4-BE49-F238E27FC236}">
                <a16:creationId xmlns:a16="http://schemas.microsoft.com/office/drawing/2014/main" id="{2C6DBD8E-C365-4E30-8C29-D3F12F47F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336" y="3647551"/>
            <a:ext cx="2455022" cy="2198581"/>
          </a:xfrm>
          <a:prstGeom prst="rect">
            <a:avLst/>
          </a:prstGeom>
        </p:spPr>
      </p:pic>
      <p:pic>
        <p:nvPicPr>
          <p:cNvPr id="54" name="Kuva 53">
            <a:extLst>
              <a:ext uri="{FF2B5EF4-FFF2-40B4-BE49-F238E27FC236}">
                <a16:creationId xmlns:a16="http://schemas.microsoft.com/office/drawing/2014/main" id="{11D01D0D-D510-4C90-B6BB-F49B33C888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4" t="17117" r="50917" b="35453"/>
          <a:stretch/>
        </p:blipFill>
        <p:spPr>
          <a:xfrm>
            <a:off x="6237308" y="1138660"/>
            <a:ext cx="2909510" cy="243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7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423</Words>
  <Application>Microsoft Office PowerPoint</Application>
  <PresentationFormat>Näytössä katseltava diaesitys (4:3)</PresentationFormat>
  <Paragraphs>193</Paragraphs>
  <Slides>13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Office-teema</vt:lpstr>
      <vt:lpstr>Epämetallit muodostavat tuttuja molekyylejä</vt:lpstr>
      <vt:lpstr>Tunnin ohjelma</vt:lpstr>
      <vt:lpstr>Kertaus</vt:lpstr>
      <vt:lpstr>Kertaus</vt:lpstr>
      <vt:lpstr>Kertaus</vt:lpstr>
      <vt:lpstr>Molekyylissä on kovalenttisia sidoksia</vt:lpstr>
      <vt:lpstr>Molekyylissä on kovalenttisia sidoksia</vt:lpstr>
      <vt:lpstr>Molekyylissä on kovalenttisia sidoksia</vt:lpstr>
      <vt:lpstr>Harjoitus</vt:lpstr>
      <vt:lpstr>Harjoitus</vt:lpstr>
      <vt:lpstr>Molekyyliyhdisteiden ominaisuudet</vt:lpstr>
      <vt:lpstr>Molekyyliyhdisteiden ominaisuudet</vt:lpstr>
      <vt:lpstr>Demonstraatio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Tunnin otsikko mahtuu kahdelle riville</dc:title>
  <dc:creator>Jan Jansson</dc:creator>
  <cp:lastModifiedBy>Jan Jansson</cp:lastModifiedBy>
  <cp:revision>10</cp:revision>
  <dcterms:created xsi:type="dcterms:W3CDTF">2018-08-13T10:36:26Z</dcterms:created>
  <dcterms:modified xsi:type="dcterms:W3CDTF">2018-10-25T12:05:05Z</dcterms:modified>
</cp:coreProperties>
</file>