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64" r:id="rId5"/>
    <p:sldId id="265" r:id="rId6"/>
    <p:sldId id="258" r:id="rId7"/>
    <p:sldId id="263" r:id="rId8"/>
    <p:sldId id="269" r:id="rId9"/>
    <p:sldId id="270" r:id="rId10"/>
    <p:sldId id="271" r:id="rId11"/>
    <p:sldId id="288" r:id="rId12"/>
    <p:sldId id="273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59" r:id="rId21"/>
    <p:sldId id="260" r:id="rId22"/>
    <p:sldId id="261" r:id="rId23"/>
    <p:sldId id="266" r:id="rId24"/>
    <p:sldId id="267" r:id="rId25"/>
    <p:sldId id="282" r:id="rId26"/>
    <p:sldId id="289" r:id="rId27"/>
    <p:sldId id="290" r:id="rId2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B92F3-2A79-4AAB-A4B6-C22BED93D4E6}" type="datetimeFigureOut">
              <a:rPr lang="fi-FI" smtClean="0"/>
              <a:pPr/>
              <a:t>4.8.2023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AA9EC-8A96-44F5-BFBC-AB392322AD29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cap="all" dirty="0" smtClean="0"/>
              <a:t>Leikki työtapana, 2 </a:t>
            </a:r>
            <a:r>
              <a:rPr lang="fi-FI" cap="all" dirty="0" err="1" smtClean="0"/>
              <a:t>osp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Tutkimusten mukaan lapset haluavat aikuisten osallistuvan leikkiin</a:t>
            </a:r>
          </a:p>
          <a:p>
            <a:pPr>
              <a:buNone/>
            </a:pPr>
            <a:r>
              <a:rPr lang="fi-FI" dirty="0" smtClean="0">
                <a:sym typeface="Wingdings" pitchFamily="2" charset="2"/>
              </a:rPr>
              <a:t> miksi näin ei välttämättä usein tapahdu?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i-FI" dirty="0" smtClean="0"/>
              <a:t>  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Hyvän lelun määritelmä:  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TOIMINNALLISUUS,TURVALLISUUS,</a:t>
            </a:r>
          </a:p>
          <a:p>
            <a:pPr>
              <a:buNone/>
            </a:pPr>
            <a:r>
              <a:rPr lang="fi-FI" dirty="0" smtClean="0"/>
              <a:t>TALOUDELLISUUS, TAITEELLISUUS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Tehtävä:</a:t>
            </a:r>
          </a:p>
          <a:p>
            <a:pPr>
              <a:buNone/>
            </a:pPr>
            <a:r>
              <a:rPr lang="fi-FI" dirty="0" smtClean="0"/>
              <a:t>Suunnitelkaa pareittain lelu, joka täyttää hyvän lelun määritelmän tai miettikää jo olemassa oleva lelu, joka täyttää määritelmän</a:t>
            </a:r>
          </a:p>
          <a:p>
            <a:endParaRPr lang="fi-FI" dirty="0"/>
          </a:p>
        </p:txBody>
      </p:sp>
      <p:sp>
        <p:nvSpPr>
          <p:cNvPr id="4" name="Nuoli oikealle 3"/>
          <p:cNvSpPr/>
          <p:nvPr/>
        </p:nvSpPr>
        <p:spPr>
          <a:xfrm>
            <a:off x="971600" y="764704"/>
            <a:ext cx="295232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i-FI" sz="7200" dirty="0" smtClean="0"/>
              <a:t>KERTAUS</a:t>
            </a:r>
            <a:endParaRPr lang="fi-FI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 descr="leik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620688"/>
            <a:ext cx="4940847" cy="5834061"/>
          </a:xfrm>
        </p:spPr>
      </p:pic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Aikuisten erilaiset roolit leikkitilanteissa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Rikastuttaja</a:t>
            </a:r>
          </a:p>
          <a:p>
            <a:r>
              <a:rPr lang="fi-FI" dirty="0" smtClean="0"/>
              <a:t>Mahdollistaja</a:t>
            </a:r>
          </a:p>
          <a:p>
            <a:r>
              <a:rPr lang="fi-FI" dirty="0" smtClean="0"/>
              <a:t>Havainnoitsija</a:t>
            </a:r>
          </a:p>
          <a:p>
            <a:r>
              <a:rPr lang="fi-FI" dirty="0" err="1" smtClean="0"/>
              <a:t>Roolittaja</a:t>
            </a:r>
            <a:endParaRPr lang="fi-FI" dirty="0" smtClean="0"/>
          </a:p>
          <a:p>
            <a:r>
              <a:rPr lang="fi-FI" dirty="0" smtClean="0"/>
              <a:t>Sosiaalisten suhteiden tukija</a:t>
            </a:r>
          </a:p>
          <a:p>
            <a:r>
              <a:rPr lang="fi-FI" dirty="0" smtClean="0"/>
              <a:t>Yhteisöllisyyden rakentaja</a:t>
            </a:r>
          </a:p>
          <a:p>
            <a:r>
              <a:rPr lang="fi-FI" dirty="0" smtClean="0"/>
              <a:t>Turvallisuuden ja tasavertaisuuden tukija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Asenteellisuus yhtenä leikin ulottuvuutena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Aikuisten asenteet ja leikin arvostaminen</a:t>
            </a:r>
          </a:p>
          <a:p>
            <a:r>
              <a:rPr lang="fi-FI" dirty="0" smtClean="0"/>
              <a:t>Suhtautuminen leikkiin myönteistä </a:t>
            </a:r>
            <a:r>
              <a:rPr lang="fi-FI" dirty="0" smtClean="0">
                <a:sym typeface="Wingdings" pitchFamily="2" charset="2"/>
              </a:rPr>
              <a:t> osallistuminen leikkiin yleisempää</a:t>
            </a:r>
          </a:p>
          <a:p>
            <a:r>
              <a:rPr lang="fi-FI" dirty="0" smtClean="0">
                <a:sym typeface="Wingdings" pitchFamily="2" charset="2"/>
              </a:rPr>
              <a:t>Mikäli asenne tai arvostus epäselvä  vähemmän osallistumista  aikuinen ajattelee, että leikki on vain lasten toimintaa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Leikin rakenteellinen ulottuvuus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Mahdollisuudet osallistua lasten leikkimiseen</a:t>
            </a:r>
          </a:p>
          <a:p>
            <a:r>
              <a:rPr lang="fi-FI" dirty="0" smtClean="0"/>
              <a:t>Aikataulut, tilat, muut työt</a:t>
            </a:r>
          </a:p>
          <a:p>
            <a:r>
              <a:rPr lang="fi-FI" dirty="0" smtClean="0"/>
              <a:t>Sisä- ja ulkotilojen hyödyntäminen</a:t>
            </a:r>
          </a:p>
          <a:p>
            <a:r>
              <a:rPr lang="fi-FI" dirty="0" smtClean="0"/>
              <a:t>siivouskäytänteet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Leikin toiminnallinen ulottuvuus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Vuorovaikutuksen ja ohjauskäytäntöjen yhteys leikin edistämiseen tai rajoittamiseen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Leikkialuerutiinit tarkasteluun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Mihin tarpeeseen leikkialuetoiminta vastaa? Onko se edellytys sille, että lasten leikit onnistuvat? Miksi? Miksi ei?</a:t>
            </a:r>
          </a:p>
          <a:p>
            <a:r>
              <a:rPr lang="fi-FI" dirty="0" smtClean="0"/>
              <a:t>Miten perustellaan sitä, että leikkialueille määritellään tietty määrä lapsia? Onko leikkijöiden lukumäärä rajattu vaikkapa lasten sosiaalisemotionaalisten taitojen perusteella? Jos ei, miksi lasten lukumäärää rajataan?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Määritelläänkö myös sitä, mitä leikkiä milläkin alueella leikitään? Miksi ja miksi ei? Mihin tavoitteeseen toiminta vastaa?</a:t>
            </a:r>
          </a:p>
          <a:p>
            <a:r>
              <a:rPr lang="fi-FI" dirty="0" smtClean="0"/>
              <a:t>Rajataanko myös sitä, millä leluilla alueella leikitään? Mihin rajaus perustuu? Perustuuko se meidän aikuisten tarpeisiin, esimerkiksi, että siivoaminen olisi helpompaa? Vai perustuuko se lasten tarpeisiin? Miten ratkaisu perustellaan?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i-FI" i="1" dirty="0" smtClean="0"/>
              <a:t>Opiskelija </a:t>
            </a:r>
            <a:r>
              <a:rPr lang="fi-FI" i="1" dirty="0"/>
              <a:t>osaa</a:t>
            </a:r>
            <a:endParaRPr lang="fi-FI" dirty="0" smtClean="0"/>
          </a:p>
          <a:p>
            <a:r>
              <a:rPr lang="fi-FI" dirty="0"/>
              <a:t>Ohjata ja tukea leikkiä ymmärtäen sen merkityksen lapselle ja pedagogiselle toiminnalle</a:t>
            </a:r>
            <a:endParaRPr lang="fi-FI" dirty="0" smtClean="0"/>
          </a:p>
          <a:p>
            <a:r>
              <a:rPr lang="fi-FI" dirty="0"/>
              <a:t>Luoda oppimista, kehitystä ja vuorovaikutusta edistävää oppimisympäristöä</a:t>
            </a:r>
            <a:endParaRPr lang="fi-FI" dirty="0" smtClean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i="1" dirty="0"/>
              <a:t>Sisältö</a:t>
            </a:r>
            <a:endParaRPr lang="fi-FI" dirty="0" smtClean="0"/>
          </a:p>
          <a:p>
            <a:r>
              <a:rPr lang="fi-FI" dirty="0"/>
              <a:t>Leikin merkitys lapsen kokonaisvaltaiselle kasvulle ja oppimiselle</a:t>
            </a:r>
            <a:endParaRPr lang="fi-FI" dirty="0" smtClean="0"/>
          </a:p>
          <a:p>
            <a:r>
              <a:rPr lang="fi-FI" dirty="0"/>
              <a:t>Leikki pedagogisessa toiminnassa: leikin ohjaaminen ja kasvattajan rooli leikissä</a:t>
            </a:r>
            <a:endParaRPr lang="fi-FI" dirty="0" smtClean="0"/>
          </a:p>
          <a:p>
            <a:r>
              <a:rPr lang="fi-FI" dirty="0"/>
              <a:t>Leikkiä edistävä toimintakulttuuri ja ympäristö: luovuus, oivaltaminen ja mielikuvituksen käyttäminen, tutkiminen, havainnointi ja ihmettely</a:t>
            </a:r>
            <a:endParaRPr lang="fi-FI" dirty="0" smtClean="0"/>
          </a:p>
          <a:p>
            <a:pPr>
              <a:buNone/>
            </a:pPr>
            <a:endParaRPr lang="fi-FI" dirty="0"/>
          </a:p>
          <a:p>
            <a:pPr>
              <a:buNone/>
            </a:pPr>
            <a:r>
              <a:rPr lang="fi-FI" i="1" dirty="0"/>
              <a:t>Suoritus ja arviointi </a:t>
            </a:r>
            <a:endParaRPr lang="fi-FI" dirty="0"/>
          </a:p>
          <a:p>
            <a:r>
              <a:rPr lang="fi-FI" dirty="0"/>
              <a:t>aktiivinen osallistuminen ja oppimistehtävät</a:t>
            </a:r>
          </a:p>
          <a:p>
            <a:r>
              <a:rPr lang="fi-FI" dirty="0"/>
              <a:t>S / K / </a:t>
            </a:r>
            <a:r>
              <a:rPr lang="fi-FI" dirty="0" err="1"/>
              <a:t>Hyl</a:t>
            </a:r>
            <a:endParaRPr lang="fi-FI" dirty="0"/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24078" lvl="0" indent="-514350">
              <a:buNone/>
            </a:pPr>
            <a:r>
              <a:rPr lang="fi-FI" dirty="0" smtClean="0"/>
              <a:t>1) epäsuorat eli välilliset menetelmät:</a:t>
            </a:r>
          </a:p>
          <a:p>
            <a:pPr marL="624078" lvl="0" indent="-514350">
              <a:buNone/>
            </a:pPr>
            <a:endParaRPr lang="fi-FI" dirty="0" smtClean="0"/>
          </a:p>
          <a:p>
            <a:pPr lvl="0"/>
            <a:r>
              <a:rPr lang="fi-FI" dirty="0" smtClean="0"/>
              <a:t>aikuinen ei vaikuta leikkeihin leikkitilanteissa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aikuinen tukee leikkitilanteiden rakentumisessa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tila- ja aikajärjestelyt, leikkimateriaalin valinta, leikkimateriaalin esille asettaminen</a:t>
            </a:r>
          </a:p>
          <a:p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Leikin ohjausmenettelyt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fi-FI" dirty="0" smtClean="0"/>
              <a:t>2) suorat menetelmät: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aikuisella aktiivisempi rooli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aikuinen keskustelee, esittää kysymyksiä, antaa neuvoja ja selittää lasten jäljittelemien toimintojen merkityksiä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aikuinen voi myös leikkiä lapsen kanssa</a:t>
            </a:r>
          </a:p>
          <a:p>
            <a:pPr lvl="0">
              <a:buNone/>
            </a:pPr>
            <a:endParaRPr lang="fi-FI" dirty="0" smtClean="0"/>
          </a:p>
          <a:p>
            <a:pPr lvl="0"/>
            <a:r>
              <a:rPr lang="fi-FI" dirty="0" smtClean="0"/>
              <a:t>”suunnitelmallinen roolileikki”: lapset ja aikuinen suunnittelevat yhdessä leikin teeman, roolit, mahdollisesti myös tilanteet ja tapahtumat sekä juonenkulun. Aikuinen ottaa itse roolin</a:t>
            </a:r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u="sng" dirty="0" smtClean="0"/>
              <a:t>Opettajan (ohjaajan) käyttäytymisen jatkumo</a:t>
            </a: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dirty="0" smtClean="0"/>
              <a:t>Lapsikeskeinen			       Aikuiskeskeinen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sz="1800" dirty="0" smtClean="0"/>
              <a:t>Aktiivinen      ei-ohjaava    kysymykset     ohjaava	fyysinen</a:t>
            </a:r>
          </a:p>
          <a:p>
            <a:pPr>
              <a:buNone/>
            </a:pPr>
            <a:r>
              <a:rPr lang="fi-FI" sz="1800" dirty="0" smtClean="0"/>
              <a:t>tarkkailija       puhe                                   </a:t>
            </a:r>
            <a:r>
              <a:rPr lang="fi-FI" sz="1800" dirty="0" err="1" smtClean="0"/>
              <a:t>puhe</a:t>
            </a:r>
            <a:r>
              <a:rPr lang="fi-FI" sz="1800" dirty="0" smtClean="0"/>
              <a:t>              väliintulo</a:t>
            </a:r>
          </a:p>
          <a:p>
            <a:pPr>
              <a:buNone/>
            </a:pPr>
            <a:endParaRPr lang="fi-FI" sz="1800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i-FI" dirty="0" smtClean="0"/>
              <a:t>Leikin ohjaaminen:</a:t>
            </a:r>
            <a:br>
              <a:rPr lang="fi-FI" dirty="0" smtClean="0"/>
            </a:br>
            <a:endParaRPr lang="fi-FI" dirty="0"/>
          </a:p>
        </p:txBody>
      </p:sp>
      <p:sp>
        <p:nvSpPr>
          <p:cNvPr id="4" name="Nuoli oikealle 3"/>
          <p:cNvSpPr/>
          <p:nvPr/>
        </p:nvSpPr>
        <p:spPr>
          <a:xfrm>
            <a:off x="1331640" y="2276872"/>
            <a:ext cx="612068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Leikin tulee olla tarpeeksi haastavaa lapselle, jotta hänen motivaatio leikkiä kohtaan säilyy ja hän voi oppia leikin kautta.</a:t>
            </a:r>
          </a:p>
          <a:p>
            <a:r>
              <a:rPr lang="fi-FI" dirty="0" smtClean="0"/>
              <a:t>Leikkiympäristön muokkaaminen lapsen kehittyessä on tärkeää. </a:t>
            </a:r>
          </a:p>
          <a:p>
            <a:r>
              <a:rPr lang="fi-FI" dirty="0" smtClean="0"/>
              <a:t>Aikuisen tehtävä on tukea lapsen leikkiä, jotta hän kykenee itsenäiseen leikkiin ja leikkimään toisten kanssa. </a:t>
            </a:r>
          </a:p>
          <a:p>
            <a:r>
              <a:rPr lang="fi-FI" dirty="0" smtClean="0"/>
              <a:t>Leikkiympäristön luomisessa aikuisen tulee pyrkiä siihen, että lapsi haastaisi itseään kokeilemaan uusia asioita.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 smtClean="0"/>
              <a:t>Leikin ohjaamisessa olennaista on, että lapselle annetaan mahdollisuus toteuttaa itseään kokonaisvaltaisesti ja hän saa tutustua ympäristöönsä monipuolisesti. </a:t>
            </a:r>
          </a:p>
          <a:p>
            <a:r>
              <a:rPr lang="fi-FI" dirty="0" smtClean="0"/>
              <a:t>Esimerkiksi lapselle lukeminen ja asioista keskusteleminen virittää lapsen mielikuvitusta, jolloin hän saa leikkeihinsä uusia ideoita sekä tämän kautta jäsentää myös ympäröivää maailmaa paremmin.</a:t>
            </a:r>
          </a:p>
          <a:p>
            <a:r>
              <a:rPr lang="fi-FI" dirty="0" smtClean="0"/>
              <a:t>Metsä hyvä esimerkki</a:t>
            </a:r>
            <a:endParaRPr lang="fi-FI" dirty="0"/>
          </a:p>
        </p:txBody>
      </p:sp>
      <p:pic>
        <p:nvPicPr>
          <p:cNvPr id="4" name="Kuva 3" descr="luontoleik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6921" y="5013176"/>
            <a:ext cx="4499409" cy="1076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i-FI" sz="3200" dirty="0" smtClean="0"/>
              <a:t>Lasten leikin ohjaus ja sen kehittäminen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fi-FI" sz="2400" dirty="0" smtClean="0"/>
              <a:t>Leikin pedagoginen ohjaus</a:t>
            </a:r>
          </a:p>
          <a:p>
            <a:r>
              <a:rPr lang="fi-FI" sz="2400" dirty="0" smtClean="0"/>
              <a:t>Miten ohjaatte ja tuette lasten leikkiä?</a:t>
            </a:r>
          </a:p>
          <a:p>
            <a:endParaRPr lang="fi-FI" dirty="0" smtClean="0"/>
          </a:p>
          <a:p>
            <a:endParaRPr lang="fi-FI" dirty="0" smtClean="0"/>
          </a:p>
        </p:txBody>
      </p:sp>
      <p:graphicFrame>
        <p:nvGraphicFramePr>
          <p:cNvPr id="4" name="Taulukko 3"/>
          <p:cNvGraphicFramePr>
            <a:graphicFrameLocks noGrp="1"/>
          </p:cNvGraphicFramePr>
          <p:nvPr/>
        </p:nvGraphicFramePr>
        <p:xfrm>
          <a:off x="1331640" y="2204864"/>
          <a:ext cx="60960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Epäsuora</a:t>
                      </a:r>
                      <a:r>
                        <a:rPr lang="fi-FI" baseline="0" dirty="0" smtClean="0"/>
                        <a:t> ohjaus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Suora ohjaus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Leikkiajan antaminen</a:t>
                      </a:r>
                      <a:r>
                        <a:rPr lang="fi-FI" baseline="0" dirty="0" smtClean="0"/>
                        <a:t> (millaisen yhtäjaksoisen leikkiajan ryhmän päiväjärjestys mahdollistaa?)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Aikuinen läsnä ja kiinnostunut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Leikkivälineet lasta</a:t>
                      </a:r>
                      <a:r>
                        <a:rPr lang="fi-FI" baseline="0" dirty="0" smtClean="0"/>
                        <a:t> kiinnostavia ja saatavilla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Keskustelut,</a:t>
                      </a:r>
                      <a:r>
                        <a:rPr lang="fi-FI" baseline="0" dirty="0" smtClean="0"/>
                        <a:t> kysymykset, vihjeet (leikki-ideat, roolit)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Leikkiryhmien muodostaminen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Mukana leikkiminen (mallina</a:t>
                      </a:r>
                      <a:r>
                        <a:rPr lang="fi-FI" baseline="0" dirty="0" smtClean="0"/>
                        <a:t> oleminen)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Vaikuttaminen lapsen kokemuksiin,</a:t>
                      </a:r>
                      <a:r>
                        <a:rPr lang="fi-FI" baseline="0" dirty="0" smtClean="0"/>
                        <a:t> havaintoihin, tietoihin, taitoihin (sadut, retket jne.)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 smtClean="0"/>
                        <a:t>Välineiden käytön ohjaaminen, materiaalien valmistaminen</a:t>
                      </a:r>
                      <a:endParaRPr lang="fi-FI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 smtClean="0"/>
                        <a:t>Leikkitilan</a:t>
                      </a:r>
                      <a:r>
                        <a:rPr lang="fi-FI" baseline="0" dirty="0" smtClean="0"/>
                        <a:t> tarjoaminen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fi-FI" b="1" dirty="0" smtClean="0"/>
              <a:t>1) Rakentelu- sekä vesi- ja hiekkaleikit</a:t>
            </a:r>
            <a:endParaRPr lang="fi-FI" dirty="0" smtClean="0"/>
          </a:p>
          <a:p>
            <a:pPr lvl="0">
              <a:buNone/>
            </a:pPr>
            <a:r>
              <a:rPr lang="fi-FI" b="1" dirty="0" smtClean="0"/>
              <a:t>2) Perinneleikit sekä ystävyyden- ja rauhanleikit</a:t>
            </a:r>
            <a:endParaRPr lang="fi-FI" dirty="0" smtClean="0"/>
          </a:p>
          <a:p>
            <a:pPr lvl="0">
              <a:buNone/>
            </a:pPr>
            <a:r>
              <a:rPr lang="fi-FI" b="1" dirty="0" smtClean="0"/>
              <a:t>3) Odotteluleikit ja sormileikit</a:t>
            </a:r>
            <a:endParaRPr lang="fi-FI" dirty="0" smtClean="0"/>
          </a:p>
          <a:p>
            <a:pPr lvl="0">
              <a:buNone/>
            </a:pPr>
            <a:r>
              <a:rPr lang="fi-FI" b="1" dirty="0" smtClean="0"/>
              <a:t>4) Didaktiset leikit/sääntöleikit</a:t>
            </a:r>
          </a:p>
          <a:p>
            <a:pPr lvl="0">
              <a:buNone/>
            </a:pPr>
            <a:r>
              <a:rPr lang="fi-FI" b="1" dirty="0" smtClean="0"/>
              <a:t>5) Juonelliset draama-, satu- ja kertomusleikit </a:t>
            </a:r>
            <a:endParaRPr lang="fi-FI" dirty="0" smtClean="0"/>
          </a:p>
          <a:p>
            <a:pPr>
              <a:buNone/>
            </a:pPr>
            <a:endParaRPr lang="fi-FI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Ryhmätyö</a:t>
            </a:r>
            <a:endParaRPr lang="fi-FI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Kerätkää omaan aiheeseen liittyvä olennainen tieto (</a:t>
            </a:r>
            <a:r>
              <a:rPr lang="fi-FI" dirty="0" err="1" smtClean="0"/>
              <a:t>Padlet/posteri</a:t>
            </a:r>
            <a:r>
              <a:rPr lang="fi-FI" dirty="0" smtClean="0"/>
              <a:t>?!?)</a:t>
            </a:r>
          </a:p>
          <a:p>
            <a:r>
              <a:rPr lang="fi-FI" dirty="0" smtClean="0"/>
              <a:t>Jokaisella ryhmällä aikaa noin 15 min </a:t>
            </a:r>
            <a:r>
              <a:rPr lang="fi-FI" dirty="0" smtClean="0">
                <a:sym typeface="Wingdings" pitchFamily="2" charset="2"/>
              </a:rPr>
              <a:t> valmistautukaa ohjaamaan muille leikkiä tai muulla tavoin esittelemään oma aihe käytännön esimerkillä</a:t>
            </a:r>
          </a:p>
          <a:p>
            <a:pPr>
              <a:buNone/>
            </a:pPr>
            <a:endParaRPr lang="fi-FI" dirty="0" smtClean="0">
              <a:sym typeface="Wingdings" pitchFamily="2" charset="2"/>
            </a:endParaRPr>
          </a:p>
          <a:p>
            <a:pPr>
              <a:buNone/>
            </a:pPr>
            <a:endParaRPr lang="fi-FI" dirty="0" smtClean="0">
              <a:sym typeface="Wingdings" pitchFamily="2" charset="2"/>
            </a:endParaRPr>
          </a:p>
          <a:p>
            <a:pPr>
              <a:buNone/>
            </a:pPr>
            <a:r>
              <a:rPr lang="fi-FI" i="1" smtClean="0">
                <a:sym typeface="Wingdings" pitchFamily="2" charset="2"/>
              </a:rPr>
              <a:t>Leikin käsikirja</a:t>
            </a:r>
            <a:endParaRPr lang="fi-FI" i="1" dirty="0"/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/>
              <a:t>Ryhmätyö</a:t>
            </a:r>
            <a:endParaRPr lang="fi-F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Etätehtävä/tehtävä työpaikalla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endParaRPr lang="fi-FI" dirty="0" smtClean="0"/>
          </a:p>
          <a:p>
            <a:pPr lvl="0">
              <a:buNone/>
            </a:pPr>
            <a:r>
              <a:rPr lang="fi-FI" dirty="0" smtClean="0"/>
              <a:t>1 Millaisia </a:t>
            </a:r>
            <a:r>
              <a:rPr lang="fi-FI" dirty="0" smtClean="0"/>
              <a:t>leikkejä lapset leikkivät?</a:t>
            </a:r>
          </a:p>
          <a:p>
            <a:pPr>
              <a:buNone/>
            </a:pPr>
            <a:endParaRPr lang="fi-FI" dirty="0" smtClean="0"/>
          </a:p>
          <a:p>
            <a:pPr lvl="0">
              <a:buNone/>
            </a:pPr>
            <a:r>
              <a:rPr lang="fi-FI" dirty="0" smtClean="0"/>
              <a:t>2 Millaisia </a:t>
            </a:r>
            <a:r>
              <a:rPr lang="fi-FI" dirty="0" smtClean="0"/>
              <a:t>havaintoja teit lasten välisistä suhteista tai kiinnostuksen kohteista?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 smtClean="0"/>
          </a:p>
          <a:p>
            <a:pPr lvl="0">
              <a:buNone/>
            </a:pPr>
            <a:r>
              <a:rPr lang="fi-FI" dirty="0" smtClean="0"/>
              <a:t>3 Kierrä </a:t>
            </a:r>
            <a:r>
              <a:rPr lang="fi-FI" dirty="0" smtClean="0"/>
              <a:t>lasten leikkipaikoilla. Varsinkin pienimmät lapset, jotka kaipaavat eniten aikuisten tukea, saavat leikki-ideansa ympäristön tarjoamista virikkeistä. Mieti, mitä leikki-ideoita itsellesi herää näkemässäsi tilassa? Millaisia muutosmahdollisuuksia ympäristössä voisi olla? Suhteuttakaa havaintonne tietoonne leikin tyypillisestä kehityksestä (pienten sylileikit, esineellinen toiminta, roolileikki ja sääntöleikit, joihin kuuluvat mm. pelit).</a:t>
            </a:r>
          </a:p>
          <a:p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Leikin merkityksestä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Lapsi kehittyy leikkiessään kokonaisvaltaisesti, mutta myös leikit muuttavat muotoaan lapsen kehittyessä. </a:t>
            </a:r>
          </a:p>
          <a:p>
            <a:r>
              <a:rPr lang="fi-FI" dirty="0" smtClean="0"/>
              <a:t>Leikkien kautta pystymme havaitsemaan, missä kehitysvaiheessa lapsi on.</a:t>
            </a:r>
          </a:p>
          <a:p>
            <a:r>
              <a:rPr lang="fi-FI" dirty="0" smtClean="0"/>
              <a:t>Lapsi luo suhteita toisiin leikin kautta. </a:t>
            </a:r>
          </a:p>
          <a:p>
            <a:r>
              <a:rPr lang="fi-FI" dirty="0" smtClean="0"/>
              <a:t>Lapsen leikkitaidot ovat tärkeässä osassa näiden suhteiden muovautumisessa. </a:t>
            </a:r>
          </a:p>
          <a:p>
            <a:r>
              <a:rPr lang="fi-FI" dirty="0" smtClean="0"/>
              <a:t>Leikkitaitoihin vaikuttaa lapsen idearikkaus sekä kuinka lapsi pystyy kehittämään leikkiä ja viemään sitä eteenpäin.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smtClean="0"/>
              <a:t>Leikki heijastaa lapsen sosiaalisia taitoja, mutta ennen kaikkea kehittää niitä.</a:t>
            </a:r>
          </a:p>
          <a:p>
            <a:r>
              <a:rPr lang="fi-FI" dirty="0" smtClean="0"/>
              <a:t> Leikin kautta voidaan lapseen muodostaa myös luottamussuhde. </a:t>
            </a:r>
          </a:p>
          <a:p>
            <a:r>
              <a:rPr lang="fi-FI" dirty="0" smtClean="0"/>
              <a:t>Jos lapsi ei muuten pysty olemaan kontaktissa aikuiseen, leikki toimii tällöin kommunikoinnin välineenä. </a:t>
            </a:r>
          </a:p>
          <a:p>
            <a:r>
              <a:rPr lang="fi-FI" dirty="0" smtClean="0"/>
              <a:t>Lapsi voi leikkiessään vapautua estoista ja huomaamattaan keskustella asioista. </a:t>
            </a:r>
          </a:p>
          <a:p>
            <a:r>
              <a:rPr lang="fi-FI" dirty="0" smtClean="0"/>
              <a:t>Leikkiä voidaankin käyttää lapsen kehityksen, kasvatuksen ja opetuksen lisäksi kuntoutuksen välineenä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Leikki ja oppiminen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Omat kokemuksemme, tulkintamme ja käsityksemme </a:t>
            </a:r>
            <a:r>
              <a:rPr lang="fi-FI" dirty="0" smtClean="0">
                <a:sym typeface="Wingdings" pitchFamily="2" charset="2"/>
              </a:rPr>
              <a:t> arvot  leikin mahdollistaja vai leikin rajoittaja?</a:t>
            </a:r>
          </a:p>
          <a:p>
            <a:r>
              <a:rPr lang="fi-FI" dirty="0" smtClean="0">
                <a:sym typeface="Wingdings" pitchFamily="2" charset="2"/>
              </a:rPr>
              <a:t>Leikkiä ei siis tule ymmärtää itsestään selvänä osana varhaiskasvatusta</a:t>
            </a:r>
          </a:p>
          <a:p>
            <a:pPr>
              <a:buNone/>
            </a:pPr>
            <a:endParaRPr lang="fi-FI" dirty="0"/>
          </a:p>
        </p:txBody>
      </p:sp>
      <p:pic>
        <p:nvPicPr>
          <p:cNvPr id="4" name="Kuva 3" descr="leik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4005064"/>
            <a:ext cx="2729942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Leikki ei ole vain lasten vapaa-ajan toimintaa, jota esiintyy ohjatun toiminnan ulkopuolella</a:t>
            </a:r>
          </a:p>
          <a:p>
            <a:r>
              <a:rPr lang="fi-FI" dirty="0" smtClean="0"/>
              <a:t>Leikki ja oppiminen </a:t>
            </a:r>
            <a:r>
              <a:rPr lang="fi-FI" dirty="0" smtClean="0">
                <a:sym typeface="Wingdings" pitchFamily="2" charset="2"/>
              </a:rPr>
              <a:t> </a:t>
            </a:r>
            <a:r>
              <a:rPr lang="fi-FI" dirty="0" err="1" smtClean="0">
                <a:sym typeface="Wingdings" pitchFamily="2" charset="2"/>
              </a:rPr>
              <a:t>huom</a:t>
            </a:r>
            <a:r>
              <a:rPr lang="fi-FI" dirty="0" smtClean="0">
                <a:sym typeface="Wingdings" pitchFamily="2" charset="2"/>
              </a:rPr>
              <a:t>! Lapset eivät miellä leikkiä oppimisen välineeksi</a:t>
            </a:r>
          </a:p>
          <a:p>
            <a:r>
              <a:rPr lang="fi-FI" dirty="0" smtClean="0">
                <a:sym typeface="Wingdings" pitchFamily="2" charset="2"/>
              </a:rPr>
              <a:t>Leikille onkin olemassa monta erilaista määritelmää  kertaus leikki ja liikunta –kurssista?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Leikin kautta lapsi oppii paljon erilaisia taitoja, jotka ovat yhteydessä lapsen kokonaisvaltaiseen hyvinvointiin, kasvamiseen, kehittymiseen ja oppimiseen</a:t>
            </a:r>
          </a:p>
          <a:p>
            <a:r>
              <a:rPr lang="fi-FI" dirty="0" err="1" smtClean="0"/>
              <a:t>Sos-emot</a:t>
            </a:r>
            <a:r>
              <a:rPr lang="fi-FI" dirty="0" smtClean="0"/>
              <a:t>. taidot, vuorovaikutustaidot, kulttuuri, kieli, matemaattiset taidot…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Leikillisyys arvokkaana henkisenä pääomana</a:t>
            </a:r>
          </a:p>
          <a:p>
            <a:r>
              <a:rPr lang="fi-FI" dirty="0" smtClean="0"/>
              <a:t>Luova ongelmanratkaisu, tuore näkökulma, uskalletaan katsoa laatikon ulkopuolelle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endParaRPr lang="fi-FI" dirty="0"/>
          </a:p>
        </p:txBody>
      </p:sp>
      <p:pic>
        <p:nvPicPr>
          <p:cNvPr id="4" name="Kuva 3" descr="tatu_patu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284984"/>
            <a:ext cx="4801921" cy="3276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954</Words>
  <Application>Microsoft Office PowerPoint</Application>
  <PresentationFormat>Näytössä katseltava diaesitys (4:3)</PresentationFormat>
  <Paragraphs>136</Paragraphs>
  <Slides>27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28" baseType="lpstr">
      <vt:lpstr>Office-teema</vt:lpstr>
      <vt:lpstr>Leikki työtapana, 2 osp</vt:lpstr>
      <vt:lpstr>Dia 2</vt:lpstr>
      <vt:lpstr>Etätehtävä/tehtävä työpaikalla</vt:lpstr>
      <vt:lpstr>Leikin merkityksestä</vt:lpstr>
      <vt:lpstr>Dia 5</vt:lpstr>
      <vt:lpstr>Leikki ja oppiminen</vt:lpstr>
      <vt:lpstr>Dia 7</vt:lpstr>
      <vt:lpstr>Dia 8</vt:lpstr>
      <vt:lpstr>Dia 9</vt:lpstr>
      <vt:lpstr>Dia 10</vt:lpstr>
      <vt:lpstr>Dia 11</vt:lpstr>
      <vt:lpstr>Dia 12</vt:lpstr>
      <vt:lpstr>Dia 13</vt:lpstr>
      <vt:lpstr>Aikuisten erilaiset roolit leikkitilanteissa</vt:lpstr>
      <vt:lpstr>Asenteellisuus yhtenä leikin ulottuvuutena</vt:lpstr>
      <vt:lpstr>Leikin rakenteellinen ulottuvuus</vt:lpstr>
      <vt:lpstr>Leikin toiminnallinen ulottuvuus</vt:lpstr>
      <vt:lpstr>Leikkialuerutiinit tarkasteluun</vt:lpstr>
      <vt:lpstr>Dia 19</vt:lpstr>
      <vt:lpstr>Leikin ohjausmenettelyt</vt:lpstr>
      <vt:lpstr>Dia 21</vt:lpstr>
      <vt:lpstr>Leikin ohjaaminen: </vt:lpstr>
      <vt:lpstr>Dia 23</vt:lpstr>
      <vt:lpstr>Dia 24</vt:lpstr>
      <vt:lpstr>Lasten leikin ohjaus ja sen kehittäminen</vt:lpstr>
      <vt:lpstr>Ryhmätyö</vt:lpstr>
      <vt:lpstr>Ryhmätyö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Leikki työtapana 2 osp</dc:title>
  <dc:creator>Timo</dc:creator>
  <cp:lastModifiedBy>Timo Mykkänen</cp:lastModifiedBy>
  <cp:revision>73</cp:revision>
  <dcterms:created xsi:type="dcterms:W3CDTF">2019-08-05T16:42:19Z</dcterms:created>
  <dcterms:modified xsi:type="dcterms:W3CDTF">2023-08-04T11:26:21Z</dcterms:modified>
</cp:coreProperties>
</file>