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sldIdLst>
    <p:sldId id="257" r:id="rId6"/>
    <p:sldId id="283" r:id="rId7"/>
    <p:sldId id="286" r:id="rId8"/>
    <p:sldId id="259" r:id="rId9"/>
    <p:sldId id="258" r:id="rId10"/>
    <p:sldId id="287" r:id="rId11"/>
    <p:sldId id="288" r:id="rId12"/>
    <p:sldId id="291" r:id="rId13"/>
    <p:sldId id="292" r:id="rId14"/>
    <p:sldId id="290" r:id="rId15"/>
    <p:sldId id="284" r:id="rId16"/>
    <p:sldId id="281" r:id="rId17"/>
  </p:sldIdLst>
  <p:sldSz cx="18288000" cy="10287000"/>
  <p:notesSz cx="6858000" cy="9144000"/>
  <p:embeddedFontLst>
    <p:embeddedFont>
      <p:font typeface="League Spartan" panose="020B0604020202020204" charset="0"/>
      <p:regular r:id="rId18"/>
    </p:embeddedFont>
    <p:embeddedFont>
      <p:font typeface="Luthier Bold" panose="020B0604020202020204" charset="0"/>
      <p:regular r:id="rId19"/>
    </p:embeddedFont>
    <p:embeddedFont>
      <p:font typeface="Luthier" panose="020B0604020202020204" charset="0"/>
      <p:regular r:id="rId20"/>
    </p:embeddedFont>
    <p:embeddedFont>
      <p:font typeface="Luthier Bold Italics" panose="020B0604020202020204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CA9E3E-B06F-4F53-8DC4-D45CDBCF4113}" v="153" dt="2021-11-15T07:39:51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26" d="100"/>
          <a:sy n="26" d="100"/>
        </p:scale>
        <p:origin x="892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A274EDE-DBAF-422C-B553-F57C35714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014777C-CCCC-490F-927D-3AD99A53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8492541-B770-4C8D-BA4E-1A57C01C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52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146E25-8B52-4ECE-96CB-345E207D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00AAC0-FF6A-4B72-B093-ACEACECFD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DE85E5A-4628-4F11-9D8B-B32677BBE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9D79388-B8A0-478A-8D9C-807AD836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66E92DB-03E0-4169-89A7-EAEB8F9B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E10D88F-A29D-4457-B731-2D925986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7564F9-745D-498C-BCF0-5F52B8E4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F5E81A-9550-4B28-8735-22D4A2B34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A01A48-F4EC-4228-8A8F-AA44B57C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69956EB-9150-4109-8831-0CC845B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EBA847C-97BE-4402-90A6-59D02CEC8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8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ABC8421-0BFA-47BD-9BE1-B73158782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2AF9E2A-D5F6-4460-B359-EFAAF4A90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84F899-C07F-4A2C-BB34-39DD2D89C1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3FC956-EB65-4293-A579-51DFA4455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4C2A26-FAB5-464B-A4AA-674BA1202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8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4" r:id="rId2"/>
    <p:sldLayoutId id="2147483662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840481" y="6348549"/>
            <a:ext cx="8415180" cy="393845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8856616" cy="6609589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Kuva 11" descr="Kuva, joka sisältää kohteen puu, ruoho, ulko, vesi&#10;&#10;Kuvaus luotu automaattisesti">
            <a:extLst>
              <a:ext uri="{FF2B5EF4-FFF2-40B4-BE49-F238E27FC236}">
                <a16:creationId xmlns:a16="http://schemas.microsoft.com/office/drawing/2014/main" id="{AABB0061-B2D5-4AB8-B72B-079C279F2A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043" r="9149"/>
          <a:stretch/>
        </p:blipFill>
        <p:spPr>
          <a:xfrm>
            <a:off x="1" y="10"/>
            <a:ext cx="8521646" cy="622787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BAB02D21-20B9-42D0-9AAD-945146819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30393" y="1231831"/>
            <a:ext cx="7326283" cy="41459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14300" indent="0">
              <a:lnSpc>
                <a:spcPct val="90000"/>
              </a:lnSpc>
              <a:buNone/>
            </a:pPr>
            <a:endParaRPr lang="en-US" sz="2700" dirty="0"/>
          </a:p>
          <a:p>
            <a:pPr indent="-228600">
              <a:lnSpc>
                <a:spcPct val="90000"/>
              </a:lnSpc>
            </a:pPr>
            <a:endParaRPr lang="en-US" sz="2700" dirty="0"/>
          </a:p>
          <a:p>
            <a:pPr marL="114300" indent="0">
              <a:lnSpc>
                <a:spcPct val="90000"/>
              </a:lnSpc>
              <a:buNone/>
            </a:pPr>
            <a:r>
              <a:rPr lang="en-US" sz="2700" dirty="0"/>
              <a:t>Terhi Glan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2700" dirty="0" err="1"/>
              <a:t>opinto-ohjaaja</a:t>
            </a:r>
            <a:r>
              <a:rPr lang="en-US" sz="2700" dirty="0"/>
              <a:t>, </a:t>
            </a:r>
            <a:r>
              <a:rPr lang="en-US" sz="2700" dirty="0" err="1"/>
              <a:t>aikuisten</a:t>
            </a:r>
            <a:r>
              <a:rPr lang="en-US" sz="2700" dirty="0"/>
              <a:t> </a:t>
            </a:r>
            <a:r>
              <a:rPr lang="en-US" sz="2700" dirty="0" err="1"/>
              <a:t>perusopetus</a:t>
            </a:r>
            <a:r>
              <a:rPr lang="en-US" sz="2700" dirty="0"/>
              <a:t>, </a:t>
            </a:r>
            <a:r>
              <a:rPr lang="en-US" sz="2700" dirty="0" err="1"/>
              <a:t>kymppiluokka</a:t>
            </a:r>
            <a:r>
              <a:rPr lang="en-US" sz="2700" dirty="0"/>
              <a:t> ja </a:t>
            </a:r>
            <a:r>
              <a:rPr lang="en-US" sz="2700" dirty="0" err="1"/>
              <a:t>opistovuosi</a:t>
            </a:r>
            <a:endParaRPr lang="en-US" sz="2700" dirty="0"/>
          </a:p>
          <a:p>
            <a:pPr marL="114300" indent="0">
              <a:lnSpc>
                <a:spcPct val="90000"/>
              </a:lnSpc>
              <a:buNone/>
            </a:pPr>
            <a:r>
              <a:rPr lang="en-US" sz="2700" dirty="0"/>
              <a:t>p. 045 775 00 604</a:t>
            </a:r>
          </a:p>
          <a:p>
            <a:pPr marL="114300" indent="0">
              <a:lnSpc>
                <a:spcPct val="90000"/>
              </a:lnSpc>
              <a:buNone/>
            </a:pPr>
            <a:endParaRPr lang="en-US" sz="2700" dirty="0">
              <a:cs typeface="Calibri"/>
            </a:endParaRPr>
          </a:p>
          <a:p>
            <a:pPr marL="114300" indent="0">
              <a:lnSpc>
                <a:spcPct val="90000"/>
              </a:lnSpc>
              <a:buNone/>
            </a:pPr>
            <a:r>
              <a:rPr lang="en-US" sz="2700" dirty="0">
                <a:cs typeface="Calibri"/>
              </a:rPr>
              <a:t>Kati Jokela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2700" err="1">
                <a:cs typeface="Calibri"/>
              </a:rPr>
              <a:t>Kehittämisasiantuntija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2700">
                <a:cs typeface="Calibri"/>
              </a:rPr>
              <a:t>044 0190414</a:t>
            </a:r>
          </a:p>
          <a:p>
            <a:pPr marL="114300" indent="0">
              <a:lnSpc>
                <a:spcPct val="90000"/>
              </a:lnSpc>
              <a:buNone/>
            </a:pPr>
            <a:endParaRPr lang="en-US" sz="2700" dirty="0">
              <a:cs typeface="Calibri"/>
            </a:endParaRPr>
          </a:p>
          <a:p>
            <a:pPr marL="0" indent="-228600">
              <a:lnSpc>
                <a:spcPct val="90000"/>
              </a:lnSpc>
            </a:pPr>
            <a:endParaRPr lang="en-US" sz="2700" dirty="0">
              <a:cs typeface="Calibri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t="1155" r="-2" b="15660"/>
          <a:stretch/>
        </p:blipFill>
        <p:spPr>
          <a:xfrm>
            <a:off x="4178811" y="6673215"/>
            <a:ext cx="7723383" cy="3613785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896E4A8-B631-4BA4-A884-4F684BABC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70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4475" t="23011" r="22088" b="21930"/>
          <a:stretch>
            <a:fillRect/>
          </a:stretch>
        </p:blipFill>
        <p:spPr>
          <a:xfrm>
            <a:off x="641683" y="6021199"/>
            <a:ext cx="7211547" cy="352076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362700" y="485707"/>
            <a:ext cx="12725400" cy="171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6"/>
              </a:lnSpc>
            </a:pPr>
            <a:r>
              <a:rPr lang="en-US" sz="6000" spc="128" dirty="0">
                <a:solidFill>
                  <a:schemeClr val="accent6"/>
                </a:solidFill>
                <a:latin typeface="League Spartan Bold"/>
              </a:rPr>
              <a:t>ASUMINEN JA </a:t>
            </a:r>
          </a:p>
          <a:p>
            <a:pPr algn="ctr">
              <a:lnSpc>
                <a:spcPts val="6636"/>
              </a:lnSpc>
            </a:pPr>
            <a:r>
              <a:rPr lang="en-US" sz="6000" spc="128" dirty="0">
                <a:solidFill>
                  <a:schemeClr val="accent6"/>
                </a:solidFill>
                <a:latin typeface="League Spartan Bold"/>
              </a:rPr>
              <a:t>OHJAUS ILTA-AIKAAN</a:t>
            </a:r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2227D8F5-8F85-4798-83B8-EFFC71F3F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35500" y="2619337"/>
            <a:ext cx="4923300" cy="3187905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yhteisökasvattaja</a:t>
            </a:r>
          </a:p>
          <a:p>
            <a:r>
              <a:rPr lang="fi-FI" dirty="0"/>
              <a:t>asuntolaohjaaja, yövalvoja</a:t>
            </a:r>
          </a:p>
          <a:p>
            <a:r>
              <a:rPr lang="fi-FI" dirty="0"/>
              <a:t>Esittelyvideoita löydät</a:t>
            </a:r>
          </a:p>
          <a:p>
            <a:pPr marL="0" indent="0">
              <a:buNone/>
            </a:pPr>
            <a:r>
              <a:rPr lang="fi-FI" dirty="0"/>
              <a:t>IG TV:stä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554746B6-CC19-4077-A8A3-49E432654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58800" y="2626958"/>
            <a:ext cx="3970421" cy="3388831"/>
          </a:xfrm>
        </p:spPr>
        <p:txBody>
          <a:bodyPr>
            <a:normAutofit fontScale="77500" lnSpcReduction="20000"/>
          </a:bodyPr>
          <a:lstStyle/>
          <a:p>
            <a:r>
              <a:rPr lang="fi-FI" altLang="fi-FI" dirty="0">
                <a:latin typeface="Calibri" panose="020F0502020204030204" pitchFamily="34" charset="0"/>
              </a:rPr>
              <a:t>125 asukaspaikkaa</a:t>
            </a:r>
          </a:p>
          <a:p>
            <a:r>
              <a:rPr lang="fi-FI" altLang="fi-FI" dirty="0">
                <a:latin typeface="Calibri" panose="020F0502020204030204" pitchFamily="34" charset="0"/>
              </a:rPr>
              <a:t>majoitus 2-3 hengen huoneissa </a:t>
            </a:r>
          </a:p>
          <a:p>
            <a:r>
              <a:rPr lang="fi-FI" altLang="fi-FI" dirty="0">
                <a:latin typeface="Calibri" panose="020F0502020204030204" pitchFamily="34" charset="0"/>
              </a:rPr>
              <a:t>TV-huone, oleskelutilat, saunat, liikuntasali ja kuntosali</a:t>
            </a:r>
          </a:p>
          <a:p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4F7E88B-3744-445B-A87C-FFFABA738F1B}"/>
              </a:ext>
            </a:extLst>
          </p:cNvPr>
          <p:cNvSpPr txBox="1"/>
          <p:nvPr/>
        </p:nvSpPr>
        <p:spPr>
          <a:xfrm>
            <a:off x="10035963" y="8067288"/>
            <a:ext cx="43377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Luthier Bold"/>
              </a:rPr>
              <a:t>kannelopisto.fi</a:t>
            </a:r>
          </a:p>
          <a:p>
            <a:r>
              <a:rPr lang="en-US" sz="4400" dirty="0">
                <a:solidFill>
                  <a:srgbClr val="000000"/>
                </a:solidFill>
                <a:latin typeface="Luthier Bold"/>
              </a:rPr>
              <a:t>@</a:t>
            </a:r>
            <a:r>
              <a:rPr lang="en-US" sz="4400" dirty="0" err="1">
                <a:solidFill>
                  <a:srgbClr val="000000"/>
                </a:solidFill>
                <a:latin typeface="Luthier Bold"/>
              </a:rPr>
              <a:t>kannelopisto</a:t>
            </a:r>
            <a:endParaRPr lang="fi-FI" sz="44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0A5BDAE-334C-4EFB-8819-34FE75F7C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3651" y="8212918"/>
            <a:ext cx="1322947" cy="132904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5BD8109-F562-4AEB-967A-7F082EC6E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6468" y="8212918"/>
            <a:ext cx="1292464" cy="1292464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4FEB609D-D722-4993-A393-A157A8C1ED31}"/>
              </a:ext>
            </a:extLst>
          </p:cNvPr>
          <p:cNvSpPr txBox="1"/>
          <p:nvPr/>
        </p:nvSpPr>
        <p:spPr>
          <a:xfrm>
            <a:off x="8335500" y="6154945"/>
            <a:ext cx="10539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solidFill>
                  <a:schemeClr val="accent6"/>
                </a:solidFill>
              </a:rPr>
              <a:t>Tervetuloa tutustumaan ja kuulemaan lisää </a:t>
            </a:r>
          </a:p>
          <a:p>
            <a:r>
              <a:rPr lang="fi-FI" sz="4000" b="1" dirty="0">
                <a:solidFill>
                  <a:schemeClr val="accent6"/>
                </a:solidFill>
              </a:rPr>
              <a:t>AVOIMIIN OVIIN 20.1.2022!</a:t>
            </a:r>
          </a:p>
        </p:txBody>
      </p:sp>
      <p:pic>
        <p:nvPicPr>
          <p:cNvPr id="14" name="Kuva 13" descr="Kuva, joka sisältää kohteen kukka, ulko, kasvi, pöytä&#10;&#10;Kuvaus luotu automaattisesti">
            <a:extLst>
              <a:ext uri="{FF2B5EF4-FFF2-40B4-BE49-F238E27FC236}">
                <a16:creationId xmlns:a16="http://schemas.microsoft.com/office/drawing/2014/main" id="{49C21C83-FF03-477D-AEE6-95895FD46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" y="485707"/>
            <a:ext cx="7211547" cy="54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0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651BC7-AB41-4017-8071-13676E9C4C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958585" cy="1028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FF963C9-7870-40B3-ACBE-2D7F72A4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43899"/>
            <a:ext cx="6221995" cy="2514904"/>
          </a:xfrm>
        </p:spPr>
        <p:txBody>
          <a:bodyPr>
            <a:normAutofit/>
          </a:bodyPr>
          <a:lstStyle/>
          <a:p>
            <a:r>
              <a:rPr lang="fi-FI" sz="6000" b="1">
                <a:solidFill>
                  <a:schemeClr val="bg1"/>
                </a:solidFill>
                <a:latin typeface="Luthier" panose="020B0604020202020204" charset="0"/>
              </a:rPr>
              <a:t>YHTEYSTIEDOT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D99B3F-84D8-4A38-9E6F-891F20EDA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396" y="3657600"/>
            <a:ext cx="5477199" cy="5678128"/>
          </a:xfrm>
        </p:spPr>
        <p:txBody>
          <a:bodyPr>
            <a:normAutofit/>
          </a:bodyPr>
          <a:lstStyle/>
          <a:p>
            <a:pPr marL="703263" indent="-495300" algn="ctr" defTabSz="1008063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1663" algn="l"/>
                <a:tab pos="3590925" algn="l"/>
                <a:tab pos="4040188" algn="l"/>
                <a:tab pos="4486275" algn="l"/>
                <a:tab pos="4938713" algn="l"/>
                <a:tab pos="5387975" algn="l"/>
                <a:tab pos="5834063" algn="l"/>
                <a:tab pos="6283325" algn="l"/>
                <a:tab pos="6735763" algn="l"/>
                <a:tab pos="7185025" algn="l"/>
                <a:tab pos="7631113" algn="l"/>
                <a:tab pos="8083550" algn="l"/>
                <a:tab pos="8532813" algn="l"/>
                <a:tab pos="8978900" algn="l"/>
              </a:tabLst>
            </a:pPr>
            <a:r>
              <a:rPr lang="en-GB" altLang="fi-FI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KANNELJÄRVEN OPISTO</a:t>
            </a:r>
          </a:p>
          <a:p>
            <a:pPr marL="703263" indent="-495300" algn="ctr" defTabSz="1008063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1663" algn="l"/>
                <a:tab pos="3590925" algn="l"/>
                <a:tab pos="4040188" algn="l"/>
                <a:tab pos="4486275" algn="l"/>
                <a:tab pos="4938713" algn="l"/>
                <a:tab pos="5387975" algn="l"/>
                <a:tab pos="5834063" algn="l"/>
                <a:tab pos="6283325" algn="l"/>
                <a:tab pos="6735763" algn="l"/>
                <a:tab pos="7185025" algn="l"/>
                <a:tab pos="7631113" algn="l"/>
                <a:tab pos="8083550" algn="l"/>
                <a:tab pos="8532813" algn="l"/>
                <a:tab pos="8978900" algn="l"/>
              </a:tabLst>
            </a:pPr>
            <a:r>
              <a:rPr lang="en-GB" altLang="fi-FI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Karstuntie</a:t>
            </a:r>
            <a:r>
              <a:rPr lang="en-GB" altLang="fi-FI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537,  08450  LOHJA</a:t>
            </a:r>
          </a:p>
          <a:p>
            <a:pPr marL="703263" indent="-495300" algn="ctr" defTabSz="1008063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1663" algn="l"/>
                <a:tab pos="3590925" algn="l"/>
                <a:tab pos="4040188" algn="l"/>
                <a:tab pos="4486275" algn="l"/>
                <a:tab pos="4938713" algn="l"/>
                <a:tab pos="5387975" algn="l"/>
                <a:tab pos="5834063" algn="l"/>
                <a:tab pos="6283325" algn="l"/>
                <a:tab pos="6735763" algn="l"/>
                <a:tab pos="7185025" algn="l"/>
                <a:tab pos="7631113" algn="l"/>
                <a:tab pos="8083550" algn="l"/>
                <a:tab pos="8532813" algn="l"/>
                <a:tab pos="8978900" algn="l"/>
              </a:tabLst>
            </a:pPr>
            <a:r>
              <a:rPr lang="en-GB" altLang="fi-FI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www.kannelopisto.fi</a:t>
            </a:r>
          </a:p>
          <a:p>
            <a:pPr marL="703263" indent="-495300" algn="ctr" defTabSz="1008063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1663" algn="l"/>
                <a:tab pos="3590925" algn="l"/>
                <a:tab pos="4040188" algn="l"/>
                <a:tab pos="4486275" algn="l"/>
                <a:tab pos="4938713" algn="l"/>
                <a:tab pos="5387975" algn="l"/>
                <a:tab pos="5834063" algn="l"/>
                <a:tab pos="6283325" algn="l"/>
                <a:tab pos="6735763" algn="l"/>
                <a:tab pos="7185025" algn="l"/>
                <a:tab pos="7631113" algn="l"/>
                <a:tab pos="8083550" algn="l"/>
                <a:tab pos="8532813" algn="l"/>
                <a:tab pos="8978900" algn="l"/>
              </a:tabLst>
            </a:pPr>
            <a:r>
              <a:rPr lang="en-GB" altLang="fi-FI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opisto@kannelopisto.fi</a:t>
            </a:r>
          </a:p>
          <a:p>
            <a:pPr marL="703263" indent="-495300" algn="ctr" defTabSz="1008063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1663" algn="l"/>
                <a:tab pos="3590925" algn="l"/>
                <a:tab pos="4040188" algn="l"/>
                <a:tab pos="4486275" algn="l"/>
                <a:tab pos="4938713" algn="l"/>
                <a:tab pos="5387975" algn="l"/>
                <a:tab pos="5834063" algn="l"/>
                <a:tab pos="6283325" algn="l"/>
                <a:tab pos="6735763" algn="l"/>
                <a:tab pos="7185025" algn="l"/>
                <a:tab pos="7631113" algn="l"/>
                <a:tab pos="8083550" algn="l"/>
                <a:tab pos="8532813" algn="l"/>
                <a:tab pos="8978900" algn="l"/>
              </a:tabLst>
            </a:pPr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  <a:p>
            <a:pPr marL="703263" indent="-495300" algn="ctr" defTabSz="1008063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1663" algn="l"/>
                <a:tab pos="3590925" algn="l"/>
                <a:tab pos="4040188" algn="l"/>
                <a:tab pos="4486275" algn="l"/>
                <a:tab pos="4938713" algn="l"/>
                <a:tab pos="5387975" algn="l"/>
                <a:tab pos="5834063" algn="l"/>
                <a:tab pos="6283325" algn="l"/>
                <a:tab pos="6735763" algn="l"/>
                <a:tab pos="7185025" algn="l"/>
                <a:tab pos="7631113" algn="l"/>
                <a:tab pos="8083550" algn="l"/>
                <a:tab pos="8532813" algn="l"/>
                <a:tab pos="8978900" algn="l"/>
              </a:tabLst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9E74B08F-2E62-4CD1-AAEE-6F400146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96753" y="8112426"/>
            <a:ext cx="1327382" cy="132738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FBA877D0-FF4D-4E4B-AE58-CFC92F0FC1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56100" y="8146066"/>
            <a:ext cx="1293742" cy="1293742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51AAE096-ED97-4C61-8EAD-367F37B3A3BB}"/>
              </a:ext>
            </a:extLst>
          </p:cNvPr>
          <p:cNvSpPr/>
          <p:nvPr/>
        </p:nvSpPr>
        <p:spPr>
          <a:xfrm>
            <a:off x="534048" y="8614017"/>
            <a:ext cx="2940806" cy="9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250"/>
              </a:lnSpc>
              <a:spcBef>
                <a:spcPct val="0"/>
              </a:spcBef>
            </a:pPr>
            <a:r>
              <a:rPr lang="en-US" sz="4000" b="1">
                <a:solidFill>
                  <a:schemeClr val="bg1"/>
                </a:solidFill>
              </a:rPr>
              <a:t>kannelopisto</a:t>
            </a:r>
          </a:p>
        </p:txBody>
      </p:sp>
      <p:pic>
        <p:nvPicPr>
          <p:cNvPr id="3" name="Kuva 5" descr="Kuva, joka sisältää kohteen puu, ruoho, ulko, vesi&#10;&#10;Kuvaus luotu automaattisesti">
            <a:extLst>
              <a:ext uri="{FF2B5EF4-FFF2-40B4-BE49-F238E27FC236}">
                <a16:creationId xmlns:a16="http://schemas.microsoft.com/office/drawing/2014/main" id="{92F00415-47F7-4531-9F0A-F51997B1D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644" y="-350044"/>
            <a:ext cx="17905809" cy="109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3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3FCFA5-2678-4E2C-9E18-36AF60570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606" y="1309222"/>
            <a:ext cx="9634272" cy="4741075"/>
          </a:xfrm>
        </p:spPr>
        <p:txBody>
          <a:bodyPr>
            <a:normAutofit fontScale="85000" lnSpcReduction="20000"/>
          </a:bodyPr>
          <a:lstStyle/>
          <a:p>
            <a:r>
              <a:rPr lang="fi-FI" sz="3000" dirty="0"/>
              <a:t>Kanneljärven Opisto sijaitsee Lohjalla, n. 5 km Lohjan keskustasta Sammatin suuntaan, bussiyhteyksien varrella.</a:t>
            </a:r>
          </a:p>
          <a:p>
            <a:r>
              <a:rPr lang="fi-FI" sz="3000" dirty="0"/>
              <a:t>127-vuotias sitoutumaton kansanopisto</a:t>
            </a:r>
          </a:p>
          <a:p>
            <a:r>
              <a:rPr lang="fi-FI" sz="3000" dirty="0"/>
              <a:t>Sisäoppilaitos:</a:t>
            </a:r>
          </a:p>
          <a:p>
            <a:pPr lvl="1"/>
            <a:r>
              <a:rPr lang="fi-FI" sz="2400" dirty="0"/>
              <a:t>asuntolassa asuminen mahdollista maanantaista perjantaihin kauempaa tuleville</a:t>
            </a:r>
          </a:p>
          <a:p>
            <a:pPr lvl="1"/>
            <a:r>
              <a:rPr lang="fi-FI" sz="2400" dirty="0"/>
              <a:t>asuminen on kymppiluokalla, opistovuodessa ja ammatillisessa koulutuksessa opiskeleville nuorille ilmaista</a:t>
            </a:r>
          </a:p>
          <a:p>
            <a:r>
              <a:rPr lang="fi-FI" sz="3000" dirty="0"/>
              <a:t>Kanneljärven Opiston koulutuksia ovat aikuisten perusopetus, kymppiluokka, opistovuosi, kasvatus- ja ohjausalan ammatillinen koulutus, kuvataideopinnot ja kotoutumiskoulutukset.</a:t>
            </a:r>
          </a:p>
          <a:p>
            <a:r>
              <a:rPr lang="fi-FI" sz="3000" dirty="0"/>
              <a:t>Meiltä löytyy myös erilaisia vaihtoehtoja kesken jääneen perusopetuksen jatkamiseen.</a:t>
            </a:r>
          </a:p>
          <a:p>
            <a:r>
              <a:rPr lang="fi-FI" sz="3000" dirty="0"/>
              <a:t>Jatko-opinnot peruskoulun päättäneelle:</a:t>
            </a:r>
          </a:p>
          <a:p>
            <a:endParaRPr lang="fi-FI" sz="3000" dirty="0"/>
          </a:p>
          <a:p>
            <a:pPr marL="0" indent="0">
              <a:buNone/>
            </a:pPr>
            <a:endParaRPr lang="fi-FI" sz="30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D6D5F8F-3359-4C86-87BA-805A60FDE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33" y="786843"/>
            <a:ext cx="6019225" cy="2949422"/>
          </a:xfrm>
          <a:prstGeom prst="rect">
            <a:avLst/>
          </a:prstGeom>
          <a:effectLst/>
        </p:spPr>
      </p:pic>
      <p:grpSp>
        <p:nvGrpSpPr>
          <p:cNvPr id="8" name="Group 11">
            <a:extLst>
              <a:ext uri="{FF2B5EF4-FFF2-40B4-BE49-F238E27FC236}">
                <a16:creationId xmlns:a16="http://schemas.microsoft.com/office/drawing/2014/main" id="{3B1AD728-1C73-4E04-B2D9-C05EE9EB5FB8}"/>
              </a:ext>
            </a:extLst>
          </p:cNvPr>
          <p:cNvGrpSpPr>
            <a:grpSpLocks noChangeAspect="1"/>
          </p:cNvGrpSpPr>
          <p:nvPr/>
        </p:nvGrpSpPr>
        <p:grpSpPr>
          <a:xfrm>
            <a:off x="14780694" y="6323454"/>
            <a:ext cx="3176715" cy="3176702"/>
            <a:chOff x="0" y="0"/>
            <a:chExt cx="6350000" cy="6349975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EF265BC4-5DEF-43A3-8812-C633FF2F6EA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56761" t="-850" r="-122408"/>
              </a:stretch>
            </a:blipFill>
          </p:spPr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F67E323C-E347-456B-AF47-E6437FAD4621}"/>
              </a:ext>
            </a:extLst>
          </p:cNvPr>
          <p:cNvGrpSpPr>
            <a:grpSpLocks noChangeAspect="1"/>
          </p:cNvGrpSpPr>
          <p:nvPr/>
        </p:nvGrpSpPr>
        <p:grpSpPr>
          <a:xfrm>
            <a:off x="11196721" y="6323454"/>
            <a:ext cx="3176715" cy="3176702"/>
            <a:chOff x="0" y="0"/>
            <a:chExt cx="6350000" cy="6349975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7E40D1D4-1B02-4E9A-9B53-700845D8B65A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r="-50093"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861F1FDC-ABE5-4BC7-8FC9-FF5EF4F239DB}"/>
              </a:ext>
            </a:extLst>
          </p:cNvPr>
          <p:cNvGrpSpPr/>
          <p:nvPr/>
        </p:nvGrpSpPr>
        <p:grpSpPr>
          <a:xfrm>
            <a:off x="7523114" y="6323454"/>
            <a:ext cx="3266349" cy="3176703"/>
            <a:chOff x="-50098" y="0"/>
            <a:chExt cx="5536520" cy="5486400"/>
          </a:xfrm>
        </p:grpSpPr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C9C8EC73-08E9-402A-BC02-0CF977D9CF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5486422" cy="5486400"/>
              <a:chOff x="0" y="0"/>
              <a:chExt cx="6350000" cy="6349975"/>
            </a:xfrm>
          </p:grpSpPr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E314A645-8663-43DC-8502-A24FE607270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2565" r="-17527"/>
                </a:stretch>
              </a:blipFill>
            </p:spPr>
          </p:sp>
        </p:grp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572B4C63-8B51-49FB-8685-FA46B1A0EF73}"/>
                </a:ext>
              </a:extLst>
            </p:cNvPr>
            <p:cNvSpPr txBox="1"/>
            <p:nvPr/>
          </p:nvSpPr>
          <p:spPr>
            <a:xfrm>
              <a:off x="-50098" y="2316291"/>
              <a:ext cx="5384589" cy="195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OPISTOVUOSI &amp; TUVA</a:t>
              </a:r>
            </a:p>
          </p:txBody>
        </p:sp>
      </p:grpSp>
      <p:sp>
        <p:nvSpPr>
          <p:cNvPr id="6" name="Suorakulmio 5">
            <a:extLst>
              <a:ext uri="{FF2B5EF4-FFF2-40B4-BE49-F238E27FC236}">
                <a16:creationId xmlns:a16="http://schemas.microsoft.com/office/drawing/2014/main" id="{06C0EF35-CDC9-43EB-BBF5-EA72AF00E51A}"/>
              </a:ext>
            </a:extLst>
          </p:cNvPr>
          <p:cNvSpPr/>
          <p:nvPr/>
        </p:nvSpPr>
        <p:spPr>
          <a:xfrm>
            <a:off x="11550637" y="7299133"/>
            <a:ext cx="2468881" cy="122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4480"/>
              </a:lnSpc>
              <a:spcBef>
                <a:spcPct val="0"/>
              </a:spcBef>
              <a:defRPr/>
            </a:pPr>
            <a:r>
              <a:rPr lang="en-US" sz="3200" dirty="0">
                <a:solidFill>
                  <a:srgbClr val="FFFFFF"/>
                </a:solidFill>
                <a:latin typeface="League Spartan"/>
              </a:rPr>
              <a:t>LASTEN-</a:t>
            </a:r>
          </a:p>
          <a:p>
            <a:pPr lvl="0" algn="ctr">
              <a:lnSpc>
                <a:spcPts val="4480"/>
              </a:lnSpc>
              <a:spcBef>
                <a:spcPct val="0"/>
              </a:spcBef>
              <a:defRPr/>
            </a:pPr>
            <a:r>
              <a:rPr lang="en-US" sz="3200" dirty="0">
                <a:solidFill>
                  <a:srgbClr val="FFFFFF"/>
                </a:solidFill>
                <a:latin typeface="League Spartan"/>
              </a:rPr>
              <a:t>OHJAAJA</a:t>
            </a:r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0156AF59-7447-4497-BC6B-F07D31105F14}"/>
              </a:ext>
            </a:extLst>
          </p:cNvPr>
          <p:cNvSpPr/>
          <p:nvPr/>
        </p:nvSpPr>
        <p:spPr>
          <a:xfrm>
            <a:off x="15187951" y="6729747"/>
            <a:ext cx="2362200" cy="2364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448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FFFFFF"/>
                </a:solidFill>
                <a:latin typeface="League Spartan"/>
              </a:rPr>
              <a:t>NUORISO- JA YHTEISÖ-OHJAAJA</a:t>
            </a:r>
          </a:p>
        </p:txBody>
      </p:sp>
      <p:pic>
        <p:nvPicPr>
          <p:cNvPr id="10" name="Kuva 9" descr="Kuva, joka sisältää kohteen ruoho, puu, luonto, vihreä&#10;&#10;Kuvaus luotu automaattisesti">
            <a:extLst>
              <a:ext uri="{FF2B5EF4-FFF2-40B4-BE49-F238E27FC236}">
                <a16:creationId xmlns:a16="http://schemas.microsoft.com/office/drawing/2014/main" id="{F28513C6-25B2-4C1C-8554-1489C57215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0" y="5523660"/>
            <a:ext cx="6483965" cy="39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3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AFDBD3B-A5C3-4247-A3E1-575A18864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5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6837" b="878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100906"/>
            <a:ext cx="18793326" cy="3186094"/>
            <a:chOff x="0" y="0"/>
            <a:chExt cx="4370608" cy="7409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608" cy="740963"/>
            </a:xfrm>
            <a:custGeom>
              <a:avLst/>
              <a:gdLst/>
              <a:ahLst/>
              <a:cxnLst/>
              <a:rect l="l" t="t" r="r" b="b"/>
              <a:pathLst>
                <a:path w="4370608" h="740963">
                  <a:moveTo>
                    <a:pt x="0" y="0"/>
                  </a:moveTo>
                  <a:lnTo>
                    <a:pt x="4370608" y="0"/>
                  </a:lnTo>
                  <a:lnTo>
                    <a:pt x="4370608" y="740963"/>
                  </a:lnTo>
                  <a:lnTo>
                    <a:pt x="0" y="74096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563629" y="7627845"/>
            <a:ext cx="13724371" cy="2385293"/>
            <a:chOff x="0" y="0"/>
            <a:chExt cx="18299161" cy="3180390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8299161" cy="78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9"/>
                </a:lnSpc>
              </a:pPr>
              <a:r>
                <a:rPr lang="en-US" sz="4271" spc="85">
                  <a:solidFill>
                    <a:srgbClr val="38B6FF"/>
                  </a:solidFill>
                  <a:latin typeface="League Spartan" panose="020B0604020202020204" charset="0"/>
                </a:rPr>
                <a:t>KASVATUS- JA OHJAUSALAN PERUSTUTKINTO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50003" y="1004316"/>
              <a:ext cx="15519542" cy="2176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86"/>
                </a:lnSpc>
              </a:pPr>
              <a:r>
                <a:rPr lang="en-US" sz="3796" spc="391">
                  <a:solidFill>
                    <a:srgbClr val="2D3142"/>
                  </a:solidFill>
                  <a:latin typeface="Luthier Bold Italics"/>
                </a:rPr>
                <a:t>varhaiskasvatuksen ja perhetoiminnan osaamisala</a:t>
              </a:r>
            </a:p>
            <a:p>
              <a:pPr algn="ctr">
                <a:lnSpc>
                  <a:spcPts val="4290"/>
                </a:lnSpc>
              </a:pPr>
              <a:r>
                <a:rPr lang="en-US" sz="3796" spc="391">
                  <a:solidFill>
                    <a:srgbClr val="2D3142"/>
                  </a:solidFill>
                  <a:latin typeface="Luthier Bold Italics"/>
                </a:rPr>
                <a:t>lastenohjaaja (180 osp)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4475" t="23011" r="22088" b="21930"/>
          <a:stretch>
            <a:fillRect/>
          </a:stretch>
        </p:blipFill>
        <p:spPr>
          <a:xfrm>
            <a:off x="0" y="7579944"/>
            <a:ext cx="4563629" cy="22280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712" r="10721" b="6556"/>
          <a:stretch>
            <a:fillRect/>
          </a:stretch>
        </p:blipFill>
        <p:spPr>
          <a:xfrm>
            <a:off x="-381000" y="-266700"/>
            <a:ext cx="20768714" cy="737265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45213" y="7445453"/>
            <a:ext cx="14249692" cy="2460980"/>
            <a:chOff x="0" y="66675"/>
            <a:chExt cx="18999589" cy="3281308"/>
          </a:xfrm>
        </p:grpSpPr>
        <p:sp>
          <p:nvSpPr>
            <p:cNvPr id="4" name="TextBox 4"/>
            <p:cNvSpPr txBox="1"/>
            <p:nvPr/>
          </p:nvSpPr>
          <p:spPr>
            <a:xfrm>
              <a:off x="0" y="66675"/>
              <a:ext cx="18999589" cy="1610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35"/>
                </a:lnSpc>
              </a:pPr>
              <a:r>
                <a:rPr lang="en-US" sz="4500" spc="89">
                  <a:solidFill>
                    <a:srgbClr val="38B6FF"/>
                  </a:solidFill>
                  <a:latin typeface="League Spartan" panose="020B0604020202020204" charset="0"/>
                </a:rPr>
                <a:t>KASVATUS- JA OHJAUSALAN PERUSTUTKINTO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01676" y="1823804"/>
              <a:ext cx="16113576" cy="1524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7"/>
                </a:lnSpc>
              </a:pPr>
              <a:r>
                <a:rPr lang="en-US" sz="3894" i="1" spc="401" err="1">
                  <a:solidFill>
                    <a:srgbClr val="2D3142"/>
                  </a:solidFill>
                </a:rPr>
                <a:t>nuoriso</a:t>
              </a:r>
              <a:r>
                <a:rPr lang="en-US" sz="3894" i="1" spc="401">
                  <a:solidFill>
                    <a:srgbClr val="2D3142"/>
                  </a:solidFill>
                </a:rPr>
                <a:t>- ja </a:t>
              </a:r>
              <a:r>
                <a:rPr lang="en-US" sz="3894" i="1" spc="401" err="1">
                  <a:solidFill>
                    <a:srgbClr val="2D3142"/>
                  </a:solidFill>
                </a:rPr>
                <a:t>yhteisöohjauksen</a:t>
              </a:r>
              <a:r>
                <a:rPr lang="en-US" sz="3894" i="1" spc="401">
                  <a:solidFill>
                    <a:srgbClr val="2D3142"/>
                  </a:solidFill>
                </a:rPr>
                <a:t> </a:t>
              </a:r>
              <a:r>
                <a:rPr lang="en-US" sz="3894" i="1" spc="401" err="1">
                  <a:solidFill>
                    <a:srgbClr val="2D3142"/>
                  </a:solidFill>
                </a:rPr>
                <a:t>osaamisala</a:t>
              </a:r>
              <a:endParaRPr lang="en-US" sz="3894" i="1" spc="401">
                <a:solidFill>
                  <a:srgbClr val="2D3142"/>
                </a:solidFill>
              </a:endParaRPr>
            </a:p>
            <a:p>
              <a:pPr algn="ctr">
                <a:lnSpc>
                  <a:spcPts val="4401"/>
                </a:lnSpc>
              </a:pPr>
              <a:r>
                <a:rPr lang="en-US" sz="3894" i="1" spc="401" err="1">
                  <a:solidFill>
                    <a:srgbClr val="2D3142"/>
                  </a:solidFill>
                </a:rPr>
                <a:t>nuoriso</a:t>
              </a:r>
              <a:r>
                <a:rPr lang="en-US" sz="3894" i="1" spc="401">
                  <a:solidFill>
                    <a:srgbClr val="2D3142"/>
                  </a:solidFill>
                </a:rPr>
                <a:t>- ja </a:t>
              </a:r>
              <a:r>
                <a:rPr lang="en-US" sz="3894" i="1" spc="401" err="1">
                  <a:solidFill>
                    <a:srgbClr val="2D3142"/>
                  </a:solidFill>
                </a:rPr>
                <a:t>yhteisöohjaaja</a:t>
              </a:r>
              <a:r>
                <a:rPr lang="en-US" sz="3894" i="1" spc="401">
                  <a:solidFill>
                    <a:srgbClr val="2D3142"/>
                  </a:solidFill>
                </a:rPr>
                <a:t> (180 </a:t>
              </a:r>
              <a:r>
                <a:rPr lang="en-US" sz="3894" i="1" spc="401" err="1">
                  <a:solidFill>
                    <a:srgbClr val="2D3142"/>
                  </a:solidFill>
                </a:rPr>
                <a:t>osp</a:t>
              </a:r>
              <a:r>
                <a:rPr lang="en-US" sz="3894" i="1" spc="401">
                  <a:solidFill>
                    <a:srgbClr val="2D3142"/>
                  </a:solidFill>
                </a:rPr>
                <a:t>)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4475" t="23011" r="22088" b="21930"/>
          <a:stretch>
            <a:fillRect/>
          </a:stretch>
        </p:blipFill>
        <p:spPr>
          <a:xfrm>
            <a:off x="322228" y="7473620"/>
            <a:ext cx="4822986" cy="23546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8218F63A-9480-4AC5-A47B-90920E0A3852}"/>
              </a:ext>
            </a:extLst>
          </p:cNvPr>
          <p:cNvSpPr/>
          <p:nvPr/>
        </p:nvSpPr>
        <p:spPr>
          <a:xfrm>
            <a:off x="0" y="681854"/>
            <a:ext cx="9307476" cy="2017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6695"/>
              </a:lnSpc>
            </a:pPr>
            <a:r>
              <a:rPr lang="en-US" sz="6000" spc="130">
                <a:solidFill>
                  <a:srgbClr val="92D050"/>
                </a:solidFill>
                <a:latin typeface="League Spartan Bold"/>
              </a:rPr>
              <a:t>OPISTOVUOSI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68FA012-8C30-48DD-8761-AA81146DA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536" y="2699317"/>
            <a:ext cx="7911728" cy="63884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r>
              <a:rPr lang="fi-FI" i="0" dirty="0">
                <a:effectLst/>
                <a:latin typeface="+mj-lt"/>
              </a:rPr>
              <a:t>Elokuussa 2021 startannut </a:t>
            </a:r>
            <a:r>
              <a:rPr lang="fi-FI" dirty="0">
                <a:latin typeface="+mj-lt"/>
              </a:rPr>
              <a:t>Opistovuosi-</a:t>
            </a:r>
            <a:r>
              <a:rPr lang="fi-FI" dirty="0"/>
              <a:t>koulutus</a:t>
            </a:r>
            <a:r>
              <a:rPr lang="fi-FI" i="0" dirty="0">
                <a:effectLst/>
                <a:latin typeface="+mj-lt"/>
              </a:rPr>
              <a:t> on oppivelvollisuuden laajentamisen myötä syntynyt kokonaan uusi opintokokonaisuus.</a:t>
            </a:r>
            <a:r>
              <a:rPr lang="fi-FI" dirty="0">
                <a:latin typeface="+mj-lt"/>
              </a:rPr>
              <a:t> </a:t>
            </a:r>
            <a:endParaRPr lang="fi-FI" i="0" dirty="0">
              <a:effectLst/>
              <a:latin typeface="+mj-lt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endParaRPr lang="fi-FI" i="0" dirty="0">
              <a:effectLst/>
              <a:latin typeface="+mj-lt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Koulutus sopii erityisesti nuorille, jotka esim.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haluavat parantaa perustaitoja ja opiskeluvalmiuksia menestyäkseen toisen asteen opinnoissa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haluavat selkiyttää tulevaisuuden suunnitelmiaan</a:t>
            </a:r>
          </a:p>
          <a:p>
            <a:pPr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hyötyvät yhteisöllisyydestä ja henkilökohtaisesta ohjauksesta</a:t>
            </a:r>
            <a:r>
              <a:rPr lang="fi-FI" sz="18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fi-FI" sz="1800" dirty="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ovat valmistautuneet peruskoulusta mutta eivät ole varmoja mitä haluavat opiskella tai ovat </a:t>
            </a:r>
            <a:r>
              <a:rPr lang="fi-FI" sz="1800" dirty="0">
                <a:latin typeface="Calibri"/>
                <a:ea typeface="Calibri" panose="020F0502020204030204" pitchFamily="34" charset="0"/>
                <a:cs typeface="Times New Roman"/>
              </a:rPr>
              <a:t>keskeyttäneet</a:t>
            </a:r>
            <a:r>
              <a:rPr lang="fi-FI" sz="1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ammatillisen koulutuksen tai lukion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kaipaavat tukea opiskelumotivaation löytämiseen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tarvitsevat tukea elämänhallintavalmiuksien ja arjen taitojen vahvistamisessa</a:t>
            </a:r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endParaRPr lang="en-US" altLang="fi-FI" dirty="0">
              <a:latin typeface="+mj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4475" t="23011" r="22088" b="21930"/>
          <a:stretch>
            <a:fillRect/>
          </a:stretch>
        </p:blipFill>
        <p:spPr>
          <a:xfrm>
            <a:off x="10972131" y="960394"/>
            <a:ext cx="6513463" cy="3179948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9421FE05-6C46-460E-832E-F73CE5086E7D}"/>
              </a:ext>
            </a:extLst>
          </p:cNvPr>
          <p:cNvGrpSpPr/>
          <p:nvPr/>
        </p:nvGrpSpPr>
        <p:grpSpPr>
          <a:xfrm>
            <a:off x="9914021" y="5047207"/>
            <a:ext cx="7748121" cy="4523874"/>
            <a:chOff x="0" y="0"/>
            <a:chExt cx="24384000" cy="13716000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3A86F2E-D6E1-46F7-87B9-DDBD04794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023" t="9547" r="13094"/>
            <a:stretch>
              <a:fillRect/>
            </a:stretch>
          </p:blipFill>
          <p:spPr>
            <a:xfrm>
              <a:off x="0" y="0"/>
              <a:ext cx="8043333" cy="13716000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AA50E82-633E-4357-93E4-DAC9F708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302" t="26521" r="28827" b="22468"/>
            <a:stretch>
              <a:fillRect/>
            </a:stretch>
          </p:blipFill>
          <p:spPr>
            <a:xfrm>
              <a:off x="8170333" y="0"/>
              <a:ext cx="8043333" cy="13716000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CBF2BD23-1EDC-4769-BEC6-7E7D81D2C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692" r="32212"/>
            <a:stretch>
              <a:fillRect/>
            </a:stretch>
          </p:blipFill>
          <p:spPr>
            <a:xfrm>
              <a:off x="16340667" y="0"/>
              <a:ext cx="8043333" cy="137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9843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0B71CD2-795F-4CDE-AB64-546C62AE1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259" y="244717"/>
            <a:ext cx="13958887" cy="97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5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8218F63A-9480-4AC5-A47B-90920E0A3852}"/>
              </a:ext>
            </a:extLst>
          </p:cNvPr>
          <p:cNvSpPr/>
          <p:nvPr/>
        </p:nvSpPr>
        <p:spPr>
          <a:xfrm>
            <a:off x="0" y="681854"/>
            <a:ext cx="9307476" cy="2017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6695"/>
              </a:lnSpc>
            </a:pPr>
            <a:r>
              <a:rPr lang="en-US" sz="9600" b="1" spc="130" dirty="0">
                <a:solidFill>
                  <a:srgbClr val="92D050"/>
                </a:solidFill>
                <a:latin typeface="League Spartan Bold"/>
              </a:rPr>
              <a:t>TUVA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68FA012-8C30-48DD-8761-AA81146DA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536" y="2699317"/>
            <a:ext cx="7911728" cy="63884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r>
              <a:rPr lang="fi-FI" sz="3800" dirty="0"/>
              <a:t>Elokuussa 2022 alkavan tutkintokoulutukseen valmentavan koulutuksen yleisenä tavoitteena on saavuttaa sellaiset opiskeluvalmiudet, joiden avulla voi hakeutua lukiokoulutukseen tai ammatilliseen koulutukseen ja suoriutua näistä opinnoista. </a:t>
            </a:r>
            <a:endParaRPr lang="fi-FI" sz="3800" i="0" dirty="0">
              <a:effectLst/>
            </a:endParaRPr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endParaRPr lang="fi-FI" sz="2600" dirty="0"/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r>
              <a:rPr lang="fi-FI" sz="2600" dirty="0"/>
              <a:t>Yhteinen koulutuksen osa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i-FI" sz="2600" dirty="0"/>
              <a:t>Opiskelu- ja urasuunnittelutaidot (2-10 viikkoa)</a:t>
            </a:r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endParaRPr lang="fi-FI" sz="2600" dirty="0"/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r>
              <a:rPr lang="fi-FI" altLang="fi-FI" sz="2600" dirty="0">
                <a:latin typeface="+mj-lt"/>
              </a:rPr>
              <a:t>Valinnaiset koulutuksen osat: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i-FI" sz="2600" dirty="0"/>
              <a:t>Perustaitojen vahvistaminen (1-30 viikkoa)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i-FI" sz="2600" dirty="0"/>
              <a:t>Lukiokoulutuksen opinnot ja niihin valmentautuminen (1-30 viikkoa)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i-FI" sz="2600" dirty="0"/>
              <a:t>Ammatillisen koulutuksenopinnot ja niihin valmentautuminen (1-30 viikkoa)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i-FI" sz="2600" dirty="0"/>
              <a:t>Työelämätaidot ja työelämässä tapahtuva oppiminen (1-20 viikkoa)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i-FI" sz="2600" dirty="0"/>
              <a:t>Arjen taidot ja yhteiskunnallinen osallisuus (1-20 viikkoa)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i-FI" sz="2600" dirty="0"/>
              <a:t>Valinnaiset opinnot (1-10 viikkoa) </a:t>
            </a:r>
            <a:endParaRPr lang="en-US" altLang="fi-FI" sz="2600" dirty="0">
              <a:latin typeface="+mj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4475" t="23011" r="22088" b="21930"/>
          <a:stretch>
            <a:fillRect/>
          </a:stretch>
        </p:blipFill>
        <p:spPr>
          <a:xfrm>
            <a:off x="10972131" y="960394"/>
            <a:ext cx="6513463" cy="3179948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9421FE05-6C46-460E-832E-F73CE5086E7D}"/>
              </a:ext>
            </a:extLst>
          </p:cNvPr>
          <p:cNvGrpSpPr/>
          <p:nvPr/>
        </p:nvGrpSpPr>
        <p:grpSpPr>
          <a:xfrm>
            <a:off x="9914021" y="5047207"/>
            <a:ext cx="7748121" cy="4523874"/>
            <a:chOff x="0" y="0"/>
            <a:chExt cx="24384000" cy="13716000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3A86F2E-D6E1-46F7-87B9-DDBD04794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023" t="9547" r="13094"/>
            <a:stretch>
              <a:fillRect/>
            </a:stretch>
          </p:blipFill>
          <p:spPr>
            <a:xfrm>
              <a:off x="0" y="0"/>
              <a:ext cx="8043333" cy="13716000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AA50E82-633E-4357-93E4-DAC9F708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302" t="26521" r="28827" b="22468"/>
            <a:stretch>
              <a:fillRect/>
            </a:stretch>
          </p:blipFill>
          <p:spPr>
            <a:xfrm>
              <a:off x="8170333" y="0"/>
              <a:ext cx="8043333" cy="13716000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CBF2BD23-1EDC-4769-BEC6-7E7D81D2C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692" r="32212"/>
            <a:stretch>
              <a:fillRect/>
            </a:stretch>
          </p:blipFill>
          <p:spPr>
            <a:xfrm>
              <a:off x="16340667" y="0"/>
              <a:ext cx="8043333" cy="137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824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19154" y="706747"/>
            <a:ext cx="14249692" cy="1895486"/>
            <a:chOff x="0" y="66675"/>
            <a:chExt cx="18999589" cy="2527315"/>
          </a:xfrm>
        </p:grpSpPr>
        <p:sp>
          <p:nvSpPr>
            <p:cNvPr id="3" name="TextBox 3"/>
            <p:cNvSpPr txBox="1"/>
            <p:nvPr/>
          </p:nvSpPr>
          <p:spPr>
            <a:xfrm>
              <a:off x="0" y="66675"/>
              <a:ext cx="18999589" cy="1701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35"/>
                </a:lnSpc>
                <a:defRPr/>
              </a:pPr>
              <a:r>
                <a:rPr kumimoji="0" lang="en-US" sz="6000" b="1" i="0" u="none" strike="noStrike" kern="1200" cap="none" spc="89" normalizeH="0" baseline="0" noProof="0" dirty="0">
                  <a:ln>
                    <a:noFill/>
                  </a:ln>
                  <a:solidFill>
                    <a:srgbClr val="38B6FF"/>
                  </a:solidFill>
                  <a:effectLst/>
                  <a:uLnTx/>
                  <a:uFillTx/>
                  <a:latin typeface="League Spartan Bold"/>
                  <a:ea typeface="+mn-ea"/>
                  <a:cs typeface="+mn-cs"/>
                </a:rPr>
                <a:t>HAKU </a:t>
              </a:r>
              <a:r>
                <a:rPr lang="en-US" sz="6000" b="1" spc="89" dirty="0">
                  <a:solidFill>
                    <a:srgbClr val="38B6FF"/>
                  </a:solidFill>
                  <a:latin typeface="League Spartan Bold"/>
                </a:rPr>
                <a:t>OPISTOVUOSI- JA TUVA-KOULUTUKSIIN</a:t>
              </a:r>
              <a:endParaRPr kumimoji="0" lang="en-US" sz="6000" b="1" i="0" u="none" strike="noStrike" kern="1200" cap="none" spc="89" normalizeH="0" baseline="0" noProof="0" dirty="0">
                <a:ln>
                  <a:noFill/>
                </a:ln>
                <a:solidFill>
                  <a:srgbClr val="38B6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401676" y="1805485"/>
              <a:ext cx="16113576" cy="788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44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4475" t="23011" r="22088" b="21930"/>
          <a:stretch>
            <a:fillRect/>
          </a:stretch>
        </p:blipFill>
        <p:spPr>
          <a:xfrm>
            <a:off x="322228" y="7473620"/>
            <a:ext cx="4822986" cy="23546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6908" y="1979354"/>
            <a:ext cx="2869144" cy="28691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50668" y="2056165"/>
            <a:ext cx="2715522" cy="27155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92129" y="2484375"/>
            <a:ext cx="2057400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283459" y="7137903"/>
            <a:ext cx="4065741" cy="284927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37432" y="4860759"/>
            <a:ext cx="3040187" cy="169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Täytä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hakemus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ts val="44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opintopolku.fi</a:t>
            </a:r>
          </a:p>
          <a:p>
            <a:pPr marL="0" marR="0" lvl="0" indent="0" algn="ctr" defTabSz="914400" rtl="0" eaLnBrk="1" fontAlgn="auto" latinLnBrk="0" hangingPunct="1">
              <a:lnSpc>
                <a:spcPts val="44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>
                <a:solidFill>
                  <a:srgbClr val="000000"/>
                </a:solidFill>
                <a:latin typeface="Luthier Bold"/>
              </a:rPr>
              <a:t>22.2.-22.3.2022</a:t>
            </a:r>
            <a:endParaRPr lang="en-US" sz="31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thier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508454" y="5001659"/>
            <a:ext cx="4199382" cy="108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Saat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kutsun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ryhmäinfoon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thier Bo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252249" y="4968783"/>
            <a:ext cx="2621804" cy="1650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Osallistu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thier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44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 err="1">
                <a:solidFill>
                  <a:srgbClr val="000000"/>
                </a:solidFill>
                <a:latin typeface="Luthier Bold"/>
              </a:rPr>
              <a:t>ryhmäinfoon</a:t>
            </a:r>
            <a:r>
              <a:rPr lang="en-US" sz="3150" dirty="0">
                <a:solidFill>
                  <a:srgbClr val="000000"/>
                </a:solidFill>
                <a:latin typeface="Luthier Bold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Luthier Bold"/>
              </a:rPr>
              <a:t>toukokuussa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thier Bold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920208" y="4949676"/>
            <a:ext cx="2621804" cy="1650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Saat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tiedon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valinnasta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thier Bold"/>
                <a:ea typeface="+mn-ea"/>
                <a:cs typeface="+mn-cs"/>
              </a:rPr>
              <a:t> </a:t>
            </a:r>
            <a:r>
              <a:rPr lang="en-US" sz="3150" dirty="0">
                <a:solidFill>
                  <a:srgbClr val="000000"/>
                </a:solidFill>
                <a:latin typeface="Luthier Bold"/>
              </a:rPr>
              <a:t>16.6.2022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thier Bold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575040" y="7714344"/>
            <a:ext cx="3482581" cy="171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occhi"/>
                <a:ea typeface="+mn-ea"/>
                <a:cs typeface="+mn-cs"/>
              </a:rPr>
              <a:t>MUISTA OTTAA</a:t>
            </a:r>
          </a:p>
          <a:p>
            <a:pPr marL="0" marR="0" lvl="0" indent="0" algn="ctr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occhi"/>
                <a:ea typeface="+mn-ea"/>
                <a:cs typeface="+mn-cs"/>
              </a:rPr>
              <a:t>OPISKELUPAIKKA</a:t>
            </a:r>
          </a:p>
          <a:p>
            <a:pPr marL="0" marR="0" lvl="0" indent="0" algn="ctr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occhi"/>
                <a:ea typeface="+mn-ea"/>
                <a:cs typeface="+mn-cs"/>
              </a:rPr>
              <a:t>VASTAAN VIIMEISTÄÄN</a:t>
            </a:r>
          </a:p>
          <a:p>
            <a:pPr marL="0" marR="0" lvl="0" indent="0" algn="ctr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occhi"/>
                <a:ea typeface="+mn-ea"/>
                <a:cs typeface="+mn-cs"/>
              </a:rPr>
              <a:t>30.6.2022</a:t>
            </a:r>
          </a:p>
        </p:txBody>
      </p:sp>
      <p:pic>
        <p:nvPicPr>
          <p:cNvPr id="18" name="Kuva 17" descr="Johtajisto">
            <a:extLst>
              <a:ext uri="{FF2B5EF4-FFF2-40B4-BE49-F238E27FC236}">
                <a16:creationId xmlns:a16="http://schemas.microsoft.com/office/drawing/2014/main" id="{DA4D7DFB-466A-4859-A013-9B9580EAA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707836" y="1601091"/>
            <a:ext cx="3737126" cy="3737126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430E0A29-1F1F-4966-A425-982D8A68E309}"/>
              </a:ext>
            </a:extLst>
          </p:cNvPr>
          <p:cNvSpPr txBox="1"/>
          <p:nvPr/>
        </p:nvSpPr>
        <p:spPr>
          <a:xfrm>
            <a:off x="5989320" y="7714344"/>
            <a:ext cx="6294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latin typeface="Luthier Bold" panose="020B0604020202020204" charset="0"/>
              </a:rPr>
              <a:t>Jatkuva haku molempiin koulutuksiin kesäkuusta alkaen</a:t>
            </a:r>
            <a:r>
              <a:rPr lang="fi-FI" sz="3600" dirty="0"/>
              <a:t>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D2C545E-BE9D-4FD6-9FB7-677D584948F9}"/>
              </a:ext>
            </a:extLst>
          </p:cNvPr>
          <p:cNvSpPr txBox="1"/>
          <p:nvPr/>
        </p:nvSpPr>
        <p:spPr>
          <a:xfrm>
            <a:off x="15291929" y="4949676"/>
            <a:ext cx="2534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>
                <a:latin typeface="Luthier Bold" panose="020B0604020202020204" charset="0"/>
              </a:rPr>
              <a:t>HOPS</a:t>
            </a:r>
          </a:p>
          <a:p>
            <a:pPr algn="ctr"/>
            <a:r>
              <a:rPr lang="fi-FI" sz="3200" dirty="0">
                <a:latin typeface="Luthier Bold" panose="020B0604020202020204" charset="0"/>
              </a:rPr>
              <a:t>heinä-elokuu</a:t>
            </a:r>
          </a:p>
        </p:txBody>
      </p:sp>
      <p:pic>
        <p:nvPicPr>
          <p:cNvPr id="19" name="Kuva 18" descr="Tarkistusluettelo tasaisella täytöllä">
            <a:extLst>
              <a:ext uri="{FF2B5EF4-FFF2-40B4-BE49-F238E27FC236}">
                <a16:creationId xmlns:a16="http://schemas.microsoft.com/office/drawing/2014/main" id="{AD739365-B25E-4B43-A5BD-6E23235821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5644344" y="2635443"/>
            <a:ext cx="1906332" cy="19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79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626177E43A4E54E8206EECE06749A21" ma:contentTypeVersion="10" ma:contentTypeDescription="Luo uusi asiakirja." ma:contentTypeScope="" ma:versionID="c5767dac5de3683ed17d474d42a20077">
  <xsd:schema xmlns:xsd="http://www.w3.org/2001/XMLSchema" xmlns:xs="http://www.w3.org/2001/XMLSchema" xmlns:p="http://schemas.microsoft.com/office/2006/metadata/properties" xmlns:ns3="d2d0e8c0-4ef4-42b8-a58d-41e5fe73c72e" xmlns:ns4="6d41194b-caf7-4f77-babf-44fa008fc9e5" targetNamespace="http://schemas.microsoft.com/office/2006/metadata/properties" ma:root="true" ma:fieldsID="84ca25cd41c3cdb85e5f1cab644469e1" ns3:_="" ns4:_="">
    <xsd:import namespace="d2d0e8c0-4ef4-42b8-a58d-41e5fe73c72e"/>
    <xsd:import namespace="6d41194b-caf7-4f77-babf-44fa008fc9e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d0e8c0-4ef4-42b8-a58d-41e5fe73c7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41194b-caf7-4f77-babf-44fa008fc9e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B701B2-F724-4CCF-91AB-876455B63997}">
  <ds:schemaRefs>
    <ds:schemaRef ds:uri="6d41194b-caf7-4f77-babf-44fa008fc9e5"/>
    <ds:schemaRef ds:uri="d2d0e8c0-4ef4-42b8-a58d-41e5fe73c7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C78BEEF-838C-42D9-BD66-E02835513994}">
  <ds:schemaRefs>
    <ds:schemaRef ds:uri="http://schemas.microsoft.com/office/2006/documentManagement/types"/>
    <ds:schemaRef ds:uri="6d41194b-caf7-4f77-babf-44fa008fc9e5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2d0e8c0-4ef4-42b8-a58d-41e5fe73c72e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1985CCC-390A-432C-8800-D290691329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11658</TotalTime>
  <Words>377</Words>
  <Application>Microsoft Office PowerPoint</Application>
  <PresentationFormat>Mukautettu</PresentationFormat>
  <Paragraphs>84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12</vt:i4>
      </vt:variant>
    </vt:vector>
  </HeadingPairs>
  <TitlesOfParts>
    <vt:vector size="25" baseType="lpstr">
      <vt:lpstr>League Spartan</vt:lpstr>
      <vt:lpstr>Luthier Bold</vt:lpstr>
      <vt:lpstr>League Spartan Bold</vt:lpstr>
      <vt:lpstr>Luthier</vt:lpstr>
      <vt:lpstr>Times New Roman</vt:lpstr>
      <vt:lpstr>Trocchi</vt:lpstr>
      <vt:lpstr>Luthier Bold Italics</vt:lpstr>
      <vt:lpstr>Symbol</vt:lpstr>
      <vt:lpstr>Arial</vt:lpstr>
      <vt:lpstr>Calibri Light</vt:lpstr>
      <vt:lpstr>Calibri</vt:lpstr>
      <vt:lpstr>Office Theme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YHTEYSTIEDOT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Terhi Glan</dc:creator>
  <cp:lastModifiedBy>Aro Anna</cp:lastModifiedBy>
  <cp:revision>50</cp:revision>
  <dcterms:created xsi:type="dcterms:W3CDTF">2020-02-13T04:55:40Z</dcterms:created>
  <dcterms:modified xsi:type="dcterms:W3CDTF">2021-11-30T10:49:20Z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0x010100D626177E43A4E54E8206EECE06749A21</vt:lpwstr>
  </property>
</Properties>
</file>