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1" r:id="rId4"/>
    <p:sldId id="267" r:id="rId5"/>
    <p:sldId id="260" r:id="rId6"/>
    <p:sldId id="278" r:id="rId7"/>
    <p:sldId id="263" r:id="rId8"/>
    <p:sldId id="264" r:id="rId9"/>
    <p:sldId id="279" r:id="rId10"/>
    <p:sldId id="266" r:id="rId11"/>
    <p:sldId id="259" r:id="rId12"/>
    <p:sldId id="268" r:id="rId13"/>
    <p:sldId id="262" r:id="rId14"/>
    <p:sldId id="272" r:id="rId15"/>
    <p:sldId id="273" r:id="rId16"/>
    <p:sldId id="270" r:id="rId17"/>
    <p:sldId id="27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8068F926-1D04-4CB9-8663-D90C274799B1}">
          <p14:sldIdLst>
            <p14:sldId id="256"/>
            <p14:sldId id="257"/>
            <p14:sldId id="281"/>
            <p14:sldId id="267"/>
            <p14:sldId id="260"/>
            <p14:sldId id="278"/>
            <p14:sldId id="263"/>
            <p14:sldId id="264"/>
            <p14:sldId id="279"/>
            <p14:sldId id="266"/>
            <p14:sldId id="259"/>
            <p14:sldId id="268"/>
            <p14:sldId id="262"/>
            <p14:sldId id="272"/>
            <p14:sldId id="273"/>
            <p14:sldId id="270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FB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9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B0046-3FFB-42BD-8A66-34035520B555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9A666-6D46-45CA-B36B-D3CF66851D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6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Uraani hajoaa alfahajoamisella alkuaineeksi 90 eli </a:t>
            </a:r>
            <a:r>
              <a:rPr lang="fi-FI" dirty="0" err="1"/>
              <a:t>thorium</a:t>
            </a:r>
            <a:endParaRPr lang="fi-FI" dirty="0"/>
          </a:p>
          <a:p>
            <a:r>
              <a:rPr lang="fi-FI" dirty="0"/>
              <a:t>Radium (alkuaine 88) hajoaa alfahajoamisella alkuaineeksi 86 eli radon</a:t>
            </a:r>
          </a:p>
          <a:p>
            <a:r>
              <a:rPr lang="fi-FI" dirty="0"/>
              <a:t>Alfahiukkanen on samalla myös heliumatomin ydin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23C7-EF3D-4ACB-80EC-ED274897D36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53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5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1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3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8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98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69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93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9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70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7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2F12-53BF-474C-93E0-4E374D07A67D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44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oYF-HxtoY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ierre_and_Marie_Curie.jpg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kemia-lehti.fi/wp-content/uploads/2013/02/kem212_meitn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s://commons.wikimedia.org/wiki/File:Otto_Hahn_und_Lise_Meitner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wIzOalFo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balloons-and-static-electricity/latest/balloons-and-static-electricity_e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hyperlink" Target="https://commons.wikimedia.org/wiki/File:Niels_Bohr.jpg" TargetMode="External"/><Relationship Id="rId2" Type="http://schemas.openxmlformats.org/officeDocument/2006/relationships/hyperlink" Target="https://www.youtube.com/watch?v=XBqHkraf8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Ernest_Rutherford_LOC.jpg" TargetMode="External"/><Relationship Id="rId5" Type="http://schemas.openxmlformats.org/officeDocument/2006/relationships/hyperlink" Target="https://commons.wikimedia.org/wiki/File:J.J_Thomson.jp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8E999-D9EE-4960-B7D2-4D1FD2F3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51" y="1912073"/>
            <a:ext cx="7772400" cy="2387600"/>
          </a:xfrm>
          <a:solidFill>
            <a:schemeClr val="bg1">
              <a:alpha val="80000"/>
            </a:schemeClr>
          </a:solidFill>
          <a:ln w="38100">
            <a:solidFill>
              <a:srgbClr val="9C5FB5"/>
            </a:solidFill>
          </a:ln>
        </p:spPr>
        <p:txBody>
          <a:bodyPr anchor="ctr" anchorCtr="1"/>
          <a:lstStyle/>
          <a:p>
            <a:r>
              <a:rPr lang="fi-FI" dirty="0"/>
              <a:t>Kaikissa atomeissa on samoja hiukkasia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B6E46D-803C-4B71-9284-550D0DA4B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335" y="5735637"/>
            <a:ext cx="3661756" cy="820333"/>
          </a:xfrm>
          <a:solidFill>
            <a:schemeClr val="bg1">
              <a:alpha val="80000"/>
            </a:schemeClr>
          </a:solidFill>
          <a:ln w="28575">
            <a:solidFill>
              <a:srgbClr val="9C5FB5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49AF0292-E781-4589-88D0-6C6F19492B85}"/>
              </a:ext>
            </a:extLst>
          </p:cNvPr>
          <p:cNvSpPr txBox="1">
            <a:spLocks/>
          </p:cNvSpPr>
          <p:nvPr/>
        </p:nvSpPr>
        <p:spPr>
          <a:xfrm>
            <a:off x="7611689" y="102670"/>
            <a:ext cx="1428402" cy="1052799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9C5FB5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ke1</a:t>
            </a:r>
          </a:p>
        </p:txBody>
      </p:sp>
    </p:spTree>
    <p:extLst>
      <p:ext uri="{BB962C8B-B14F-4D97-AF65-F5344CB8AC3E}">
        <p14:creationId xmlns:p14="http://schemas.microsoft.com/office/powerpoint/2010/main" val="19649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Ryhmä 39"/>
          <p:cNvGrpSpPr/>
          <p:nvPr/>
        </p:nvGrpSpPr>
        <p:grpSpPr>
          <a:xfrm>
            <a:off x="70992" y="3469807"/>
            <a:ext cx="9073008" cy="3168352"/>
            <a:chOff x="70992" y="3469807"/>
            <a:chExt cx="9073008" cy="3168352"/>
          </a:xfrm>
        </p:grpSpPr>
        <p:sp>
          <p:nvSpPr>
            <p:cNvPr id="4" name="Suorakulmio 3"/>
            <p:cNvSpPr/>
            <p:nvPr/>
          </p:nvSpPr>
          <p:spPr>
            <a:xfrm>
              <a:off x="70992" y="3469807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H</a:t>
              </a:r>
            </a:p>
          </p:txBody>
        </p:sp>
        <p:sp>
          <p:nvSpPr>
            <p:cNvPr id="5" name="Suorakulmio 4"/>
            <p:cNvSpPr/>
            <p:nvPr/>
          </p:nvSpPr>
          <p:spPr>
            <a:xfrm>
              <a:off x="70992" y="4261895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Li</a:t>
              </a:r>
            </a:p>
          </p:txBody>
        </p:sp>
        <p:sp>
          <p:nvSpPr>
            <p:cNvPr id="6" name="Suorakulmio 5"/>
            <p:cNvSpPr/>
            <p:nvPr/>
          </p:nvSpPr>
          <p:spPr>
            <a:xfrm>
              <a:off x="575048" y="4261895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Be</a:t>
              </a:r>
              <a:endParaRPr lang="fi-FI" b="1" dirty="0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6119664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B</a:t>
              </a: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6623720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127776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N</a:t>
              </a:r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7631832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O</a:t>
              </a:r>
            </a:p>
          </p:txBody>
        </p:sp>
        <p:sp>
          <p:nvSpPr>
            <p:cNvPr id="11" name="Suorakulmio 10"/>
            <p:cNvSpPr/>
            <p:nvPr/>
          </p:nvSpPr>
          <p:spPr>
            <a:xfrm>
              <a:off x="70992" y="5053983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Na</a:t>
              </a:r>
            </a:p>
          </p:txBody>
        </p:sp>
        <p:sp>
          <p:nvSpPr>
            <p:cNvPr id="12" name="Suorakulmio 11"/>
            <p:cNvSpPr/>
            <p:nvPr/>
          </p:nvSpPr>
          <p:spPr>
            <a:xfrm>
              <a:off x="1079104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Sc</a:t>
              </a:r>
              <a:endParaRPr lang="fi-FI" b="1" dirty="0"/>
            </a:p>
          </p:txBody>
        </p:sp>
        <p:sp>
          <p:nvSpPr>
            <p:cNvPr id="13" name="Suorakulmio 12"/>
            <p:cNvSpPr/>
            <p:nvPr/>
          </p:nvSpPr>
          <p:spPr>
            <a:xfrm>
              <a:off x="1583160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Ti</a:t>
              </a:r>
            </a:p>
          </p:txBody>
        </p:sp>
        <p:sp>
          <p:nvSpPr>
            <p:cNvPr id="14" name="Suorakulmio 13"/>
            <p:cNvSpPr/>
            <p:nvPr/>
          </p:nvSpPr>
          <p:spPr>
            <a:xfrm>
              <a:off x="2087216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V</a:t>
              </a:r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2591272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Cr</a:t>
              </a:r>
              <a:endParaRPr lang="fi-FI" b="1" dirty="0"/>
            </a:p>
          </p:txBody>
        </p:sp>
        <p:sp>
          <p:nvSpPr>
            <p:cNvPr id="16" name="Suorakulmio 15"/>
            <p:cNvSpPr/>
            <p:nvPr/>
          </p:nvSpPr>
          <p:spPr>
            <a:xfrm>
              <a:off x="3095328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700" b="1" dirty="0" err="1"/>
                <a:t>Mn</a:t>
              </a:r>
              <a:endParaRPr lang="fi-FI" sz="1700" b="1" dirty="0"/>
            </a:p>
          </p:txBody>
        </p:sp>
        <p:sp>
          <p:nvSpPr>
            <p:cNvPr id="17" name="Suorakulmio 16"/>
            <p:cNvSpPr/>
            <p:nvPr/>
          </p:nvSpPr>
          <p:spPr>
            <a:xfrm>
              <a:off x="3599384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Fe</a:t>
              </a:r>
              <a:endParaRPr lang="fi-FI" b="1" dirty="0"/>
            </a:p>
          </p:txBody>
        </p:sp>
        <p:sp>
          <p:nvSpPr>
            <p:cNvPr id="18" name="Suorakulmio 17"/>
            <p:cNvSpPr/>
            <p:nvPr/>
          </p:nvSpPr>
          <p:spPr>
            <a:xfrm>
              <a:off x="4103440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Co</a:t>
              </a:r>
              <a:endParaRPr lang="fi-FI" b="1" dirty="0"/>
            </a:p>
          </p:txBody>
        </p:sp>
        <p:sp>
          <p:nvSpPr>
            <p:cNvPr id="19" name="Suorakulmio 18"/>
            <p:cNvSpPr/>
            <p:nvPr/>
          </p:nvSpPr>
          <p:spPr>
            <a:xfrm>
              <a:off x="4607496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Ni</a:t>
              </a:r>
              <a:endParaRPr lang="fi-FI" b="1" dirty="0"/>
            </a:p>
          </p:txBody>
        </p:sp>
        <p:sp>
          <p:nvSpPr>
            <p:cNvPr id="20" name="Suorakulmio 19"/>
            <p:cNvSpPr/>
            <p:nvPr/>
          </p:nvSpPr>
          <p:spPr>
            <a:xfrm>
              <a:off x="5111552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Cu</a:t>
              </a:r>
              <a:endParaRPr lang="fi-FI" b="1" dirty="0"/>
            </a:p>
          </p:txBody>
        </p:sp>
        <p:sp>
          <p:nvSpPr>
            <p:cNvPr id="21" name="Suorakulmio 20"/>
            <p:cNvSpPr/>
            <p:nvPr/>
          </p:nvSpPr>
          <p:spPr>
            <a:xfrm>
              <a:off x="5615608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Zn</a:t>
              </a:r>
              <a:endParaRPr lang="fi-FI" b="1" dirty="0"/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6119664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Al</a:t>
              </a:r>
              <a:endParaRPr lang="fi-FI" b="1" dirty="0"/>
            </a:p>
          </p:txBody>
        </p:sp>
        <p:sp>
          <p:nvSpPr>
            <p:cNvPr id="23" name="Suorakulmio 22"/>
            <p:cNvSpPr/>
            <p:nvPr/>
          </p:nvSpPr>
          <p:spPr>
            <a:xfrm>
              <a:off x="6623720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Si</a:t>
              </a:r>
              <a:endParaRPr lang="fi-FI" b="1" dirty="0"/>
            </a:p>
          </p:txBody>
        </p:sp>
        <p:sp>
          <p:nvSpPr>
            <p:cNvPr id="24" name="Suorakulmio 23"/>
            <p:cNvSpPr/>
            <p:nvPr/>
          </p:nvSpPr>
          <p:spPr>
            <a:xfrm>
              <a:off x="7127776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P</a:t>
              </a:r>
            </a:p>
          </p:txBody>
        </p:sp>
        <p:sp>
          <p:nvSpPr>
            <p:cNvPr id="25" name="Suorakulmio 24"/>
            <p:cNvSpPr/>
            <p:nvPr/>
          </p:nvSpPr>
          <p:spPr>
            <a:xfrm>
              <a:off x="7631832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S</a:t>
              </a:r>
            </a:p>
          </p:txBody>
        </p:sp>
        <p:sp>
          <p:nvSpPr>
            <p:cNvPr id="26" name="Suorakulmio 25"/>
            <p:cNvSpPr/>
            <p:nvPr/>
          </p:nvSpPr>
          <p:spPr>
            <a:xfrm>
              <a:off x="70992" y="5846071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K</a:t>
              </a:r>
            </a:p>
          </p:txBody>
        </p:sp>
        <p:sp>
          <p:nvSpPr>
            <p:cNvPr id="27" name="Suorakulmio 26"/>
            <p:cNvSpPr/>
            <p:nvPr/>
          </p:nvSpPr>
          <p:spPr>
            <a:xfrm>
              <a:off x="575048" y="5846071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Ca</a:t>
              </a:r>
              <a:endParaRPr lang="fi-FI" b="1" dirty="0"/>
            </a:p>
          </p:txBody>
        </p:sp>
        <p:sp>
          <p:nvSpPr>
            <p:cNvPr id="28" name="Suorakulmio 27"/>
            <p:cNvSpPr/>
            <p:nvPr/>
          </p:nvSpPr>
          <p:spPr>
            <a:xfrm>
              <a:off x="6119664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Ga</a:t>
              </a:r>
              <a:endParaRPr lang="fi-FI" b="1" dirty="0"/>
            </a:p>
          </p:txBody>
        </p:sp>
        <p:sp>
          <p:nvSpPr>
            <p:cNvPr id="29" name="Suorakulmio 28"/>
            <p:cNvSpPr/>
            <p:nvPr/>
          </p:nvSpPr>
          <p:spPr>
            <a:xfrm>
              <a:off x="6623720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Ge</a:t>
              </a:r>
              <a:endParaRPr lang="fi-FI" b="1" dirty="0"/>
            </a:p>
          </p:txBody>
        </p:sp>
        <p:sp>
          <p:nvSpPr>
            <p:cNvPr id="30" name="Suorakulmio 29"/>
            <p:cNvSpPr/>
            <p:nvPr/>
          </p:nvSpPr>
          <p:spPr>
            <a:xfrm>
              <a:off x="7127776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As</a:t>
              </a:r>
            </a:p>
          </p:txBody>
        </p:sp>
        <p:sp>
          <p:nvSpPr>
            <p:cNvPr id="31" name="Suorakulmio 30"/>
            <p:cNvSpPr/>
            <p:nvPr/>
          </p:nvSpPr>
          <p:spPr>
            <a:xfrm>
              <a:off x="7631832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Se</a:t>
              </a:r>
            </a:p>
          </p:txBody>
        </p:sp>
        <p:sp>
          <p:nvSpPr>
            <p:cNvPr id="32" name="Suorakulmio 31"/>
            <p:cNvSpPr/>
            <p:nvPr/>
          </p:nvSpPr>
          <p:spPr>
            <a:xfrm>
              <a:off x="575048" y="5053983"/>
              <a:ext cx="50405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Mg</a:t>
              </a:r>
            </a:p>
          </p:txBody>
        </p:sp>
        <p:sp>
          <p:nvSpPr>
            <p:cNvPr id="33" name="Suorakulmio 32"/>
            <p:cNvSpPr/>
            <p:nvPr/>
          </p:nvSpPr>
          <p:spPr>
            <a:xfrm>
              <a:off x="8639944" y="3469807"/>
              <a:ext cx="504056" cy="792088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He</a:t>
              </a:r>
            </a:p>
          </p:txBody>
        </p:sp>
        <p:sp>
          <p:nvSpPr>
            <p:cNvPr id="34" name="Suorakulmio 33"/>
            <p:cNvSpPr/>
            <p:nvPr/>
          </p:nvSpPr>
          <p:spPr>
            <a:xfrm>
              <a:off x="8135888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F</a:t>
              </a:r>
            </a:p>
          </p:txBody>
        </p:sp>
        <p:sp>
          <p:nvSpPr>
            <p:cNvPr id="35" name="Suorakulmio 34"/>
            <p:cNvSpPr/>
            <p:nvPr/>
          </p:nvSpPr>
          <p:spPr>
            <a:xfrm>
              <a:off x="8639944" y="4261895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Ne</a:t>
              </a:r>
            </a:p>
          </p:txBody>
        </p:sp>
        <p:sp>
          <p:nvSpPr>
            <p:cNvPr id="36" name="Suorakulmio 35"/>
            <p:cNvSpPr/>
            <p:nvPr/>
          </p:nvSpPr>
          <p:spPr>
            <a:xfrm>
              <a:off x="8135888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Cl</a:t>
              </a:r>
            </a:p>
          </p:txBody>
        </p:sp>
        <p:sp>
          <p:nvSpPr>
            <p:cNvPr id="37" name="Suorakulmio 36"/>
            <p:cNvSpPr/>
            <p:nvPr/>
          </p:nvSpPr>
          <p:spPr>
            <a:xfrm>
              <a:off x="8639944" y="5053983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Ar</a:t>
              </a:r>
              <a:endParaRPr lang="fi-FI" b="1" dirty="0"/>
            </a:p>
          </p:txBody>
        </p:sp>
        <p:sp>
          <p:nvSpPr>
            <p:cNvPr id="38" name="Suorakulmio 37"/>
            <p:cNvSpPr/>
            <p:nvPr/>
          </p:nvSpPr>
          <p:spPr>
            <a:xfrm>
              <a:off x="8135888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 err="1"/>
                <a:t>Br</a:t>
              </a:r>
              <a:endParaRPr lang="fi-FI" b="1" dirty="0"/>
            </a:p>
          </p:txBody>
        </p:sp>
        <p:sp>
          <p:nvSpPr>
            <p:cNvPr id="39" name="Suorakulmio 38"/>
            <p:cNvSpPr/>
            <p:nvPr/>
          </p:nvSpPr>
          <p:spPr>
            <a:xfrm>
              <a:off x="8639944" y="5846071"/>
              <a:ext cx="504056" cy="79208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Kr</a:t>
              </a:r>
            </a:p>
          </p:txBody>
        </p:sp>
      </p:grpSp>
      <p:sp>
        <p:nvSpPr>
          <p:cNvPr id="42" name="Tekstikehys 103"/>
          <p:cNvSpPr txBox="1"/>
          <p:nvPr/>
        </p:nvSpPr>
        <p:spPr>
          <a:xfrm>
            <a:off x="1509772" y="5187021"/>
            <a:ext cx="41058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 dirty="0"/>
              <a:t>Sivuryhmissä ulkoelektronien määrä on 1 tai 2 (tai 3)</a:t>
            </a:r>
          </a:p>
        </p:txBody>
      </p:sp>
      <p:sp>
        <p:nvSpPr>
          <p:cNvPr id="63" name="Nuoli: Alas 62"/>
          <p:cNvSpPr/>
          <p:nvPr/>
        </p:nvSpPr>
        <p:spPr>
          <a:xfrm>
            <a:off x="6156006" y="3376647"/>
            <a:ext cx="484632" cy="978408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Nuoli: Alas 63"/>
          <p:cNvSpPr/>
          <p:nvPr/>
        </p:nvSpPr>
        <p:spPr>
          <a:xfrm>
            <a:off x="635837" y="2934731"/>
            <a:ext cx="484632" cy="978408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Nuoli: Alas 64"/>
          <p:cNvSpPr/>
          <p:nvPr/>
        </p:nvSpPr>
        <p:spPr>
          <a:xfrm>
            <a:off x="8646494" y="2845705"/>
            <a:ext cx="484632" cy="978408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kstiruutu 65"/>
          <p:cNvSpPr txBox="1"/>
          <p:nvPr/>
        </p:nvSpPr>
        <p:spPr>
          <a:xfrm>
            <a:off x="374930" y="3054603"/>
            <a:ext cx="1048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2 </a:t>
            </a:r>
            <a:r>
              <a:rPr lang="fi-FI" dirty="0" err="1"/>
              <a:t>ulko</a:t>
            </a:r>
            <a:r>
              <a:rPr lang="fi-FI" dirty="0"/>
              <a:t>-e</a:t>
            </a:r>
            <a:r>
              <a:rPr lang="fi-FI" baseline="30000" dirty="0"/>
              <a:t>−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5976582" y="3526282"/>
            <a:ext cx="1048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3 </a:t>
            </a:r>
            <a:r>
              <a:rPr lang="fi-FI" dirty="0" err="1"/>
              <a:t>ulko</a:t>
            </a:r>
            <a:r>
              <a:rPr lang="fi-FI" dirty="0"/>
              <a:t>-e</a:t>
            </a:r>
            <a:r>
              <a:rPr lang="fi-FI" baseline="30000" dirty="0"/>
              <a:t>−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8305360" y="2953071"/>
            <a:ext cx="8016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oktetti</a:t>
            </a:r>
            <a:endParaRPr lang="fi-FI" baseline="30000" dirty="0"/>
          </a:p>
        </p:txBody>
      </p:sp>
      <p:sp>
        <p:nvSpPr>
          <p:cNvPr id="69" name="Nuoli: Alas 68"/>
          <p:cNvSpPr/>
          <p:nvPr/>
        </p:nvSpPr>
        <p:spPr>
          <a:xfrm>
            <a:off x="7621129" y="3376647"/>
            <a:ext cx="484632" cy="978408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kstiruutu 69"/>
          <p:cNvSpPr txBox="1"/>
          <p:nvPr/>
        </p:nvSpPr>
        <p:spPr>
          <a:xfrm>
            <a:off x="7397953" y="3543807"/>
            <a:ext cx="1048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6 </a:t>
            </a:r>
            <a:r>
              <a:rPr lang="fi-FI" dirty="0" err="1"/>
              <a:t>ulko</a:t>
            </a:r>
            <a:r>
              <a:rPr lang="fi-FI" dirty="0"/>
              <a:t>-e</a:t>
            </a:r>
            <a:r>
              <a:rPr lang="fi-FI" baseline="30000" dirty="0"/>
              <a:t>−</a:t>
            </a:r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9E6F46AC-D06A-4215-BD7A-1B72C5DCC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7" y="29615"/>
            <a:ext cx="8762138" cy="2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5956" y="146171"/>
            <a:ext cx="7886700" cy="1325563"/>
          </a:xfrm>
        </p:spPr>
        <p:txBody>
          <a:bodyPr/>
          <a:lstStyle/>
          <a:p>
            <a:r>
              <a:rPr lang="fi-FI" dirty="0"/>
              <a:t>Miksi seinien läpi ei voi kävellä?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4546960" cy="5328592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Atomin halkaisija on n. 10 000 kertaa niin suuri kuin atomin ytimen halkaisija</a:t>
            </a:r>
          </a:p>
          <a:p>
            <a:pPr lvl="1"/>
            <a:r>
              <a:rPr lang="fi-FI" dirty="0"/>
              <a:t>Atomi on siis enimmäkseen tyhjä</a:t>
            </a:r>
          </a:p>
          <a:p>
            <a:r>
              <a:rPr lang="fi-FI" dirty="0"/>
              <a:t>Protonit ja neutronit painavat 2000 kertaa niin paljon kuin elektronit</a:t>
            </a:r>
          </a:p>
          <a:p>
            <a:pPr lvl="1"/>
            <a:r>
              <a:rPr lang="fi-FI" dirty="0"/>
              <a:t>Atomin paino on atomiytimessä</a:t>
            </a:r>
          </a:p>
          <a:p>
            <a:r>
              <a:rPr lang="fi-FI" dirty="0"/>
              <a:t>Miksi emme voi kävellä seinien läpi?</a:t>
            </a:r>
          </a:p>
          <a:p>
            <a:pPr lvl="1"/>
            <a:r>
              <a:rPr lang="fi-FI" dirty="0"/>
              <a:t>Seinän atomien pinnalla on negatiivisia elektroneita</a:t>
            </a:r>
          </a:p>
          <a:p>
            <a:pPr lvl="1"/>
            <a:r>
              <a:rPr lang="fi-FI" dirty="0"/>
              <a:t>Ihmisen atomien pinnalla on negatiivisia elektroneita</a:t>
            </a:r>
          </a:p>
          <a:p>
            <a:pPr lvl="1"/>
            <a:r>
              <a:rPr lang="fi-FI" dirty="0"/>
              <a:t>Negatiiviset varaukset hylkivät toisiaan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6008836" y="1199055"/>
            <a:ext cx="2235332" cy="2160000"/>
            <a:chOff x="6008836" y="1199055"/>
            <a:chExt cx="2235332" cy="2160000"/>
          </a:xfrm>
        </p:grpSpPr>
        <p:sp>
          <p:nvSpPr>
            <p:cNvPr id="4" name="Ellipsi 3"/>
            <p:cNvSpPr/>
            <p:nvPr/>
          </p:nvSpPr>
          <p:spPr>
            <a:xfrm>
              <a:off x="7092160" y="227688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5"/>
            <p:cNvSpPr/>
            <p:nvPr/>
          </p:nvSpPr>
          <p:spPr>
            <a:xfrm>
              <a:off x="6084168" y="1199055"/>
              <a:ext cx="2160000" cy="21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/>
            <p:cNvSpPr/>
            <p:nvPr/>
          </p:nvSpPr>
          <p:spPr>
            <a:xfrm>
              <a:off x="6008836" y="226278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9" name="Ryhmä 58"/>
          <p:cNvGrpSpPr/>
          <p:nvPr/>
        </p:nvGrpSpPr>
        <p:grpSpPr>
          <a:xfrm>
            <a:off x="5268541" y="3519147"/>
            <a:ext cx="1907556" cy="1816870"/>
            <a:chOff x="5148064" y="4204202"/>
            <a:chExt cx="1907556" cy="1816870"/>
          </a:xfrm>
        </p:grpSpPr>
        <p:sp>
          <p:nvSpPr>
            <p:cNvPr id="57" name="Suorakulmio 56"/>
            <p:cNvSpPr/>
            <p:nvPr/>
          </p:nvSpPr>
          <p:spPr>
            <a:xfrm>
              <a:off x="5148064" y="4204202"/>
              <a:ext cx="1907556" cy="18168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5292080" y="4261607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/>
            <p:cNvSpPr/>
            <p:nvPr/>
          </p:nvSpPr>
          <p:spPr>
            <a:xfrm>
              <a:off x="6156176" y="4258816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/>
            <p:cNvSpPr/>
            <p:nvPr/>
          </p:nvSpPr>
          <p:spPr>
            <a:xfrm>
              <a:off x="5292080" y="5127881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/>
            <p:cNvSpPr/>
            <p:nvPr/>
          </p:nvSpPr>
          <p:spPr>
            <a:xfrm>
              <a:off x="6156176" y="5127881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0" name="Ryhmä 59"/>
          <p:cNvGrpSpPr>
            <a:grpSpLocks noChangeAspect="1"/>
          </p:cNvGrpSpPr>
          <p:nvPr/>
        </p:nvGrpSpPr>
        <p:grpSpPr>
          <a:xfrm>
            <a:off x="6672697" y="4489736"/>
            <a:ext cx="2250321" cy="2160000"/>
            <a:chOff x="7164159" y="4204202"/>
            <a:chExt cx="1892843" cy="1816870"/>
          </a:xfrm>
        </p:grpSpPr>
        <p:sp>
          <p:nvSpPr>
            <p:cNvPr id="58" name="Suorakulmio 57"/>
            <p:cNvSpPr/>
            <p:nvPr/>
          </p:nvSpPr>
          <p:spPr>
            <a:xfrm>
              <a:off x="7164159" y="4204202"/>
              <a:ext cx="1892843" cy="18168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6" name="Ryhmä 25"/>
            <p:cNvGrpSpPr/>
            <p:nvPr/>
          </p:nvGrpSpPr>
          <p:grpSpPr>
            <a:xfrm>
              <a:off x="7272300" y="4237724"/>
              <a:ext cx="812655" cy="834272"/>
              <a:chOff x="7272300" y="4237724"/>
              <a:chExt cx="812655" cy="834272"/>
            </a:xfrm>
          </p:grpSpPr>
          <p:sp>
            <p:nvSpPr>
              <p:cNvPr id="13" name="Ellipsi 12"/>
              <p:cNvSpPr/>
              <p:nvPr/>
            </p:nvSpPr>
            <p:spPr>
              <a:xfrm>
                <a:off x="7272300" y="4258816"/>
                <a:ext cx="792088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Ellipsi 16"/>
              <p:cNvSpPr/>
              <p:nvPr/>
            </p:nvSpPr>
            <p:spPr>
              <a:xfrm>
                <a:off x="7398344" y="4382069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" name="Ellipsi 18"/>
              <p:cNvSpPr/>
              <p:nvPr/>
            </p:nvSpPr>
            <p:spPr>
              <a:xfrm>
                <a:off x="7614344" y="432806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" name="Ellipsi 19"/>
              <p:cNvSpPr/>
              <p:nvPr/>
            </p:nvSpPr>
            <p:spPr>
              <a:xfrm>
                <a:off x="7632767" y="4878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" name="Ellipsi 20"/>
              <p:cNvSpPr/>
              <p:nvPr/>
            </p:nvSpPr>
            <p:spPr>
              <a:xfrm>
                <a:off x="7274297" y="437467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" name="Ellipsi 21"/>
              <p:cNvSpPr/>
              <p:nvPr/>
            </p:nvSpPr>
            <p:spPr>
              <a:xfrm>
                <a:off x="7779631" y="42377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" name="Ellipsi 22"/>
              <p:cNvSpPr/>
              <p:nvPr/>
            </p:nvSpPr>
            <p:spPr>
              <a:xfrm>
                <a:off x="7976955" y="4770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Ellipsi 23"/>
              <p:cNvSpPr/>
              <p:nvPr/>
            </p:nvSpPr>
            <p:spPr>
              <a:xfrm>
                <a:off x="7502278" y="496399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" name="Ellipsi 24"/>
              <p:cNvSpPr/>
              <p:nvPr/>
            </p:nvSpPr>
            <p:spPr>
              <a:xfrm>
                <a:off x="7614344" y="459770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7" name="Ryhmä 26"/>
            <p:cNvGrpSpPr/>
            <p:nvPr/>
          </p:nvGrpSpPr>
          <p:grpSpPr>
            <a:xfrm>
              <a:off x="8194428" y="4229237"/>
              <a:ext cx="812655" cy="834272"/>
              <a:chOff x="7272300" y="4237724"/>
              <a:chExt cx="812655" cy="834272"/>
            </a:xfrm>
          </p:grpSpPr>
          <p:sp>
            <p:nvSpPr>
              <p:cNvPr id="28" name="Ellipsi 27"/>
              <p:cNvSpPr/>
              <p:nvPr/>
            </p:nvSpPr>
            <p:spPr>
              <a:xfrm>
                <a:off x="7272300" y="4258816"/>
                <a:ext cx="792088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Ellipsi 28"/>
              <p:cNvSpPr/>
              <p:nvPr/>
            </p:nvSpPr>
            <p:spPr>
              <a:xfrm>
                <a:off x="7398344" y="4382069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Ellipsi 29"/>
              <p:cNvSpPr/>
              <p:nvPr/>
            </p:nvSpPr>
            <p:spPr>
              <a:xfrm>
                <a:off x="7614344" y="432806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Ellipsi 30"/>
              <p:cNvSpPr/>
              <p:nvPr/>
            </p:nvSpPr>
            <p:spPr>
              <a:xfrm>
                <a:off x="7632767" y="4878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Ellipsi 31"/>
              <p:cNvSpPr/>
              <p:nvPr/>
            </p:nvSpPr>
            <p:spPr>
              <a:xfrm>
                <a:off x="7274297" y="437467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" name="Ellipsi 32"/>
              <p:cNvSpPr/>
              <p:nvPr/>
            </p:nvSpPr>
            <p:spPr>
              <a:xfrm>
                <a:off x="7779631" y="42377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" name="Ellipsi 33"/>
              <p:cNvSpPr/>
              <p:nvPr/>
            </p:nvSpPr>
            <p:spPr>
              <a:xfrm>
                <a:off x="7976955" y="4770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" name="Ellipsi 34"/>
              <p:cNvSpPr/>
              <p:nvPr/>
            </p:nvSpPr>
            <p:spPr>
              <a:xfrm>
                <a:off x="7502278" y="496399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" name="Ellipsi 35"/>
              <p:cNvSpPr/>
              <p:nvPr/>
            </p:nvSpPr>
            <p:spPr>
              <a:xfrm>
                <a:off x="7614344" y="459770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7" name="Ryhmä 36"/>
            <p:cNvGrpSpPr/>
            <p:nvPr/>
          </p:nvGrpSpPr>
          <p:grpSpPr>
            <a:xfrm>
              <a:off x="7280439" y="5100177"/>
              <a:ext cx="812655" cy="834272"/>
              <a:chOff x="7272300" y="4237724"/>
              <a:chExt cx="812655" cy="834272"/>
            </a:xfrm>
          </p:grpSpPr>
          <p:sp>
            <p:nvSpPr>
              <p:cNvPr id="38" name="Ellipsi 37"/>
              <p:cNvSpPr/>
              <p:nvPr/>
            </p:nvSpPr>
            <p:spPr>
              <a:xfrm>
                <a:off x="7272300" y="4258816"/>
                <a:ext cx="792088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Ellipsi 38"/>
              <p:cNvSpPr/>
              <p:nvPr/>
            </p:nvSpPr>
            <p:spPr>
              <a:xfrm>
                <a:off x="7398344" y="4382069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" name="Ellipsi 39"/>
              <p:cNvSpPr/>
              <p:nvPr/>
            </p:nvSpPr>
            <p:spPr>
              <a:xfrm>
                <a:off x="7614344" y="432806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Ellipsi 40"/>
              <p:cNvSpPr/>
              <p:nvPr/>
            </p:nvSpPr>
            <p:spPr>
              <a:xfrm>
                <a:off x="7632767" y="4878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" name="Ellipsi 41"/>
              <p:cNvSpPr/>
              <p:nvPr/>
            </p:nvSpPr>
            <p:spPr>
              <a:xfrm>
                <a:off x="7274297" y="437467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" name="Ellipsi 42"/>
              <p:cNvSpPr/>
              <p:nvPr/>
            </p:nvSpPr>
            <p:spPr>
              <a:xfrm>
                <a:off x="7779631" y="42377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Ellipsi 43"/>
              <p:cNvSpPr/>
              <p:nvPr/>
            </p:nvSpPr>
            <p:spPr>
              <a:xfrm>
                <a:off x="7976955" y="4770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Ellipsi 44"/>
              <p:cNvSpPr/>
              <p:nvPr/>
            </p:nvSpPr>
            <p:spPr>
              <a:xfrm>
                <a:off x="7502278" y="496399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" name="Ellipsi 45"/>
              <p:cNvSpPr/>
              <p:nvPr/>
            </p:nvSpPr>
            <p:spPr>
              <a:xfrm>
                <a:off x="7614344" y="459770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7" name="Ryhmä 46"/>
            <p:cNvGrpSpPr/>
            <p:nvPr/>
          </p:nvGrpSpPr>
          <p:grpSpPr>
            <a:xfrm>
              <a:off x="8184144" y="5109360"/>
              <a:ext cx="812655" cy="834272"/>
              <a:chOff x="7272300" y="4237724"/>
              <a:chExt cx="812655" cy="834272"/>
            </a:xfrm>
          </p:grpSpPr>
          <p:sp>
            <p:nvSpPr>
              <p:cNvPr id="48" name="Ellipsi 47"/>
              <p:cNvSpPr/>
              <p:nvPr/>
            </p:nvSpPr>
            <p:spPr>
              <a:xfrm>
                <a:off x="7272300" y="4258816"/>
                <a:ext cx="792088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" name="Ellipsi 48"/>
              <p:cNvSpPr/>
              <p:nvPr/>
            </p:nvSpPr>
            <p:spPr>
              <a:xfrm>
                <a:off x="7398344" y="4382069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" name="Ellipsi 49"/>
              <p:cNvSpPr/>
              <p:nvPr/>
            </p:nvSpPr>
            <p:spPr>
              <a:xfrm>
                <a:off x="7614344" y="432806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1" name="Ellipsi 50"/>
              <p:cNvSpPr/>
              <p:nvPr/>
            </p:nvSpPr>
            <p:spPr>
              <a:xfrm>
                <a:off x="7632767" y="4878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2" name="Ellipsi 51"/>
              <p:cNvSpPr/>
              <p:nvPr/>
            </p:nvSpPr>
            <p:spPr>
              <a:xfrm>
                <a:off x="7274297" y="437467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Ellipsi 52"/>
              <p:cNvSpPr/>
              <p:nvPr/>
            </p:nvSpPr>
            <p:spPr>
              <a:xfrm>
                <a:off x="7779631" y="42377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Ellipsi 53"/>
              <p:cNvSpPr/>
              <p:nvPr/>
            </p:nvSpPr>
            <p:spPr>
              <a:xfrm>
                <a:off x="7976955" y="477048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Ellipsi 54"/>
              <p:cNvSpPr/>
              <p:nvPr/>
            </p:nvSpPr>
            <p:spPr>
              <a:xfrm>
                <a:off x="7502278" y="496399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Ellipsi 55"/>
              <p:cNvSpPr/>
              <p:nvPr/>
            </p:nvSpPr>
            <p:spPr>
              <a:xfrm>
                <a:off x="7614344" y="459770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92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FDB6CE-38DE-4384-8BC2-DD1F1163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0A1E2-F28D-4375-A665-58284810A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Liekin väri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10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87146" cy="1325563"/>
          </a:xfrm>
        </p:spPr>
        <p:txBody>
          <a:bodyPr>
            <a:normAutofit/>
          </a:bodyPr>
          <a:lstStyle/>
          <a:p>
            <a:r>
              <a:rPr lang="fi-FI" dirty="0"/>
              <a:t>Emissio ja absorptio atomimallissa</a:t>
            </a:r>
          </a:p>
        </p:txBody>
      </p:sp>
      <p:grpSp>
        <p:nvGrpSpPr>
          <p:cNvPr id="32" name="Ryhmä 31"/>
          <p:cNvGrpSpPr/>
          <p:nvPr/>
        </p:nvGrpSpPr>
        <p:grpSpPr>
          <a:xfrm>
            <a:off x="1736311" y="2286975"/>
            <a:ext cx="2880000" cy="2880000"/>
            <a:chOff x="2195736" y="2060848"/>
            <a:chExt cx="4248472" cy="4104456"/>
          </a:xfrm>
        </p:grpSpPr>
        <p:sp>
          <p:nvSpPr>
            <p:cNvPr id="4" name="Ellipsi 3"/>
            <p:cNvSpPr/>
            <p:nvPr/>
          </p:nvSpPr>
          <p:spPr>
            <a:xfrm>
              <a:off x="4139952" y="393305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/>
            <p:cNvSpPr/>
            <p:nvPr/>
          </p:nvSpPr>
          <p:spPr>
            <a:xfrm>
              <a:off x="3523382" y="3343489"/>
              <a:ext cx="1593177" cy="153917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" name="Ellipsi 5"/>
            <p:cNvSpPr/>
            <p:nvPr/>
          </p:nvSpPr>
          <p:spPr>
            <a:xfrm>
              <a:off x="2992323" y="2830432"/>
              <a:ext cx="2655295" cy="25652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/>
            <p:cNvSpPr/>
            <p:nvPr/>
          </p:nvSpPr>
          <p:spPr>
            <a:xfrm>
              <a:off x="2195736" y="2060848"/>
              <a:ext cx="4248472" cy="41044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1" name="Puolivapaa piirto 30"/>
          <p:cNvSpPr/>
          <p:nvPr/>
        </p:nvSpPr>
        <p:spPr>
          <a:xfrm rot="343002">
            <a:off x="3626100" y="3152142"/>
            <a:ext cx="1657083" cy="1246909"/>
          </a:xfrm>
          <a:custGeom>
            <a:avLst/>
            <a:gdLst>
              <a:gd name="connsiteX0" fmla="*/ 0 w 6481619"/>
              <a:gd name="connsiteY0" fmla="*/ 152400 h 1246909"/>
              <a:gd name="connsiteX1" fmla="*/ 152400 w 6481619"/>
              <a:gd name="connsiteY1" fmla="*/ 1094509 h 1246909"/>
              <a:gd name="connsiteX2" fmla="*/ 817419 w 6481619"/>
              <a:gd name="connsiteY2" fmla="*/ 1066800 h 1246909"/>
              <a:gd name="connsiteX3" fmla="*/ 1080655 w 6481619"/>
              <a:gd name="connsiteY3" fmla="*/ 152400 h 1246909"/>
              <a:gd name="connsiteX4" fmla="*/ 1814946 w 6481619"/>
              <a:gd name="connsiteY4" fmla="*/ 152400 h 1246909"/>
              <a:gd name="connsiteX5" fmla="*/ 1995055 w 6481619"/>
              <a:gd name="connsiteY5" fmla="*/ 1066800 h 1246909"/>
              <a:gd name="connsiteX6" fmla="*/ 2632364 w 6481619"/>
              <a:gd name="connsiteY6" fmla="*/ 1052946 h 1246909"/>
              <a:gd name="connsiteX7" fmla="*/ 2923310 w 6481619"/>
              <a:gd name="connsiteY7" fmla="*/ 166255 h 1246909"/>
              <a:gd name="connsiteX8" fmla="*/ 3657600 w 6481619"/>
              <a:gd name="connsiteY8" fmla="*/ 180109 h 1246909"/>
              <a:gd name="connsiteX9" fmla="*/ 3879273 w 6481619"/>
              <a:gd name="connsiteY9" fmla="*/ 1080655 h 1246909"/>
              <a:gd name="connsiteX10" fmla="*/ 4558146 w 6481619"/>
              <a:gd name="connsiteY10" fmla="*/ 1066800 h 1246909"/>
              <a:gd name="connsiteX11" fmla="*/ 4807528 w 6481619"/>
              <a:gd name="connsiteY11" fmla="*/ 180109 h 1246909"/>
              <a:gd name="connsiteX12" fmla="*/ 5458691 w 6481619"/>
              <a:gd name="connsiteY12" fmla="*/ 180109 h 1246909"/>
              <a:gd name="connsiteX13" fmla="*/ 5735782 w 6481619"/>
              <a:gd name="connsiteY13" fmla="*/ 1080655 h 1246909"/>
              <a:gd name="connsiteX14" fmla="*/ 6359237 w 6481619"/>
              <a:gd name="connsiteY14" fmla="*/ 1066800 h 1246909"/>
              <a:gd name="connsiteX15" fmla="*/ 6470073 w 6481619"/>
              <a:gd name="connsiteY15" fmla="*/ 1801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81619" h="1246909">
                <a:moveTo>
                  <a:pt x="0" y="152400"/>
                </a:moveTo>
                <a:cubicBezTo>
                  <a:pt x="8082" y="547254"/>
                  <a:pt x="16164" y="942109"/>
                  <a:pt x="152400" y="1094509"/>
                </a:cubicBezTo>
                <a:cubicBezTo>
                  <a:pt x="288637" y="1246909"/>
                  <a:pt x="662710" y="1223818"/>
                  <a:pt x="817419" y="1066800"/>
                </a:cubicBezTo>
                <a:cubicBezTo>
                  <a:pt x="972128" y="909782"/>
                  <a:pt x="914401" y="304800"/>
                  <a:pt x="1080655" y="152400"/>
                </a:cubicBezTo>
                <a:cubicBezTo>
                  <a:pt x="1246910" y="0"/>
                  <a:pt x="1662546" y="0"/>
                  <a:pt x="1814946" y="152400"/>
                </a:cubicBezTo>
                <a:cubicBezTo>
                  <a:pt x="1967346" y="304800"/>
                  <a:pt x="1858819" y="916709"/>
                  <a:pt x="1995055" y="1066800"/>
                </a:cubicBezTo>
                <a:cubicBezTo>
                  <a:pt x="2131291" y="1216891"/>
                  <a:pt x="2477655" y="1203037"/>
                  <a:pt x="2632364" y="1052946"/>
                </a:cubicBezTo>
                <a:cubicBezTo>
                  <a:pt x="2787073" y="902855"/>
                  <a:pt x="2752437" y="311728"/>
                  <a:pt x="2923310" y="166255"/>
                </a:cubicBezTo>
                <a:cubicBezTo>
                  <a:pt x="3094183" y="20782"/>
                  <a:pt x="3498273" y="27709"/>
                  <a:pt x="3657600" y="180109"/>
                </a:cubicBezTo>
                <a:cubicBezTo>
                  <a:pt x="3816927" y="332509"/>
                  <a:pt x="3729182" y="932873"/>
                  <a:pt x="3879273" y="1080655"/>
                </a:cubicBezTo>
                <a:cubicBezTo>
                  <a:pt x="4029364" y="1228437"/>
                  <a:pt x="4403437" y="1216891"/>
                  <a:pt x="4558146" y="1066800"/>
                </a:cubicBezTo>
                <a:cubicBezTo>
                  <a:pt x="4712855" y="916709"/>
                  <a:pt x="4657437" y="327891"/>
                  <a:pt x="4807528" y="180109"/>
                </a:cubicBezTo>
                <a:cubicBezTo>
                  <a:pt x="4957619" y="32327"/>
                  <a:pt x="5303982" y="30018"/>
                  <a:pt x="5458691" y="180109"/>
                </a:cubicBezTo>
                <a:cubicBezTo>
                  <a:pt x="5613400" y="330200"/>
                  <a:pt x="5585691" y="932873"/>
                  <a:pt x="5735782" y="1080655"/>
                </a:cubicBezTo>
                <a:cubicBezTo>
                  <a:pt x="5885873" y="1228437"/>
                  <a:pt x="6236855" y="1216891"/>
                  <a:pt x="6359237" y="1066800"/>
                </a:cubicBezTo>
                <a:cubicBezTo>
                  <a:pt x="6481619" y="916709"/>
                  <a:pt x="6475846" y="548409"/>
                  <a:pt x="6470073" y="180109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Ellipsi 35"/>
          <p:cNvSpPr/>
          <p:nvPr/>
        </p:nvSpPr>
        <p:spPr>
          <a:xfrm>
            <a:off x="3104310" y="311683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Puolivapaa piirto 37"/>
          <p:cNvSpPr/>
          <p:nvPr/>
        </p:nvSpPr>
        <p:spPr>
          <a:xfrm rot="1012416">
            <a:off x="425881" y="2017204"/>
            <a:ext cx="1657083" cy="1246909"/>
          </a:xfrm>
          <a:custGeom>
            <a:avLst/>
            <a:gdLst>
              <a:gd name="connsiteX0" fmla="*/ 0 w 6481619"/>
              <a:gd name="connsiteY0" fmla="*/ 152400 h 1246909"/>
              <a:gd name="connsiteX1" fmla="*/ 152400 w 6481619"/>
              <a:gd name="connsiteY1" fmla="*/ 1094509 h 1246909"/>
              <a:gd name="connsiteX2" fmla="*/ 817419 w 6481619"/>
              <a:gd name="connsiteY2" fmla="*/ 1066800 h 1246909"/>
              <a:gd name="connsiteX3" fmla="*/ 1080655 w 6481619"/>
              <a:gd name="connsiteY3" fmla="*/ 152400 h 1246909"/>
              <a:gd name="connsiteX4" fmla="*/ 1814946 w 6481619"/>
              <a:gd name="connsiteY4" fmla="*/ 152400 h 1246909"/>
              <a:gd name="connsiteX5" fmla="*/ 1995055 w 6481619"/>
              <a:gd name="connsiteY5" fmla="*/ 1066800 h 1246909"/>
              <a:gd name="connsiteX6" fmla="*/ 2632364 w 6481619"/>
              <a:gd name="connsiteY6" fmla="*/ 1052946 h 1246909"/>
              <a:gd name="connsiteX7" fmla="*/ 2923310 w 6481619"/>
              <a:gd name="connsiteY7" fmla="*/ 166255 h 1246909"/>
              <a:gd name="connsiteX8" fmla="*/ 3657600 w 6481619"/>
              <a:gd name="connsiteY8" fmla="*/ 180109 h 1246909"/>
              <a:gd name="connsiteX9" fmla="*/ 3879273 w 6481619"/>
              <a:gd name="connsiteY9" fmla="*/ 1080655 h 1246909"/>
              <a:gd name="connsiteX10" fmla="*/ 4558146 w 6481619"/>
              <a:gd name="connsiteY10" fmla="*/ 1066800 h 1246909"/>
              <a:gd name="connsiteX11" fmla="*/ 4807528 w 6481619"/>
              <a:gd name="connsiteY11" fmla="*/ 180109 h 1246909"/>
              <a:gd name="connsiteX12" fmla="*/ 5458691 w 6481619"/>
              <a:gd name="connsiteY12" fmla="*/ 180109 h 1246909"/>
              <a:gd name="connsiteX13" fmla="*/ 5735782 w 6481619"/>
              <a:gd name="connsiteY13" fmla="*/ 1080655 h 1246909"/>
              <a:gd name="connsiteX14" fmla="*/ 6359237 w 6481619"/>
              <a:gd name="connsiteY14" fmla="*/ 1066800 h 1246909"/>
              <a:gd name="connsiteX15" fmla="*/ 6470073 w 6481619"/>
              <a:gd name="connsiteY15" fmla="*/ 1801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81619" h="1246909">
                <a:moveTo>
                  <a:pt x="0" y="152400"/>
                </a:moveTo>
                <a:cubicBezTo>
                  <a:pt x="8082" y="547254"/>
                  <a:pt x="16164" y="942109"/>
                  <a:pt x="152400" y="1094509"/>
                </a:cubicBezTo>
                <a:cubicBezTo>
                  <a:pt x="288637" y="1246909"/>
                  <a:pt x="662710" y="1223818"/>
                  <a:pt x="817419" y="1066800"/>
                </a:cubicBezTo>
                <a:cubicBezTo>
                  <a:pt x="972128" y="909782"/>
                  <a:pt x="914401" y="304800"/>
                  <a:pt x="1080655" y="152400"/>
                </a:cubicBezTo>
                <a:cubicBezTo>
                  <a:pt x="1246910" y="0"/>
                  <a:pt x="1662546" y="0"/>
                  <a:pt x="1814946" y="152400"/>
                </a:cubicBezTo>
                <a:cubicBezTo>
                  <a:pt x="1967346" y="304800"/>
                  <a:pt x="1858819" y="916709"/>
                  <a:pt x="1995055" y="1066800"/>
                </a:cubicBezTo>
                <a:cubicBezTo>
                  <a:pt x="2131291" y="1216891"/>
                  <a:pt x="2477655" y="1203037"/>
                  <a:pt x="2632364" y="1052946"/>
                </a:cubicBezTo>
                <a:cubicBezTo>
                  <a:pt x="2787073" y="902855"/>
                  <a:pt x="2752437" y="311728"/>
                  <a:pt x="2923310" y="166255"/>
                </a:cubicBezTo>
                <a:cubicBezTo>
                  <a:pt x="3094183" y="20782"/>
                  <a:pt x="3498273" y="27709"/>
                  <a:pt x="3657600" y="180109"/>
                </a:cubicBezTo>
                <a:cubicBezTo>
                  <a:pt x="3816927" y="332509"/>
                  <a:pt x="3729182" y="932873"/>
                  <a:pt x="3879273" y="1080655"/>
                </a:cubicBezTo>
                <a:cubicBezTo>
                  <a:pt x="4029364" y="1228437"/>
                  <a:pt x="4403437" y="1216891"/>
                  <a:pt x="4558146" y="1066800"/>
                </a:cubicBezTo>
                <a:cubicBezTo>
                  <a:pt x="4712855" y="916709"/>
                  <a:pt x="4657437" y="327891"/>
                  <a:pt x="4807528" y="180109"/>
                </a:cubicBezTo>
                <a:cubicBezTo>
                  <a:pt x="4957619" y="32327"/>
                  <a:pt x="5303982" y="30018"/>
                  <a:pt x="5458691" y="180109"/>
                </a:cubicBezTo>
                <a:cubicBezTo>
                  <a:pt x="5613400" y="330200"/>
                  <a:pt x="5585691" y="932873"/>
                  <a:pt x="5735782" y="1080655"/>
                </a:cubicBezTo>
                <a:cubicBezTo>
                  <a:pt x="5885873" y="1228437"/>
                  <a:pt x="6236855" y="1216891"/>
                  <a:pt x="6359237" y="1066800"/>
                </a:cubicBezTo>
                <a:cubicBezTo>
                  <a:pt x="6481619" y="916709"/>
                  <a:pt x="6475846" y="548409"/>
                  <a:pt x="6470073" y="18010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Puolivapaa piirto 39"/>
          <p:cNvSpPr/>
          <p:nvPr/>
        </p:nvSpPr>
        <p:spPr>
          <a:xfrm rot="20724644">
            <a:off x="427206" y="4145470"/>
            <a:ext cx="1657083" cy="1246909"/>
          </a:xfrm>
          <a:custGeom>
            <a:avLst/>
            <a:gdLst>
              <a:gd name="connsiteX0" fmla="*/ 0 w 6481619"/>
              <a:gd name="connsiteY0" fmla="*/ 152400 h 1246909"/>
              <a:gd name="connsiteX1" fmla="*/ 152400 w 6481619"/>
              <a:gd name="connsiteY1" fmla="*/ 1094509 h 1246909"/>
              <a:gd name="connsiteX2" fmla="*/ 817419 w 6481619"/>
              <a:gd name="connsiteY2" fmla="*/ 1066800 h 1246909"/>
              <a:gd name="connsiteX3" fmla="*/ 1080655 w 6481619"/>
              <a:gd name="connsiteY3" fmla="*/ 152400 h 1246909"/>
              <a:gd name="connsiteX4" fmla="*/ 1814946 w 6481619"/>
              <a:gd name="connsiteY4" fmla="*/ 152400 h 1246909"/>
              <a:gd name="connsiteX5" fmla="*/ 1995055 w 6481619"/>
              <a:gd name="connsiteY5" fmla="*/ 1066800 h 1246909"/>
              <a:gd name="connsiteX6" fmla="*/ 2632364 w 6481619"/>
              <a:gd name="connsiteY6" fmla="*/ 1052946 h 1246909"/>
              <a:gd name="connsiteX7" fmla="*/ 2923310 w 6481619"/>
              <a:gd name="connsiteY7" fmla="*/ 166255 h 1246909"/>
              <a:gd name="connsiteX8" fmla="*/ 3657600 w 6481619"/>
              <a:gd name="connsiteY8" fmla="*/ 180109 h 1246909"/>
              <a:gd name="connsiteX9" fmla="*/ 3879273 w 6481619"/>
              <a:gd name="connsiteY9" fmla="*/ 1080655 h 1246909"/>
              <a:gd name="connsiteX10" fmla="*/ 4558146 w 6481619"/>
              <a:gd name="connsiteY10" fmla="*/ 1066800 h 1246909"/>
              <a:gd name="connsiteX11" fmla="*/ 4807528 w 6481619"/>
              <a:gd name="connsiteY11" fmla="*/ 180109 h 1246909"/>
              <a:gd name="connsiteX12" fmla="*/ 5458691 w 6481619"/>
              <a:gd name="connsiteY12" fmla="*/ 180109 h 1246909"/>
              <a:gd name="connsiteX13" fmla="*/ 5735782 w 6481619"/>
              <a:gd name="connsiteY13" fmla="*/ 1080655 h 1246909"/>
              <a:gd name="connsiteX14" fmla="*/ 6359237 w 6481619"/>
              <a:gd name="connsiteY14" fmla="*/ 1066800 h 1246909"/>
              <a:gd name="connsiteX15" fmla="*/ 6470073 w 6481619"/>
              <a:gd name="connsiteY15" fmla="*/ 1801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81619" h="1246909">
                <a:moveTo>
                  <a:pt x="0" y="152400"/>
                </a:moveTo>
                <a:cubicBezTo>
                  <a:pt x="8082" y="547254"/>
                  <a:pt x="16164" y="942109"/>
                  <a:pt x="152400" y="1094509"/>
                </a:cubicBezTo>
                <a:cubicBezTo>
                  <a:pt x="288637" y="1246909"/>
                  <a:pt x="662710" y="1223818"/>
                  <a:pt x="817419" y="1066800"/>
                </a:cubicBezTo>
                <a:cubicBezTo>
                  <a:pt x="972128" y="909782"/>
                  <a:pt x="914401" y="304800"/>
                  <a:pt x="1080655" y="152400"/>
                </a:cubicBezTo>
                <a:cubicBezTo>
                  <a:pt x="1246910" y="0"/>
                  <a:pt x="1662546" y="0"/>
                  <a:pt x="1814946" y="152400"/>
                </a:cubicBezTo>
                <a:cubicBezTo>
                  <a:pt x="1967346" y="304800"/>
                  <a:pt x="1858819" y="916709"/>
                  <a:pt x="1995055" y="1066800"/>
                </a:cubicBezTo>
                <a:cubicBezTo>
                  <a:pt x="2131291" y="1216891"/>
                  <a:pt x="2477655" y="1203037"/>
                  <a:pt x="2632364" y="1052946"/>
                </a:cubicBezTo>
                <a:cubicBezTo>
                  <a:pt x="2787073" y="902855"/>
                  <a:pt x="2752437" y="311728"/>
                  <a:pt x="2923310" y="166255"/>
                </a:cubicBezTo>
                <a:cubicBezTo>
                  <a:pt x="3094183" y="20782"/>
                  <a:pt x="3498273" y="27709"/>
                  <a:pt x="3657600" y="180109"/>
                </a:cubicBezTo>
                <a:cubicBezTo>
                  <a:pt x="3816927" y="332509"/>
                  <a:pt x="3729182" y="932873"/>
                  <a:pt x="3879273" y="1080655"/>
                </a:cubicBezTo>
                <a:cubicBezTo>
                  <a:pt x="4029364" y="1228437"/>
                  <a:pt x="4403437" y="1216891"/>
                  <a:pt x="4558146" y="1066800"/>
                </a:cubicBezTo>
                <a:cubicBezTo>
                  <a:pt x="4712855" y="916709"/>
                  <a:pt x="4657437" y="327891"/>
                  <a:pt x="4807528" y="180109"/>
                </a:cubicBezTo>
                <a:cubicBezTo>
                  <a:pt x="4957619" y="32327"/>
                  <a:pt x="5303982" y="30018"/>
                  <a:pt x="5458691" y="180109"/>
                </a:cubicBezTo>
                <a:cubicBezTo>
                  <a:pt x="5613400" y="330200"/>
                  <a:pt x="5585691" y="932873"/>
                  <a:pt x="5735782" y="1080655"/>
                </a:cubicBezTo>
                <a:cubicBezTo>
                  <a:pt x="5885873" y="1228437"/>
                  <a:pt x="6236855" y="1216891"/>
                  <a:pt x="6359237" y="1066800"/>
                </a:cubicBezTo>
                <a:cubicBezTo>
                  <a:pt x="6481619" y="916709"/>
                  <a:pt x="6475846" y="548409"/>
                  <a:pt x="6470073" y="180109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1C253C06-65F6-4FEB-AAC9-175DCCDB9E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87" y="176584"/>
            <a:ext cx="3617579" cy="6431250"/>
          </a:xfrm>
          <a:prstGeom prst="rect">
            <a:avLst/>
          </a:prstGeom>
        </p:spPr>
      </p:pic>
      <p:sp>
        <p:nvSpPr>
          <p:cNvPr id="27" name="Ellipsi 26">
            <a:extLst>
              <a:ext uri="{FF2B5EF4-FFF2-40B4-BE49-F238E27FC236}">
                <a16:creationId xmlns:a16="http://schemas.microsoft.com/office/drawing/2014/main" id="{830E0F33-D061-4681-AB02-8B9CA1BA3EFB}"/>
              </a:ext>
            </a:extLst>
          </p:cNvPr>
          <p:cNvSpPr/>
          <p:nvPr/>
        </p:nvSpPr>
        <p:spPr>
          <a:xfrm>
            <a:off x="3076911" y="423097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21E115C5-DA73-46F4-A855-91AD9CBEE46D}"/>
              </a:ext>
            </a:extLst>
          </p:cNvPr>
          <p:cNvSpPr/>
          <p:nvPr/>
        </p:nvSpPr>
        <p:spPr>
          <a:xfrm>
            <a:off x="3100204" y="275432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C9C398B0-9B8B-46D1-A46E-EBEEA2D8663E}"/>
              </a:ext>
            </a:extLst>
          </p:cNvPr>
          <p:cNvSpPr/>
          <p:nvPr/>
        </p:nvSpPr>
        <p:spPr>
          <a:xfrm>
            <a:off x="3758946" y="301206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978F7F63-193E-434F-A964-AA8A352F3106}"/>
              </a:ext>
            </a:extLst>
          </p:cNvPr>
          <p:cNvSpPr/>
          <p:nvPr/>
        </p:nvSpPr>
        <p:spPr>
          <a:xfrm>
            <a:off x="4026480" y="358297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826708F2-D429-453F-A84B-2FB6705FA2ED}"/>
              </a:ext>
            </a:extLst>
          </p:cNvPr>
          <p:cNvSpPr/>
          <p:nvPr/>
        </p:nvSpPr>
        <p:spPr>
          <a:xfrm>
            <a:off x="3701038" y="435042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0F3B1D9F-FD1D-42FB-B3BF-39882D6FCD75}"/>
              </a:ext>
            </a:extLst>
          </p:cNvPr>
          <p:cNvSpPr/>
          <p:nvPr/>
        </p:nvSpPr>
        <p:spPr>
          <a:xfrm>
            <a:off x="3072806" y="458088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806ADC0B-C42E-4CA4-B1FB-04DD42B30104}"/>
              </a:ext>
            </a:extLst>
          </p:cNvPr>
          <p:cNvSpPr/>
          <p:nvPr/>
        </p:nvSpPr>
        <p:spPr>
          <a:xfrm>
            <a:off x="2417232" y="308406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3F81C590-779D-4539-A541-8AE7994BA6E9}"/>
              </a:ext>
            </a:extLst>
          </p:cNvPr>
          <p:cNvSpPr/>
          <p:nvPr/>
        </p:nvSpPr>
        <p:spPr>
          <a:xfrm>
            <a:off x="2198336" y="365497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16940D13-F0DE-4864-B51B-EEC73F38A698}"/>
              </a:ext>
            </a:extLst>
          </p:cNvPr>
          <p:cNvSpPr/>
          <p:nvPr/>
        </p:nvSpPr>
        <p:spPr>
          <a:xfrm>
            <a:off x="2524784" y="433711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70F1293-FBAC-43DA-B375-838BD8AA0944}"/>
              </a:ext>
            </a:extLst>
          </p:cNvPr>
          <p:cNvSpPr/>
          <p:nvPr/>
        </p:nvSpPr>
        <p:spPr>
          <a:xfrm>
            <a:off x="3100204" y="222035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733D57CA-4145-41D4-ADB9-E1792B620A52}"/>
              </a:ext>
            </a:extLst>
          </p:cNvPr>
          <p:cNvSpPr/>
          <p:nvPr/>
        </p:nvSpPr>
        <p:spPr>
          <a:xfrm>
            <a:off x="4098480" y="261097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186 C -0.01857 -0.02523 -0.03698 -0.05231 -0.04166 -0.07361 C -0.04618 -0.09513 -0.0368 -0.11087 -0.02743 -0.12638 " pathEditMode="relative" ptsTypes="A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162 C 0.01563 0.01343 0.03473 0.02546 0.03994 0.03935 C 0.04497 0.05324 0.03629 0.06898 0.02761 0.08472 " pathEditMode="relative" ptsTypes="A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046 C -0.01961 0.01065 -0.03768 0.02083 -0.03836 0.03055 C -0.03924 0.04027 -0.02275 0.0493 -0.00642 0.05833 " pathEditMode="relative" ptsTypes="A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8" grpId="0" animBg="1"/>
      <p:bldP spid="38" grpId="1" animBg="1"/>
      <p:bldP spid="40" grpId="0" animBg="1"/>
      <p:bldP spid="40" grpId="1" animBg="1"/>
      <p:bldP spid="28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3FC8D-4C27-4A2B-81FC-051DE3C1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Radioaktiivisuus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6AD256-9232-4F1F-AF42-126F5734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345324"/>
            <a:ext cx="4753246" cy="492247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Radioaktiivinen säteily on ihmiselle vaarallista</a:t>
            </a:r>
          </a:p>
          <a:p>
            <a:r>
              <a:rPr lang="fi-FI" dirty="0"/>
              <a:t>Säteilyä syntyy, kun atomiydin ei ole pysyvä</a:t>
            </a:r>
          </a:p>
          <a:p>
            <a:r>
              <a:rPr lang="fi-FI" dirty="0"/>
              <a:t>Marie Curie tutki radioaktiivisuutta ja löysi uusia radioaktiivisia alkuaineita (mm. polonium)</a:t>
            </a:r>
          </a:p>
          <a:p>
            <a:r>
              <a:rPr lang="fi-FI" dirty="0" err="1">
                <a:hlinkClick r:id="rId2"/>
              </a:rPr>
              <a:t>Lise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Meitner</a:t>
            </a:r>
            <a:r>
              <a:rPr lang="fi-FI" dirty="0"/>
              <a:t> selitti ensimmäisenä fission eli ytimen hajoamisen</a:t>
            </a:r>
          </a:p>
          <a:p>
            <a:r>
              <a:rPr lang="fi-FI" dirty="0"/>
              <a:t>Radioaktiivinen säteily syntyy, kun atomiydin muuttuu</a:t>
            </a:r>
          </a:p>
          <a:p>
            <a:r>
              <a:rPr lang="fi-FI" dirty="0"/>
              <a:t>Kun protonien määrä muuttuu, alkuaine muuttuu toiseksi alkuaineeksi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0C21693-E214-49BA-8322-F1E1AE238AA8}"/>
              </a:ext>
            </a:extLst>
          </p:cNvPr>
          <p:cNvSpPr txBox="1"/>
          <p:nvPr/>
        </p:nvSpPr>
        <p:spPr>
          <a:xfrm>
            <a:off x="4205734" y="6267795"/>
            <a:ext cx="48878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Kuvat: Wikimedia </a:t>
            </a:r>
            <a:r>
              <a:rPr lang="fi-FI" sz="1400" dirty="0" err="1"/>
              <a:t>Commons</a:t>
            </a:r>
            <a:r>
              <a:rPr lang="fi-FI" sz="1400" dirty="0"/>
              <a:t>: </a:t>
            </a:r>
            <a:r>
              <a:rPr lang="fi-FI" sz="1400" dirty="0">
                <a:hlinkClick r:id="rId3"/>
              </a:rPr>
              <a:t>Marie ja Pierre Curie laboratoriossa 1904</a:t>
            </a:r>
            <a:r>
              <a:rPr lang="fi-FI" sz="1400" dirty="0"/>
              <a:t>, </a:t>
            </a:r>
            <a:r>
              <a:rPr lang="fi-FI" sz="1400" dirty="0" err="1">
                <a:hlinkClick r:id="rId4"/>
              </a:rPr>
              <a:t>Lise</a:t>
            </a:r>
            <a:r>
              <a:rPr lang="fi-FI" sz="1400" dirty="0">
                <a:hlinkClick r:id="rId4"/>
              </a:rPr>
              <a:t> </a:t>
            </a:r>
            <a:r>
              <a:rPr lang="fi-FI" sz="1400" dirty="0" err="1">
                <a:hlinkClick r:id="rId4"/>
              </a:rPr>
              <a:t>Meitner</a:t>
            </a:r>
            <a:r>
              <a:rPr lang="fi-FI" sz="1400" dirty="0">
                <a:hlinkClick r:id="rId4"/>
              </a:rPr>
              <a:t> ja Otto </a:t>
            </a:r>
            <a:r>
              <a:rPr lang="fi-FI" sz="1400" dirty="0" err="1">
                <a:hlinkClick r:id="rId4"/>
              </a:rPr>
              <a:t>Hahn</a:t>
            </a:r>
            <a:r>
              <a:rPr lang="fi-FI" sz="1400" dirty="0">
                <a:hlinkClick r:id="rId4"/>
              </a:rPr>
              <a:t> laboratoriossa 1913</a:t>
            </a:r>
            <a:r>
              <a:rPr lang="fi-FI" sz="1400" dirty="0"/>
              <a:t> </a:t>
            </a:r>
          </a:p>
        </p:txBody>
      </p:sp>
      <p:pic>
        <p:nvPicPr>
          <p:cNvPr id="1028" name="Picture 4" descr="https://upload.wikimedia.org/wikipedia/commons/thumb/2/2d/Otto_Hahn_und_Lise_Meitner.jpg/800px-Otto_Hahn_und_Lise_Meitner.jpg">
            <a:extLst>
              <a:ext uri="{FF2B5EF4-FFF2-40B4-BE49-F238E27FC236}">
                <a16:creationId xmlns:a16="http://schemas.microsoft.com/office/drawing/2014/main" id="{80A9DB60-50EB-4E33-B219-631C2029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4" y="2460875"/>
            <a:ext cx="2909411" cy="38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6/6c/Pierre_and_Marie_Curie.jpg/1280px-Pierre_and_Marie_Curie.jpg">
            <a:extLst>
              <a:ext uri="{FF2B5EF4-FFF2-40B4-BE49-F238E27FC236}">
                <a16:creationId xmlns:a16="http://schemas.microsoft.com/office/drawing/2014/main" id="{551EE9B5-C149-4F74-97A5-A967F073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66" y="149629"/>
            <a:ext cx="3719726" cy="29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uk.fi/documents/12547/229922/sateilyvaara_rgb.jpg/cfb3abbe-cb5f-44eb-b6b1-a640fee82766?t=1431352336585">
            <a:extLst>
              <a:ext uri="{FF2B5EF4-FFF2-40B4-BE49-F238E27FC236}">
                <a16:creationId xmlns:a16="http://schemas.microsoft.com/office/drawing/2014/main" id="{6CCC1F1F-9857-4773-BDEA-4EDEDAD6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76" y="2004525"/>
            <a:ext cx="1974852" cy="17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0B9B0-7FB8-4D4B-8B3F-DA207CFD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Radioaktiivisuus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661D3E-1D8F-46AE-A694-99D65246B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2496"/>
            <a:ext cx="4572407" cy="5115954"/>
          </a:xfrm>
        </p:spPr>
        <p:txBody>
          <a:bodyPr>
            <a:normAutofit fontScale="85000" lnSpcReduction="20000"/>
          </a:bodyPr>
          <a:lstStyle/>
          <a:p>
            <a:r>
              <a:rPr lang="fi-FI" baseline="30000" dirty="0"/>
              <a:t>12</a:t>
            </a:r>
            <a:r>
              <a:rPr lang="fi-FI" dirty="0"/>
              <a:t>C ja </a:t>
            </a:r>
            <a:r>
              <a:rPr lang="fi-FI" baseline="30000" dirty="0"/>
              <a:t>14</a:t>
            </a:r>
            <a:r>
              <a:rPr lang="fi-FI" dirty="0"/>
              <a:t>C ovat hiilen isotooppeja. Alkuaineen isotooppien ero on neutronien määrä atomiytimessä.</a:t>
            </a:r>
          </a:p>
          <a:p>
            <a:r>
              <a:rPr lang="fi-FI" baseline="30000" dirty="0"/>
              <a:t>12</a:t>
            </a:r>
            <a:r>
              <a:rPr lang="fi-FI" dirty="0"/>
              <a:t>C-atomissa ydin on vakaa. Suurin osa luonnon hiilestä on </a:t>
            </a:r>
            <a:r>
              <a:rPr lang="fi-FI" baseline="30000" dirty="0"/>
              <a:t>12</a:t>
            </a:r>
            <a:r>
              <a:rPr lang="fi-FI" dirty="0"/>
              <a:t>C-atomeita. Ytimessä on 6 protonia ja 6 neutronia.</a:t>
            </a:r>
          </a:p>
          <a:p>
            <a:r>
              <a:rPr lang="fi-FI" baseline="30000" dirty="0"/>
              <a:t>14</a:t>
            </a:r>
            <a:r>
              <a:rPr lang="fi-FI" dirty="0"/>
              <a:t>C-ydin on epävakaa ja säteilee vähän. Ytimessä on 6 protonia ja 8 neutronia.</a:t>
            </a:r>
          </a:p>
          <a:p>
            <a:r>
              <a:rPr lang="fi-FI" dirty="0"/>
              <a:t>Luonnon kalium on enimmäkseen </a:t>
            </a:r>
            <a:r>
              <a:rPr lang="fi-FI" baseline="30000" dirty="0"/>
              <a:t>39</a:t>
            </a:r>
            <a:r>
              <a:rPr lang="fi-FI" dirty="0"/>
              <a:t>K-atomeita. Ne eivät hajoa. </a:t>
            </a:r>
            <a:r>
              <a:rPr lang="fi-FI" baseline="30000" dirty="0"/>
              <a:t>40</a:t>
            </a:r>
            <a:r>
              <a:rPr lang="fi-FI" dirty="0"/>
              <a:t>K on radioaktiivista. Jokainen ihminen on vähän radioaktiivinen, koska meissä kaikissa on kaliumia.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07B64608-050D-4A6A-97F2-40576D98FDCD}"/>
              </a:ext>
            </a:extLst>
          </p:cNvPr>
          <p:cNvSpPr/>
          <p:nvPr/>
        </p:nvSpPr>
        <p:spPr>
          <a:xfrm>
            <a:off x="5993476" y="250689"/>
            <a:ext cx="2880000" cy="288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D9B1E97F-7DB2-48DC-B8CB-B8BF74764349}"/>
              </a:ext>
            </a:extLst>
          </p:cNvPr>
          <p:cNvSpPr/>
          <p:nvPr/>
        </p:nvSpPr>
        <p:spPr>
          <a:xfrm>
            <a:off x="6353476" y="610626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9DA9CA00-CEF2-453B-83E0-BFB698A90ACA}"/>
              </a:ext>
            </a:extLst>
          </p:cNvPr>
          <p:cNvSpPr/>
          <p:nvPr/>
        </p:nvSpPr>
        <p:spPr>
          <a:xfrm>
            <a:off x="7290835" y="140249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E3B4034-2378-45CF-BD0A-8BB0D9844E76}"/>
              </a:ext>
            </a:extLst>
          </p:cNvPr>
          <p:cNvSpPr/>
          <p:nvPr/>
        </p:nvSpPr>
        <p:spPr>
          <a:xfrm>
            <a:off x="6503610" y="998708"/>
            <a:ext cx="149225" cy="149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05DFFB64-4BD6-4A9C-9C59-72F9366E0A59}"/>
              </a:ext>
            </a:extLst>
          </p:cNvPr>
          <p:cNvSpPr/>
          <p:nvPr/>
        </p:nvSpPr>
        <p:spPr>
          <a:xfrm>
            <a:off x="8129497" y="2369724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8B3AF8B9-FC4D-43C9-904B-F7C2C571B72E}"/>
              </a:ext>
            </a:extLst>
          </p:cNvPr>
          <p:cNvSpPr/>
          <p:nvPr/>
        </p:nvSpPr>
        <p:spPr>
          <a:xfrm>
            <a:off x="7506735" y="1473932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665A7B67-59A8-41BB-ACAF-3282DF024AC0}"/>
              </a:ext>
            </a:extLst>
          </p:cNvPr>
          <p:cNvSpPr/>
          <p:nvPr/>
        </p:nvSpPr>
        <p:spPr>
          <a:xfrm>
            <a:off x="7217810" y="1689832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1B71F2B1-E4CE-4788-92AB-C4AE7697CE41}"/>
              </a:ext>
            </a:extLst>
          </p:cNvPr>
          <p:cNvSpPr/>
          <p:nvPr/>
        </p:nvSpPr>
        <p:spPr>
          <a:xfrm>
            <a:off x="7217810" y="1473932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B833E5F8-0905-4F95-A59E-8B6D6F749011}"/>
              </a:ext>
            </a:extLst>
          </p:cNvPr>
          <p:cNvSpPr/>
          <p:nvPr/>
        </p:nvSpPr>
        <p:spPr>
          <a:xfrm>
            <a:off x="7362273" y="1618395"/>
            <a:ext cx="144462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DB26DD7C-E410-4CC5-BF9A-210A956EF596}"/>
              </a:ext>
            </a:extLst>
          </p:cNvPr>
          <p:cNvSpPr/>
          <p:nvPr/>
        </p:nvSpPr>
        <p:spPr>
          <a:xfrm>
            <a:off x="7362273" y="1473932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6A4646B4-7838-40C2-920E-FC29AB49EFB3}"/>
              </a:ext>
            </a:extLst>
          </p:cNvPr>
          <p:cNvSpPr/>
          <p:nvPr/>
        </p:nvSpPr>
        <p:spPr>
          <a:xfrm>
            <a:off x="7506735" y="1618395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80F7E419-6CFC-4E4E-B86D-D9ABC703D526}"/>
              </a:ext>
            </a:extLst>
          </p:cNvPr>
          <p:cNvSpPr/>
          <p:nvPr/>
        </p:nvSpPr>
        <p:spPr>
          <a:xfrm>
            <a:off x="7290835" y="1545370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1407A85C-89D1-4AE5-BC34-5A502BD11014}"/>
              </a:ext>
            </a:extLst>
          </p:cNvPr>
          <p:cNvSpPr/>
          <p:nvPr/>
        </p:nvSpPr>
        <p:spPr>
          <a:xfrm>
            <a:off x="7443235" y="1697770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57C73C32-F22E-4D8E-A18A-BE391B9FD31B}"/>
              </a:ext>
            </a:extLst>
          </p:cNvPr>
          <p:cNvSpPr/>
          <p:nvPr/>
        </p:nvSpPr>
        <p:spPr>
          <a:xfrm>
            <a:off x="7362273" y="1761270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E7AAD4B5-A1E8-472E-A4ED-8B650778F4FD}"/>
              </a:ext>
            </a:extLst>
          </p:cNvPr>
          <p:cNvSpPr/>
          <p:nvPr/>
        </p:nvSpPr>
        <p:spPr>
          <a:xfrm>
            <a:off x="7217810" y="1761270"/>
            <a:ext cx="144463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F612D089-FA83-4573-94E9-C04A8FE151C4}"/>
              </a:ext>
            </a:extLst>
          </p:cNvPr>
          <p:cNvSpPr/>
          <p:nvPr/>
        </p:nvSpPr>
        <p:spPr>
          <a:xfrm>
            <a:off x="8801666" y="1690626"/>
            <a:ext cx="144462" cy="1428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BF625FFD-1D15-4F9F-822C-6A146FF539BB}"/>
              </a:ext>
            </a:extLst>
          </p:cNvPr>
          <p:cNvSpPr/>
          <p:nvPr/>
        </p:nvSpPr>
        <p:spPr>
          <a:xfrm>
            <a:off x="7433711" y="178532"/>
            <a:ext cx="144462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72AB5A36-3714-4540-AE57-5156F4D87F79}"/>
              </a:ext>
            </a:extLst>
          </p:cNvPr>
          <p:cNvSpPr/>
          <p:nvPr/>
        </p:nvSpPr>
        <p:spPr>
          <a:xfrm>
            <a:off x="5920823" y="1618395"/>
            <a:ext cx="144463" cy="144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A7BB020-E809-4E70-AF3B-80EE02EAF5D9}"/>
              </a:ext>
            </a:extLst>
          </p:cNvPr>
          <p:cNvSpPr/>
          <p:nvPr/>
        </p:nvSpPr>
        <p:spPr>
          <a:xfrm>
            <a:off x="7313341" y="3065601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E302F37F-3C65-4BEC-B968-DDBB34B1A93E}"/>
              </a:ext>
            </a:extLst>
          </p:cNvPr>
          <p:cNvSpPr/>
          <p:nvPr/>
        </p:nvSpPr>
        <p:spPr>
          <a:xfrm>
            <a:off x="7506735" y="1761270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8131C7DB-4B3A-4C05-B12C-576CCB428507}"/>
              </a:ext>
            </a:extLst>
          </p:cNvPr>
          <p:cNvSpPr/>
          <p:nvPr/>
        </p:nvSpPr>
        <p:spPr>
          <a:xfrm>
            <a:off x="5920823" y="3638449"/>
            <a:ext cx="2880000" cy="288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5A73CD0D-D9DA-46B4-BAB4-5E284245E72F}"/>
              </a:ext>
            </a:extLst>
          </p:cNvPr>
          <p:cNvSpPr/>
          <p:nvPr/>
        </p:nvSpPr>
        <p:spPr>
          <a:xfrm>
            <a:off x="6280823" y="3998386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D2DDD99F-0C02-46A5-A1FA-3E95ADD4F7FA}"/>
              </a:ext>
            </a:extLst>
          </p:cNvPr>
          <p:cNvSpPr/>
          <p:nvPr/>
        </p:nvSpPr>
        <p:spPr>
          <a:xfrm>
            <a:off x="7218182" y="479025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2701ABED-5195-40D8-861C-49690CE1B363}"/>
              </a:ext>
            </a:extLst>
          </p:cNvPr>
          <p:cNvSpPr/>
          <p:nvPr/>
        </p:nvSpPr>
        <p:spPr>
          <a:xfrm>
            <a:off x="6430957" y="4386468"/>
            <a:ext cx="149225" cy="149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507318E9-3C4C-4BC8-96DE-D7F7C32436EB}"/>
              </a:ext>
            </a:extLst>
          </p:cNvPr>
          <p:cNvSpPr/>
          <p:nvPr/>
        </p:nvSpPr>
        <p:spPr>
          <a:xfrm>
            <a:off x="8056844" y="5757484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C234D0CD-D5E6-486B-A2B4-35A5E66D1C9F}"/>
              </a:ext>
            </a:extLst>
          </p:cNvPr>
          <p:cNvSpPr/>
          <p:nvPr/>
        </p:nvSpPr>
        <p:spPr>
          <a:xfrm>
            <a:off x="7434082" y="4861692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540AFC74-B2D5-488C-A495-D249B80396D5}"/>
              </a:ext>
            </a:extLst>
          </p:cNvPr>
          <p:cNvSpPr/>
          <p:nvPr/>
        </p:nvSpPr>
        <p:spPr>
          <a:xfrm>
            <a:off x="7145157" y="5077592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970E6FED-81B0-4AE0-91FF-188474E0DF29}"/>
              </a:ext>
            </a:extLst>
          </p:cNvPr>
          <p:cNvSpPr/>
          <p:nvPr/>
        </p:nvSpPr>
        <p:spPr>
          <a:xfrm>
            <a:off x="7145157" y="4861692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C7189C83-CCF0-4C72-8F4F-F8182028EE51}"/>
              </a:ext>
            </a:extLst>
          </p:cNvPr>
          <p:cNvSpPr/>
          <p:nvPr/>
        </p:nvSpPr>
        <p:spPr>
          <a:xfrm>
            <a:off x="7289620" y="5006155"/>
            <a:ext cx="144462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49587B2B-B357-4961-AE71-533BB641362B}"/>
              </a:ext>
            </a:extLst>
          </p:cNvPr>
          <p:cNvSpPr/>
          <p:nvPr/>
        </p:nvSpPr>
        <p:spPr>
          <a:xfrm>
            <a:off x="7289620" y="4861692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4A844276-CA73-4B9B-B7DF-A3C427A5C375}"/>
              </a:ext>
            </a:extLst>
          </p:cNvPr>
          <p:cNvSpPr/>
          <p:nvPr/>
        </p:nvSpPr>
        <p:spPr>
          <a:xfrm>
            <a:off x="7434082" y="5006155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742F9F56-D7CD-4DDE-9928-EA26380D2F13}"/>
              </a:ext>
            </a:extLst>
          </p:cNvPr>
          <p:cNvSpPr/>
          <p:nvPr/>
        </p:nvSpPr>
        <p:spPr>
          <a:xfrm>
            <a:off x="7218182" y="4933130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D7B5F617-9568-436F-92C2-C75BA03375D7}"/>
              </a:ext>
            </a:extLst>
          </p:cNvPr>
          <p:cNvSpPr/>
          <p:nvPr/>
        </p:nvSpPr>
        <p:spPr>
          <a:xfrm>
            <a:off x="7370582" y="5085530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B5B2F3FF-E0B8-43BA-BB31-226F77A86E77}"/>
              </a:ext>
            </a:extLst>
          </p:cNvPr>
          <p:cNvSpPr/>
          <p:nvPr/>
        </p:nvSpPr>
        <p:spPr>
          <a:xfrm>
            <a:off x="7289620" y="5149030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63F373EB-6179-4E5B-84C8-5115CE54C706}"/>
              </a:ext>
            </a:extLst>
          </p:cNvPr>
          <p:cNvSpPr/>
          <p:nvPr/>
        </p:nvSpPr>
        <p:spPr>
          <a:xfrm>
            <a:off x="7145157" y="5149030"/>
            <a:ext cx="144463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66389FD0-1239-490F-84F6-5A3D90C1FB08}"/>
              </a:ext>
            </a:extLst>
          </p:cNvPr>
          <p:cNvSpPr/>
          <p:nvPr/>
        </p:nvSpPr>
        <p:spPr>
          <a:xfrm>
            <a:off x="8729013" y="5078386"/>
            <a:ext cx="144462" cy="1428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C239A953-3B6E-48AC-92CB-BB97C5B7A2E7}"/>
              </a:ext>
            </a:extLst>
          </p:cNvPr>
          <p:cNvSpPr/>
          <p:nvPr/>
        </p:nvSpPr>
        <p:spPr>
          <a:xfrm>
            <a:off x="7361058" y="3566292"/>
            <a:ext cx="144462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6CC9C58B-E1FE-444E-8394-22DF8C66EBE1}"/>
              </a:ext>
            </a:extLst>
          </p:cNvPr>
          <p:cNvSpPr/>
          <p:nvPr/>
        </p:nvSpPr>
        <p:spPr>
          <a:xfrm>
            <a:off x="5848170" y="5006155"/>
            <a:ext cx="144463" cy="144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188013DF-AF1B-4200-AE91-A2C97901871F}"/>
              </a:ext>
            </a:extLst>
          </p:cNvPr>
          <p:cNvSpPr/>
          <p:nvPr/>
        </p:nvSpPr>
        <p:spPr>
          <a:xfrm>
            <a:off x="7276766" y="6444286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9607DBC2-6034-47B0-A862-4C0A53C13524}"/>
              </a:ext>
            </a:extLst>
          </p:cNvPr>
          <p:cNvSpPr/>
          <p:nvPr/>
        </p:nvSpPr>
        <p:spPr>
          <a:xfrm>
            <a:off x="7434082" y="5149030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0A15F687-A393-4F46-BE66-6DE00BFDE12A}"/>
              </a:ext>
            </a:extLst>
          </p:cNvPr>
          <p:cNvSpPr/>
          <p:nvPr/>
        </p:nvSpPr>
        <p:spPr>
          <a:xfrm>
            <a:off x="7384779" y="4758505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8F139782-D180-4D1E-BFE4-2665371BAE3F}"/>
              </a:ext>
            </a:extLst>
          </p:cNvPr>
          <p:cNvSpPr/>
          <p:nvPr/>
        </p:nvSpPr>
        <p:spPr>
          <a:xfrm>
            <a:off x="7348204" y="5228405"/>
            <a:ext cx="144463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pic>
        <p:nvPicPr>
          <p:cNvPr id="49" name="Picture 6" descr="http://www.stuk.fi/documents/12547/229922/sateilyvaara_rgb.jpg/cfb3abbe-cb5f-44eb-b6b1-a640fee82766?t=1431352336585">
            <a:extLst>
              <a:ext uri="{FF2B5EF4-FFF2-40B4-BE49-F238E27FC236}">
                <a16:creationId xmlns:a16="http://schemas.microsoft.com/office/drawing/2014/main" id="{95D8F8FF-2450-4C9E-9A83-BC7B0858B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71" y="3679644"/>
            <a:ext cx="990010" cy="8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Suorakulmio 49">
            <a:extLst>
              <a:ext uri="{FF2B5EF4-FFF2-40B4-BE49-F238E27FC236}">
                <a16:creationId xmlns:a16="http://schemas.microsoft.com/office/drawing/2014/main" id="{38BF2089-A142-4438-BC8B-5B2137775704}"/>
              </a:ext>
            </a:extLst>
          </p:cNvPr>
          <p:cNvSpPr/>
          <p:nvPr/>
        </p:nvSpPr>
        <p:spPr>
          <a:xfrm>
            <a:off x="5597623" y="221520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aseline="30000" dirty="0"/>
              <a:t>12</a:t>
            </a:r>
            <a:r>
              <a:rPr lang="fi-FI" sz="3200" dirty="0"/>
              <a:t>C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C0E1174F-CF23-40E5-8F87-0E10639CB207}"/>
              </a:ext>
            </a:extLst>
          </p:cNvPr>
          <p:cNvSpPr/>
          <p:nvPr/>
        </p:nvSpPr>
        <p:spPr>
          <a:xfrm>
            <a:off x="5723686" y="3458341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aseline="30000" dirty="0"/>
              <a:t>14</a:t>
            </a:r>
            <a:r>
              <a:rPr lang="fi-FI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619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C884ED-C9B0-43DE-9771-465F55C2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90905D-DF02-463D-86F1-98E4F274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Avaa </a:t>
            </a:r>
            <a:r>
              <a:rPr lang="fi-FI" dirty="0" err="1"/>
              <a:t>Peda.netistä</a:t>
            </a:r>
            <a:r>
              <a:rPr lang="fi-FI" dirty="0"/>
              <a:t> simulaatio atomin rakenteesta</a:t>
            </a:r>
          </a:p>
          <a:p>
            <a:r>
              <a:rPr lang="fi-FI" dirty="0"/>
              <a:t>Rakenna simulaatiossa vakaa vetyatomi</a:t>
            </a:r>
          </a:p>
          <a:p>
            <a:r>
              <a:rPr lang="fi-FI" dirty="0"/>
              <a:t>Rakenna epävakaa vetyatomi</a:t>
            </a:r>
          </a:p>
          <a:p>
            <a:r>
              <a:rPr lang="fi-FI" dirty="0"/>
              <a:t>Rakenna vakaa heliumatomi</a:t>
            </a:r>
          </a:p>
          <a:p>
            <a:r>
              <a:rPr lang="fi-FI" dirty="0"/>
              <a:t>Rakenna radioaktiivinen hiiliatomi</a:t>
            </a:r>
          </a:p>
        </p:txBody>
      </p:sp>
    </p:spTree>
    <p:extLst>
      <p:ext uri="{BB962C8B-B14F-4D97-AF65-F5344CB8AC3E}">
        <p14:creationId xmlns:p14="http://schemas.microsoft.com/office/powerpoint/2010/main" val="2642764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6CE1E8-D6BB-4CDD-B88A-346B6C24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513413-11B8-4D0A-B1DA-F6CC7D44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4851"/>
            <a:ext cx="7886700" cy="282152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Alfahajoaminen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-hajoaminen)</a:t>
            </a:r>
            <a:r>
              <a:rPr lang="fi-FI" dirty="0"/>
              <a:t> on yksi radioaktiivisen hajoamisen muoto.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/>
              <a:t>hajoamisessa ytimestä irtoaa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/>
              <a:t>hiukkanen, joka on radioaktiivista säteilyä. </a:t>
            </a:r>
            <a:r>
              <a:rPr lang="fi-FI" dirty="0" err="1">
                <a:hlinkClick r:id="rId3"/>
              </a:rPr>
              <a:t>Geiger</a:t>
            </a:r>
            <a:r>
              <a:rPr lang="fi-FI" dirty="0">
                <a:hlinkClick r:id="rId3"/>
              </a:rPr>
              <a:t>-mittarilla</a:t>
            </a:r>
            <a:r>
              <a:rPr lang="fi-FI" dirty="0"/>
              <a:t> voi havaita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/>
              <a:t>säteilyn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/>
              <a:t>hiukkasessa on kaksi neutronia ja kaksi protonia</a:t>
            </a:r>
          </a:p>
          <a:p>
            <a:r>
              <a:rPr lang="fi-FI" baseline="30000" dirty="0"/>
              <a:t>238</a:t>
            </a:r>
            <a:r>
              <a:rPr lang="fi-FI" dirty="0"/>
              <a:t>U hajoaa alfahajoamisen kautta. Kuinka monta protonia ja neutronia ytimeen jää?</a:t>
            </a:r>
          </a:p>
          <a:p>
            <a:r>
              <a:rPr lang="fi-FI" baseline="30000" dirty="0"/>
              <a:t>226</a:t>
            </a:r>
            <a:r>
              <a:rPr lang="fi-FI" dirty="0"/>
              <a:t>Ra on myös alfasäteilevä. Mitä alkuainetta siitä syntyy?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6B3EA7EA-7FAD-4C03-9FF4-8BD4450ED170}"/>
              </a:ext>
            </a:extLst>
          </p:cNvPr>
          <p:cNvGrpSpPr/>
          <p:nvPr/>
        </p:nvGrpSpPr>
        <p:grpSpPr>
          <a:xfrm>
            <a:off x="929694" y="4738046"/>
            <a:ext cx="1800000" cy="1800000"/>
            <a:chOff x="929694" y="4738046"/>
            <a:chExt cx="1800000" cy="1800000"/>
          </a:xfrm>
        </p:grpSpPr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742FBBD2-941B-45D4-AB10-E0174E3E81EE}"/>
                </a:ext>
              </a:extLst>
            </p:cNvPr>
            <p:cNvSpPr/>
            <p:nvPr/>
          </p:nvSpPr>
          <p:spPr>
            <a:xfrm>
              <a:off x="929694" y="4738046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037C7B86-0880-483A-8414-6462E0608D1E}"/>
                </a:ext>
              </a:extLst>
            </p:cNvPr>
            <p:cNvSpPr/>
            <p:nvPr/>
          </p:nvSpPr>
          <p:spPr>
            <a:xfrm>
              <a:off x="1762988" y="5585899"/>
              <a:ext cx="144462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400" b="1" dirty="0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0DDB9958-52F4-4871-BBA2-799629B1AA5E}"/>
              </a:ext>
            </a:extLst>
          </p:cNvPr>
          <p:cNvGrpSpPr/>
          <p:nvPr/>
        </p:nvGrpSpPr>
        <p:grpSpPr>
          <a:xfrm>
            <a:off x="4635050" y="5370361"/>
            <a:ext cx="720000" cy="720000"/>
            <a:chOff x="3351677" y="5240500"/>
            <a:chExt cx="720000" cy="720000"/>
          </a:xfrm>
        </p:grpSpPr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0B2A7963-19F0-411B-B831-A112D8827095}"/>
                </a:ext>
              </a:extLst>
            </p:cNvPr>
            <p:cNvSpPr/>
            <p:nvPr/>
          </p:nvSpPr>
          <p:spPr>
            <a:xfrm>
              <a:off x="3351677" y="524050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8B9DCC60-1399-438A-8B3D-EAAF7C0901AB}"/>
                </a:ext>
              </a:extLst>
            </p:cNvPr>
            <p:cNvSpPr/>
            <p:nvPr/>
          </p:nvSpPr>
          <p:spPr>
            <a:xfrm>
              <a:off x="3642423" y="5548353"/>
              <a:ext cx="144462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400" b="1" dirty="0"/>
            </a:p>
          </p:txBody>
        </p:sp>
      </p:grpSp>
      <p:sp>
        <p:nvSpPr>
          <p:cNvPr id="8" name="Nuoli: Oikea 7">
            <a:extLst>
              <a:ext uri="{FF2B5EF4-FFF2-40B4-BE49-F238E27FC236}">
                <a16:creationId xmlns:a16="http://schemas.microsoft.com/office/drawing/2014/main" id="{5F0E3DB7-BFFA-4070-B321-F618AE648DFD}"/>
              </a:ext>
            </a:extLst>
          </p:cNvPr>
          <p:cNvSpPr/>
          <p:nvPr/>
        </p:nvSpPr>
        <p:spPr>
          <a:xfrm>
            <a:off x="3101081" y="5433841"/>
            <a:ext cx="1188720" cy="507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38ED958-88AF-4AC7-B7D4-F527F89587E8}"/>
              </a:ext>
            </a:extLst>
          </p:cNvPr>
          <p:cNvGrpSpPr/>
          <p:nvPr/>
        </p:nvGrpSpPr>
        <p:grpSpPr>
          <a:xfrm>
            <a:off x="6926292" y="5059458"/>
            <a:ext cx="1440000" cy="1440000"/>
            <a:chOff x="6435313" y="4900038"/>
            <a:chExt cx="1440000" cy="1440000"/>
          </a:xfrm>
        </p:grpSpPr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C7F2B622-8F78-4793-8413-1CBC87D801DE}"/>
                </a:ext>
              </a:extLst>
            </p:cNvPr>
            <p:cNvSpPr/>
            <p:nvPr/>
          </p:nvSpPr>
          <p:spPr>
            <a:xfrm>
              <a:off x="6435313" y="4900038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A8E268EC-1D5C-4CD0-A430-1035A7EF5F1D}"/>
                </a:ext>
              </a:extLst>
            </p:cNvPr>
            <p:cNvSpPr/>
            <p:nvPr/>
          </p:nvSpPr>
          <p:spPr>
            <a:xfrm>
              <a:off x="7083082" y="5548353"/>
              <a:ext cx="144462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400" b="1" dirty="0"/>
            </a:p>
          </p:txBody>
        </p:sp>
      </p:grpSp>
      <p:sp>
        <p:nvSpPr>
          <p:cNvPr id="11" name="Risti 10">
            <a:extLst>
              <a:ext uri="{FF2B5EF4-FFF2-40B4-BE49-F238E27FC236}">
                <a16:creationId xmlns:a16="http://schemas.microsoft.com/office/drawing/2014/main" id="{13F73E97-EF92-4B64-89FB-97494252958B}"/>
              </a:ext>
            </a:extLst>
          </p:cNvPr>
          <p:cNvSpPr/>
          <p:nvPr/>
        </p:nvSpPr>
        <p:spPr>
          <a:xfrm>
            <a:off x="6104048" y="5453379"/>
            <a:ext cx="468000" cy="468000"/>
          </a:xfrm>
          <a:prstGeom prst="plus">
            <a:avLst>
              <a:gd name="adj" fmla="val 39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2BB6E95-82C5-4C26-A95E-19D81E9B5096}"/>
              </a:ext>
            </a:extLst>
          </p:cNvPr>
          <p:cNvSpPr txBox="1"/>
          <p:nvPr/>
        </p:nvSpPr>
        <p:spPr>
          <a:xfrm>
            <a:off x="1561310" y="5687380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92 p</a:t>
            </a:r>
            <a:r>
              <a:rPr lang="fi-FI" baseline="30000" dirty="0"/>
              <a:t>+</a:t>
            </a:r>
          </a:p>
          <a:p>
            <a:r>
              <a:rPr lang="fi-FI" dirty="0"/>
              <a:t>146 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5BF0137-F0C7-488D-854A-2E4B5382483D}"/>
              </a:ext>
            </a:extLst>
          </p:cNvPr>
          <p:cNvSpPr txBox="1"/>
          <p:nvPr/>
        </p:nvSpPr>
        <p:spPr>
          <a:xfrm>
            <a:off x="5429306" y="5398733"/>
            <a:ext cx="55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 p</a:t>
            </a:r>
            <a:r>
              <a:rPr lang="fi-FI" baseline="30000" dirty="0"/>
              <a:t>+</a:t>
            </a:r>
          </a:p>
          <a:p>
            <a:r>
              <a:rPr lang="fi-FI" dirty="0"/>
              <a:t>2 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8461FCB-2CE8-484E-BFFD-A7F2FBB9A4F2}"/>
              </a:ext>
            </a:extLst>
          </p:cNvPr>
          <p:cNvSpPr txBox="1"/>
          <p:nvPr/>
        </p:nvSpPr>
        <p:spPr>
          <a:xfrm>
            <a:off x="8472041" y="5241542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? p</a:t>
            </a:r>
            <a:r>
              <a:rPr lang="fi-FI" baseline="30000" dirty="0"/>
              <a:t>+</a:t>
            </a:r>
          </a:p>
          <a:p>
            <a:r>
              <a:rPr lang="fi-FI" dirty="0"/>
              <a:t>? 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B0B68E2-EDC6-47AB-991E-685EE312A18D}"/>
              </a:ext>
            </a:extLst>
          </p:cNvPr>
          <p:cNvSpPr txBox="1"/>
          <p:nvPr/>
        </p:nvSpPr>
        <p:spPr>
          <a:xfrm>
            <a:off x="810908" y="4578620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</a:t>
            </a:r>
            <a:endParaRPr lang="fi-FI" baseline="30000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E0ED3F7-EEEA-4795-8F16-08E49145EC59}"/>
              </a:ext>
            </a:extLst>
          </p:cNvPr>
          <p:cNvSpPr txBox="1"/>
          <p:nvPr/>
        </p:nvSpPr>
        <p:spPr>
          <a:xfrm>
            <a:off x="6642867" y="5067700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?</a:t>
            </a:r>
          </a:p>
        </p:txBody>
      </p:sp>
      <p:pic>
        <p:nvPicPr>
          <p:cNvPr id="18" name="Picture 6" descr="http://www.stuk.fi/documents/12547/229922/sateilyvaara_rgb.jpg/cfb3abbe-cb5f-44eb-b6b1-a640fee82766?t=1431352336585">
            <a:extLst>
              <a:ext uri="{FF2B5EF4-FFF2-40B4-BE49-F238E27FC236}">
                <a16:creationId xmlns:a16="http://schemas.microsoft.com/office/drawing/2014/main" id="{300341C7-678D-4126-9799-8C274397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04" y="4581371"/>
            <a:ext cx="671750" cy="5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3D4ED5FD-4424-44B2-86CB-8EC38049AFCA}"/>
              </a:ext>
            </a:extLst>
          </p:cNvPr>
          <p:cNvSpPr txBox="1"/>
          <p:nvPr/>
        </p:nvSpPr>
        <p:spPr>
          <a:xfrm>
            <a:off x="4386747" y="5229576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599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5752B2-FC04-447B-BD9A-B7CF5CEBC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Uudet alkuaineet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78C76F-BF77-4169-8070-891E40450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9543"/>
            <a:ext cx="7886700" cy="3657600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Uusia alkuaineita voi tehdä yhdistämällä kahden atomin ytimet, mutta se on vaikeaa ja vaatii paljon energiaa.</a:t>
            </a:r>
          </a:p>
          <a:p>
            <a:r>
              <a:rPr lang="fi-FI" dirty="0"/>
              <a:t>Jos atomi ammutaan todella kovalla vauhdilla toiseen atomiin, ytimet voivat yhdistyä. </a:t>
            </a:r>
          </a:p>
          <a:p>
            <a:r>
              <a:rPr lang="fi-FI" dirty="0"/>
              <a:t>Laboratoriossa voidaan tehdä vain vähän atomeita kerralla. Uudet atomit ovat radioaktiivisia ja hajoavat heti.</a:t>
            </a:r>
          </a:p>
          <a:p>
            <a:r>
              <a:rPr lang="fi-FI" dirty="0"/>
              <a:t>Esimerkiksi </a:t>
            </a:r>
          </a:p>
          <a:p>
            <a:pPr lvl="1"/>
            <a:r>
              <a:rPr lang="fi-FI" dirty="0"/>
              <a:t>Alkuaine 109 (</a:t>
            </a:r>
            <a:r>
              <a:rPr lang="fi-FI" dirty="0" err="1"/>
              <a:t>meitnerium</a:t>
            </a:r>
            <a:r>
              <a:rPr lang="fi-FI" dirty="0"/>
              <a:t>) tehtiin ampumalla </a:t>
            </a:r>
            <a:r>
              <a:rPr lang="fi-FI" dirty="0" err="1"/>
              <a:t>Fe</a:t>
            </a:r>
            <a:r>
              <a:rPr lang="fi-FI" dirty="0"/>
              <a:t>-atomeita (26 protonia) Bi-atomeihin (83 protonia)</a:t>
            </a:r>
          </a:p>
          <a:p>
            <a:pPr lvl="1"/>
            <a:r>
              <a:rPr lang="fi-FI" dirty="0"/>
              <a:t>Alkuaine 115 (</a:t>
            </a:r>
            <a:r>
              <a:rPr lang="fi-FI" dirty="0" err="1"/>
              <a:t>moskovium</a:t>
            </a:r>
            <a:r>
              <a:rPr lang="fi-FI" dirty="0"/>
              <a:t>) tehtiin ampumalla </a:t>
            </a:r>
            <a:r>
              <a:rPr lang="fi-FI" dirty="0" err="1"/>
              <a:t>Ca</a:t>
            </a:r>
            <a:r>
              <a:rPr lang="fi-FI" dirty="0"/>
              <a:t>-atomeita (20 protonia) Am-atomeihin (95 protonia).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4F61430C-063C-42FC-B2AA-0A0B7EB3193D}"/>
              </a:ext>
            </a:extLst>
          </p:cNvPr>
          <p:cNvSpPr/>
          <p:nvPr/>
        </p:nvSpPr>
        <p:spPr>
          <a:xfrm>
            <a:off x="950204" y="5491429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6B7F3F8-52A7-4BA1-9511-8B6555744800}"/>
              </a:ext>
            </a:extLst>
          </p:cNvPr>
          <p:cNvSpPr/>
          <p:nvPr/>
        </p:nvSpPr>
        <p:spPr>
          <a:xfrm>
            <a:off x="1417973" y="595919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D51E31FC-CF38-496F-9422-F390E0E2FD44}"/>
              </a:ext>
            </a:extLst>
          </p:cNvPr>
          <p:cNvSpPr/>
          <p:nvPr/>
        </p:nvSpPr>
        <p:spPr>
          <a:xfrm>
            <a:off x="3167011" y="5382883"/>
            <a:ext cx="1296000" cy="129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830E4D97-FD8A-4429-B38F-697B43E28BC7}"/>
              </a:ext>
            </a:extLst>
          </p:cNvPr>
          <p:cNvSpPr/>
          <p:nvPr/>
        </p:nvSpPr>
        <p:spPr>
          <a:xfrm>
            <a:off x="3742780" y="595919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892F5530-BC52-4740-9B9E-DD34937C9C45}"/>
              </a:ext>
            </a:extLst>
          </p:cNvPr>
          <p:cNvSpPr/>
          <p:nvPr/>
        </p:nvSpPr>
        <p:spPr>
          <a:xfrm>
            <a:off x="4846320" y="5777345"/>
            <a:ext cx="1188720" cy="507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A71BD9FF-9994-41B4-8F69-AA765EAB3FBE}"/>
              </a:ext>
            </a:extLst>
          </p:cNvPr>
          <p:cNvSpPr/>
          <p:nvPr/>
        </p:nvSpPr>
        <p:spPr>
          <a:xfrm>
            <a:off x="6535670" y="5310883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F1293F24-821C-498F-BAED-409D506E6727}"/>
              </a:ext>
            </a:extLst>
          </p:cNvPr>
          <p:cNvSpPr/>
          <p:nvPr/>
        </p:nvSpPr>
        <p:spPr>
          <a:xfrm>
            <a:off x="7183439" y="595919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12" name="Risti 11">
            <a:extLst>
              <a:ext uri="{FF2B5EF4-FFF2-40B4-BE49-F238E27FC236}">
                <a16:creationId xmlns:a16="http://schemas.microsoft.com/office/drawing/2014/main" id="{36729E4D-E342-4FDC-9071-16C40E407EAB}"/>
              </a:ext>
            </a:extLst>
          </p:cNvPr>
          <p:cNvSpPr/>
          <p:nvPr/>
        </p:nvSpPr>
        <p:spPr>
          <a:xfrm>
            <a:off x="2371973" y="5777345"/>
            <a:ext cx="468000" cy="468000"/>
          </a:xfrm>
          <a:prstGeom prst="plus">
            <a:avLst>
              <a:gd name="adj" fmla="val 39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C9C9389-F586-474D-9906-B7A7C1AE382B}"/>
              </a:ext>
            </a:extLst>
          </p:cNvPr>
          <p:cNvSpPr txBox="1"/>
          <p:nvPr/>
        </p:nvSpPr>
        <p:spPr>
          <a:xfrm>
            <a:off x="1216295" y="606067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26 p</a:t>
            </a:r>
            <a:r>
              <a:rPr lang="fi-FI" baseline="30000" dirty="0"/>
              <a:t>+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7AD99EC-0889-477F-B2CE-65BFC0297417}"/>
              </a:ext>
            </a:extLst>
          </p:cNvPr>
          <p:cNvSpPr txBox="1"/>
          <p:nvPr/>
        </p:nvSpPr>
        <p:spPr>
          <a:xfrm>
            <a:off x="3479823" y="609975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83 p</a:t>
            </a:r>
            <a:r>
              <a:rPr lang="fi-FI" baseline="30000" dirty="0"/>
              <a:t>+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2585430-59D9-497A-9942-18894002CE81}"/>
              </a:ext>
            </a:extLst>
          </p:cNvPr>
          <p:cNvSpPr txBox="1"/>
          <p:nvPr/>
        </p:nvSpPr>
        <p:spPr>
          <a:xfrm>
            <a:off x="6920482" y="60997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109 p</a:t>
            </a:r>
            <a:r>
              <a:rPr lang="fi-FI" baseline="30000" dirty="0"/>
              <a:t>+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724877C-CE98-4CAF-9B3F-71579AA9ED28}"/>
              </a:ext>
            </a:extLst>
          </p:cNvPr>
          <p:cNvSpPr txBox="1"/>
          <p:nvPr/>
        </p:nvSpPr>
        <p:spPr>
          <a:xfrm>
            <a:off x="566895" y="5297578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Fe</a:t>
            </a:r>
            <a:endParaRPr lang="fi-FI" baseline="300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08B6825-2392-44CE-ADC5-EE44A74B08D7}"/>
              </a:ext>
            </a:extLst>
          </p:cNvPr>
          <p:cNvSpPr txBox="1"/>
          <p:nvPr/>
        </p:nvSpPr>
        <p:spPr>
          <a:xfrm>
            <a:off x="2902668" y="5297578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B404F7E-BDB7-4C23-A4F1-E18A1D6BB57A}"/>
              </a:ext>
            </a:extLst>
          </p:cNvPr>
          <p:cNvSpPr txBox="1"/>
          <p:nvPr/>
        </p:nvSpPr>
        <p:spPr>
          <a:xfrm>
            <a:off x="6272556" y="5297578"/>
            <a:ext cx="5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Mt</a:t>
            </a:r>
          </a:p>
        </p:txBody>
      </p:sp>
      <p:pic>
        <p:nvPicPr>
          <p:cNvPr id="20" name="Picture 6" descr="http://www.stuk.fi/documents/12547/229922/sateilyvaara_rgb.jpg/cfb3abbe-cb5f-44eb-b6b1-a640fee82766?t=1431352336585">
            <a:extLst>
              <a:ext uri="{FF2B5EF4-FFF2-40B4-BE49-F238E27FC236}">
                <a16:creationId xmlns:a16="http://schemas.microsoft.com/office/drawing/2014/main" id="{411835F1-EF33-40EC-BA33-7DFEECA3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57" y="5089668"/>
            <a:ext cx="671750" cy="5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9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F73F3-F990-41CA-858D-F8C07050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0032B5-5EE0-4014-BC04-9B338A3E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  <a:p>
            <a:r>
              <a:rPr lang="fi-FI" dirty="0"/>
              <a:t>Atomin osat</a:t>
            </a:r>
          </a:p>
          <a:p>
            <a:r>
              <a:rPr lang="fi-FI" dirty="0"/>
              <a:t>Elektronirakenne</a:t>
            </a:r>
          </a:p>
          <a:p>
            <a:r>
              <a:rPr lang="fi-FI" dirty="0"/>
              <a:t>Radioaktiivisuus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971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829B56-4EB2-4B44-9D5E-4E9F1184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54731B-42EB-47C0-B761-05163FCEE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Avaa kertaustehtävä </a:t>
            </a:r>
            <a:r>
              <a:rPr lang="fi-FI" dirty="0" err="1"/>
              <a:t>Peda.netistä</a:t>
            </a:r>
            <a:endParaRPr lang="fi-FI" dirty="0"/>
          </a:p>
          <a:p>
            <a:r>
              <a:rPr lang="fi-FI" dirty="0"/>
              <a:t>bit.ly/</a:t>
            </a:r>
            <a:r>
              <a:rPr lang="fi-FI" dirty="0" err="1"/>
              <a:t>tykaipe</a:t>
            </a:r>
            <a:endParaRPr lang="fi-FI" dirty="0"/>
          </a:p>
          <a:p>
            <a:r>
              <a:rPr lang="fi-FI" dirty="0"/>
              <a:t>Kemia &gt; ke1 &gt; 05 &gt; 05 kertaustehtävä</a:t>
            </a:r>
          </a:p>
        </p:txBody>
      </p:sp>
    </p:spTree>
    <p:extLst>
      <p:ext uri="{BB962C8B-B14F-4D97-AF65-F5344CB8AC3E}">
        <p14:creationId xmlns:p14="http://schemas.microsoft.com/office/powerpoint/2010/main" val="203991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AAFE83-11E4-47DC-8754-8DB41EC3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78EEF7-AE4A-4C4A-9618-28BB08CF0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Magneeteissa erilaiset navat vetävät toisiaan puoleensa </a:t>
            </a:r>
          </a:p>
          <a:p>
            <a:r>
              <a:rPr lang="fi-FI" dirty="0"/>
              <a:t>Hankaussähkö eboniittisauva/</a:t>
            </a:r>
            <a:r>
              <a:rPr lang="fi-FI" dirty="0">
                <a:hlinkClick r:id="rId2"/>
              </a:rPr>
              <a:t>ilmapallo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011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66202" cy="1143000"/>
          </a:xfrm>
        </p:spPr>
        <p:txBody>
          <a:bodyPr>
            <a:normAutofit/>
          </a:bodyPr>
          <a:lstStyle/>
          <a:p>
            <a:r>
              <a:rPr lang="fi-FI" dirty="0"/>
              <a:t>Atomin 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1230284"/>
            <a:ext cx="3863414" cy="529082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J.J. Thomson löysi vuonna 1897 pieniä hiukkasia, joilla on negatiivinen sähkövaraus. Hän totesi, että niitä täytyy olla kaikissa atomeissa.</a:t>
            </a:r>
          </a:p>
          <a:p>
            <a:r>
              <a:rPr lang="fi-FI" dirty="0"/>
              <a:t>E. Rutherford esitti 1911 </a:t>
            </a:r>
            <a:r>
              <a:rPr lang="fi-FI" dirty="0">
                <a:hlinkClick r:id="rId2"/>
              </a:rPr>
              <a:t>kultafoliokokeen</a:t>
            </a:r>
            <a:r>
              <a:rPr lang="fi-FI" dirty="0"/>
              <a:t> avulla, että atomissa on pieni positiivinen ydin.</a:t>
            </a:r>
          </a:p>
          <a:p>
            <a:r>
              <a:rPr lang="fi-FI" dirty="0" err="1"/>
              <a:t>Niels</a:t>
            </a:r>
            <a:r>
              <a:rPr lang="fi-FI" dirty="0"/>
              <a:t> </a:t>
            </a:r>
            <a:r>
              <a:rPr lang="fi-FI" dirty="0" err="1"/>
              <a:t>Bohr</a:t>
            </a:r>
            <a:r>
              <a:rPr lang="fi-FI" dirty="0"/>
              <a:t> yritti selittää, miksi eri aineet palavat eri värisinä. Hän ajatteli, että hiukkaset atomissa ovat jakautuneet kuorille.</a:t>
            </a:r>
          </a:p>
          <a:p>
            <a:endParaRPr lang="fi-FI" dirty="0"/>
          </a:p>
        </p:txBody>
      </p:sp>
      <p:pic>
        <p:nvPicPr>
          <p:cNvPr id="1026" name="Picture 2" descr="J.J Thom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9581" y="161178"/>
            <a:ext cx="1841432" cy="2880000"/>
          </a:xfrm>
          <a:prstGeom prst="rect">
            <a:avLst/>
          </a:prstGeom>
          <a:noFill/>
        </p:spPr>
      </p:pic>
      <p:pic>
        <p:nvPicPr>
          <p:cNvPr id="1028" name="Picture 4" descr="Ernest Rutherfo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276" y="3252953"/>
            <a:ext cx="1967213" cy="2880000"/>
          </a:xfrm>
          <a:prstGeom prst="rect">
            <a:avLst/>
          </a:prstGeom>
          <a:noFill/>
        </p:spPr>
      </p:pic>
      <p:grpSp>
        <p:nvGrpSpPr>
          <p:cNvPr id="16" name="Ryhmä 15"/>
          <p:cNvGrpSpPr/>
          <p:nvPr/>
        </p:nvGrpSpPr>
        <p:grpSpPr>
          <a:xfrm>
            <a:off x="7194795" y="1524761"/>
            <a:ext cx="1440160" cy="1440160"/>
            <a:chOff x="7236296" y="1772816"/>
            <a:chExt cx="1440160" cy="1440160"/>
          </a:xfrm>
        </p:grpSpPr>
        <p:sp>
          <p:nvSpPr>
            <p:cNvPr id="6" name="Ellipsi 5"/>
            <p:cNvSpPr/>
            <p:nvPr/>
          </p:nvSpPr>
          <p:spPr>
            <a:xfrm>
              <a:off x="7236296" y="1772816"/>
              <a:ext cx="1440160" cy="1440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/>
            <p:cNvSpPr/>
            <p:nvPr/>
          </p:nvSpPr>
          <p:spPr>
            <a:xfrm>
              <a:off x="7668344" y="206084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/>
            <p:cNvSpPr/>
            <p:nvPr/>
          </p:nvSpPr>
          <p:spPr>
            <a:xfrm>
              <a:off x="8100392" y="227687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7596336" y="263691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/>
            <p:cNvSpPr/>
            <p:nvPr/>
          </p:nvSpPr>
          <p:spPr>
            <a:xfrm>
              <a:off x="810039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/>
            <p:cNvSpPr/>
            <p:nvPr/>
          </p:nvSpPr>
          <p:spPr>
            <a:xfrm>
              <a:off x="8100392" y="191683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/>
            <p:cNvSpPr/>
            <p:nvPr/>
          </p:nvSpPr>
          <p:spPr>
            <a:xfrm>
              <a:off x="7308304" y="234888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/>
            <p:cNvSpPr/>
            <p:nvPr/>
          </p:nvSpPr>
          <p:spPr>
            <a:xfrm>
              <a:off x="7740352" y="234888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/>
            <p:cNvSpPr/>
            <p:nvPr/>
          </p:nvSpPr>
          <p:spPr>
            <a:xfrm>
              <a:off x="8388424" y="242088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/>
            <p:cNvSpPr/>
            <p:nvPr/>
          </p:nvSpPr>
          <p:spPr>
            <a:xfrm>
              <a:off x="7812360" y="299695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" name="Ryhmä 24"/>
          <p:cNvGrpSpPr/>
          <p:nvPr/>
        </p:nvGrpSpPr>
        <p:grpSpPr>
          <a:xfrm>
            <a:off x="7286868" y="4443823"/>
            <a:ext cx="1584176" cy="1872208"/>
            <a:chOff x="7164288" y="4581128"/>
            <a:chExt cx="1584176" cy="1872208"/>
          </a:xfrm>
        </p:grpSpPr>
        <p:sp>
          <p:nvSpPr>
            <p:cNvPr id="17" name="Ellipsi 16"/>
            <p:cNvSpPr/>
            <p:nvPr/>
          </p:nvSpPr>
          <p:spPr>
            <a:xfrm>
              <a:off x="7956376" y="537321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" name="Ellipsi 18"/>
            <p:cNvSpPr/>
            <p:nvPr/>
          </p:nvSpPr>
          <p:spPr>
            <a:xfrm>
              <a:off x="8532440" y="508518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/>
            <p:cNvSpPr/>
            <p:nvPr/>
          </p:nvSpPr>
          <p:spPr>
            <a:xfrm>
              <a:off x="7164288" y="51571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/>
            <p:cNvSpPr/>
            <p:nvPr/>
          </p:nvSpPr>
          <p:spPr>
            <a:xfrm>
              <a:off x="7596336" y="623731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/>
            <p:cNvSpPr/>
            <p:nvPr/>
          </p:nvSpPr>
          <p:spPr>
            <a:xfrm>
              <a:off x="8460432" y="458112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/>
            <p:cNvSpPr/>
            <p:nvPr/>
          </p:nvSpPr>
          <p:spPr>
            <a:xfrm>
              <a:off x="8460432" y="580526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/>
            <p:cNvSpPr/>
            <p:nvPr/>
          </p:nvSpPr>
          <p:spPr>
            <a:xfrm>
              <a:off x="7524328" y="479715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" name="Tekstiruutu 3"/>
          <p:cNvSpPr txBox="1"/>
          <p:nvPr/>
        </p:nvSpPr>
        <p:spPr>
          <a:xfrm>
            <a:off x="6275675" y="6272713"/>
            <a:ext cx="27834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Muotokuvat: Wikimedia </a:t>
            </a:r>
            <a:r>
              <a:rPr lang="fi-FI" sz="1400" dirty="0" err="1"/>
              <a:t>Commons</a:t>
            </a:r>
            <a:r>
              <a:rPr lang="fi-FI" sz="1400" dirty="0"/>
              <a:t>: </a:t>
            </a:r>
            <a:r>
              <a:rPr lang="fi-FI" sz="1400" dirty="0">
                <a:hlinkClick r:id="rId5"/>
              </a:rPr>
              <a:t>Thomson</a:t>
            </a:r>
            <a:r>
              <a:rPr lang="fi-FI" sz="1400" dirty="0"/>
              <a:t>, </a:t>
            </a:r>
            <a:r>
              <a:rPr lang="fi-FI" sz="1400" dirty="0">
                <a:hlinkClick r:id="rId6"/>
              </a:rPr>
              <a:t>Rutherford</a:t>
            </a:r>
            <a:r>
              <a:rPr lang="fi-FI" sz="1400" dirty="0"/>
              <a:t>, </a:t>
            </a:r>
            <a:r>
              <a:rPr lang="fi-FI" sz="1400" dirty="0" err="1">
                <a:hlinkClick r:id="rId7"/>
              </a:rPr>
              <a:t>Bohr</a:t>
            </a:r>
            <a:endParaRPr lang="fi-FI" sz="1400" dirty="0"/>
          </a:p>
        </p:txBody>
      </p:sp>
      <p:pic>
        <p:nvPicPr>
          <p:cNvPr id="28" name="Picture 2" descr="Head and shoulders of young man in a suit and tie">
            <a:extLst>
              <a:ext uri="{FF2B5EF4-FFF2-40B4-BE49-F238E27FC236}">
                <a16:creationId xmlns:a16="http://schemas.microsoft.com/office/drawing/2014/main" id="{5F83BA24-FB3B-4C66-A14C-7ED0E596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7792" y="3269390"/>
            <a:ext cx="2037298" cy="2880000"/>
          </a:xfrm>
          <a:prstGeom prst="rect">
            <a:avLst/>
          </a:prstGeom>
          <a:noFill/>
        </p:spPr>
      </p:pic>
      <p:grpSp>
        <p:nvGrpSpPr>
          <p:cNvPr id="29" name="Ryhmä 28">
            <a:extLst>
              <a:ext uri="{FF2B5EF4-FFF2-40B4-BE49-F238E27FC236}">
                <a16:creationId xmlns:a16="http://schemas.microsoft.com/office/drawing/2014/main" id="{9ECC5281-18FD-4540-B8DB-A7BE642549D5}"/>
              </a:ext>
            </a:extLst>
          </p:cNvPr>
          <p:cNvGrpSpPr/>
          <p:nvPr/>
        </p:nvGrpSpPr>
        <p:grpSpPr>
          <a:xfrm>
            <a:off x="4495074" y="4576892"/>
            <a:ext cx="2088232" cy="2088232"/>
            <a:chOff x="6948264" y="3645024"/>
            <a:chExt cx="2088232" cy="2088232"/>
          </a:xfrm>
        </p:grpSpPr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1279DD50-4B17-4999-8A55-EF98A98CAE44}"/>
                </a:ext>
              </a:extLst>
            </p:cNvPr>
            <p:cNvSpPr/>
            <p:nvPr/>
          </p:nvSpPr>
          <p:spPr>
            <a:xfrm>
              <a:off x="7092280" y="3789040"/>
              <a:ext cx="1800200" cy="1800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B5CBE35F-0113-4839-B0ED-2AE85D4AEA2C}"/>
                </a:ext>
              </a:extLst>
            </p:cNvPr>
            <p:cNvSpPr/>
            <p:nvPr/>
          </p:nvSpPr>
          <p:spPr>
            <a:xfrm>
              <a:off x="7308304" y="4077072"/>
              <a:ext cx="1359768" cy="12877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7985B870-356F-4EF5-BF66-5AB68DF0B4AD}"/>
                </a:ext>
              </a:extLst>
            </p:cNvPr>
            <p:cNvSpPr/>
            <p:nvPr/>
          </p:nvSpPr>
          <p:spPr>
            <a:xfrm>
              <a:off x="7884368" y="551723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6971E4E8-1FD6-413B-B7A8-48A58DB7BFB1}"/>
                </a:ext>
              </a:extLst>
            </p:cNvPr>
            <p:cNvSpPr/>
            <p:nvPr/>
          </p:nvSpPr>
          <p:spPr>
            <a:xfrm>
              <a:off x="6948264" y="46531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29B35E51-B2D5-4C4C-A576-E10C2A8788EE}"/>
                </a:ext>
              </a:extLst>
            </p:cNvPr>
            <p:cNvSpPr/>
            <p:nvPr/>
          </p:nvSpPr>
          <p:spPr>
            <a:xfrm>
              <a:off x="7884368" y="364502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8A5159AF-E669-4177-9BBD-3A14C63D628F}"/>
                </a:ext>
              </a:extLst>
            </p:cNvPr>
            <p:cNvSpPr/>
            <p:nvPr/>
          </p:nvSpPr>
          <p:spPr>
            <a:xfrm>
              <a:off x="8820472" y="458112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BC7A2897-CED7-45BD-B508-FD49A924D136}"/>
                </a:ext>
              </a:extLst>
            </p:cNvPr>
            <p:cNvSpPr/>
            <p:nvPr/>
          </p:nvSpPr>
          <p:spPr>
            <a:xfrm>
              <a:off x="8244408" y="407707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455BA71B-2FE1-4F26-9F7B-889E4E8C281C}"/>
                </a:ext>
              </a:extLst>
            </p:cNvPr>
            <p:cNvSpPr/>
            <p:nvPr/>
          </p:nvSpPr>
          <p:spPr>
            <a:xfrm>
              <a:off x="7452320" y="508518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A912055E-4BFC-4FDB-BF98-C5035BEC89D6}"/>
                </a:ext>
              </a:extLst>
            </p:cNvPr>
            <p:cNvSpPr/>
            <p:nvPr/>
          </p:nvSpPr>
          <p:spPr>
            <a:xfrm>
              <a:off x="7925933" y="465594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26" name="Kuva 25">
            <a:extLst>
              <a:ext uri="{FF2B5EF4-FFF2-40B4-BE49-F238E27FC236}">
                <a16:creationId xmlns:a16="http://schemas.microsoft.com/office/drawing/2014/main" id="{2779042C-C55C-4ACA-B3AD-EE048C2BF7F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3031" y="427299"/>
            <a:ext cx="2300011" cy="2300011"/>
          </a:xfrm>
          <a:prstGeom prst="rect">
            <a:avLst/>
          </a:prstGeom>
        </p:spPr>
      </p:pic>
      <p:sp>
        <p:nvSpPr>
          <p:cNvPr id="39" name="Ellipsi 38">
            <a:extLst>
              <a:ext uri="{FF2B5EF4-FFF2-40B4-BE49-F238E27FC236}">
                <a16:creationId xmlns:a16="http://schemas.microsoft.com/office/drawing/2014/main" id="{21CC83C6-12A8-4AD2-8FF6-97F1F68798E8}"/>
              </a:ext>
            </a:extLst>
          </p:cNvPr>
          <p:cNvSpPr/>
          <p:nvPr/>
        </p:nvSpPr>
        <p:spPr>
          <a:xfrm>
            <a:off x="5106306" y="1285697"/>
            <a:ext cx="1440000" cy="1440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29157CC7-D877-48D4-846E-C05106170F1F}"/>
              </a:ext>
            </a:extLst>
          </p:cNvPr>
          <p:cNvSpPr/>
          <p:nvPr/>
        </p:nvSpPr>
        <p:spPr>
          <a:xfrm>
            <a:off x="5754795" y="1720944"/>
            <a:ext cx="360000" cy="360000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4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E4B64A-5607-436B-A735-A31D749A6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2000" y="2048078"/>
            <a:ext cx="2880000" cy="2880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5515FC3-BEF0-47FE-8C95-A6B945F33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0202" y="2048078"/>
            <a:ext cx="2880000" cy="28800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1988DEB-5C26-4719-A267-70D07D912937}"/>
              </a:ext>
            </a:extLst>
          </p:cNvPr>
          <p:cNvSpPr txBox="1"/>
          <p:nvPr/>
        </p:nvSpPr>
        <p:spPr>
          <a:xfrm>
            <a:off x="3132000" y="1048978"/>
            <a:ext cx="697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aseline="-25000" dirty="0"/>
              <a:t>6</a:t>
            </a:r>
            <a:r>
              <a:rPr lang="fi-FI" sz="2400" dirty="0"/>
              <a:t>C</a:t>
            </a:r>
          </a:p>
          <a:p>
            <a:r>
              <a:rPr lang="fi-FI" sz="2400" dirty="0"/>
              <a:t>hiili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3316D9E-19D3-40D1-ABBB-973232EF2114}"/>
              </a:ext>
            </a:extLst>
          </p:cNvPr>
          <p:cNvSpPr txBox="1"/>
          <p:nvPr/>
        </p:nvSpPr>
        <p:spPr>
          <a:xfrm>
            <a:off x="6150202" y="1048978"/>
            <a:ext cx="1178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aseline="-25000" dirty="0"/>
              <a:t>11</a:t>
            </a:r>
            <a:r>
              <a:rPr lang="fi-FI" sz="2400" dirty="0"/>
              <a:t>Na</a:t>
            </a:r>
          </a:p>
          <a:p>
            <a:r>
              <a:rPr lang="fi-FI" sz="2400" dirty="0"/>
              <a:t>natrium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FC0AB8EA-8CAD-418A-ADF5-3345B1A0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48078"/>
            <a:ext cx="2880000" cy="2880000"/>
          </a:xfrm>
          <a:prstGeom prst="rect">
            <a:avLst/>
          </a:prstGeom>
        </p:spPr>
      </p:pic>
      <p:sp>
        <p:nvSpPr>
          <p:cNvPr id="28" name="Tekstiruutu 27">
            <a:extLst>
              <a:ext uri="{FF2B5EF4-FFF2-40B4-BE49-F238E27FC236}">
                <a16:creationId xmlns:a16="http://schemas.microsoft.com/office/drawing/2014/main" id="{00B7ACF4-AAB9-4F37-A382-85AED9A3E21E}"/>
              </a:ext>
            </a:extLst>
          </p:cNvPr>
          <p:cNvSpPr txBox="1"/>
          <p:nvPr/>
        </p:nvSpPr>
        <p:spPr>
          <a:xfrm>
            <a:off x="0" y="1048978"/>
            <a:ext cx="715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aseline="-25000" dirty="0"/>
              <a:t>1</a:t>
            </a:r>
            <a:r>
              <a:rPr lang="fi-FI" sz="2400" dirty="0"/>
              <a:t>H</a:t>
            </a:r>
          </a:p>
          <a:p>
            <a:r>
              <a:rPr lang="fi-FI" sz="2400" dirty="0"/>
              <a:t>vety</a:t>
            </a:r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0507CDB4-EB3E-4CE9-8424-85110B66B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351" y="3803579"/>
            <a:ext cx="2895851" cy="2889754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99092235-D185-43C9-B0B6-F1B61B058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89" y="4340460"/>
            <a:ext cx="1450974" cy="1682642"/>
          </a:xfrm>
          <a:prstGeom prst="rect">
            <a:avLst/>
          </a:prstGeom>
        </p:spPr>
      </p:pic>
      <p:pic>
        <p:nvPicPr>
          <p:cNvPr id="59" name="Kuva 58">
            <a:extLst>
              <a:ext uri="{FF2B5EF4-FFF2-40B4-BE49-F238E27FC236}">
                <a16:creationId xmlns:a16="http://schemas.microsoft.com/office/drawing/2014/main" id="{DCFB19AB-D883-4368-B67B-01D9CE33B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370" y="3971620"/>
            <a:ext cx="2353260" cy="2420322"/>
          </a:xfrm>
          <a:prstGeom prst="rect">
            <a:avLst/>
          </a:prstGeom>
        </p:spPr>
      </p:pic>
      <p:sp>
        <p:nvSpPr>
          <p:cNvPr id="60" name="Ellipsi 59">
            <a:extLst>
              <a:ext uri="{FF2B5EF4-FFF2-40B4-BE49-F238E27FC236}">
                <a16:creationId xmlns:a16="http://schemas.microsoft.com/office/drawing/2014/main" id="{3777866A-E71E-4E0D-9376-356B15259189}"/>
              </a:ext>
            </a:extLst>
          </p:cNvPr>
          <p:cNvSpPr/>
          <p:nvPr/>
        </p:nvSpPr>
        <p:spPr>
          <a:xfrm>
            <a:off x="1440000" y="2381972"/>
            <a:ext cx="1440000" cy="1440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1C690903-1A6D-48DE-B2E2-13D4C76478FA}"/>
              </a:ext>
            </a:extLst>
          </p:cNvPr>
          <p:cNvSpPr/>
          <p:nvPr/>
        </p:nvSpPr>
        <p:spPr>
          <a:xfrm>
            <a:off x="4572000" y="2292477"/>
            <a:ext cx="1440000" cy="1440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E5A07341-8CF3-44D0-BE4D-BA7A4E0E0E46}"/>
              </a:ext>
            </a:extLst>
          </p:cNvPr>
          <p:cNvSpPr/>
          <p:nvPr/>
        </p:nvSpPr>
        <p:spPr>
          <a:xfrm>
            <a:off x="7582276" y="2205829"/>
            <a:ext cx="1440000" cy="1440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DBFAF0FC-0CF0-4CB4-BDFD-BC4D4B89A9B1}"/>
              </a:ext>
            </a:extLst>
          </p:cNvPr>
          <p:cNvSpPr/>
          <p:nvPr/>
        </p:nvSpPr>
        <p:spPr>
          <a:xfrm>
            <a:off x="1951997" y="3056327"/>
            <a:ext cx="399228" cy="43092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Ellipsi 63">
            <a:extLst>
              <a:ext uri="{FF2B5EF4-FFF2-40B4-BE49-F238E27FC236}">
                <a16:creationId xmlns:a16="http://schemas.microsoft.com/office/drawing/2014/main" id="{F0E7AFEF-951D-42A1-BF03-BF88D23D08B0}"/>
              </a:ext>
            </a:extLst>
          </p:cNvPr>
          <p:cNvSpPr/>
          <p:nvPr/>
        </p:nvSpPr>
        <p:spPr>
          <a:xfrm>
            <a:off x="4837445" y="2945425"/>
            <a:ext cx="356787" cy="361187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Ellipsi 64">
            <a:extLst>
              <a:ext uri="{FF2B5EF4-FFF2-40B4-BE49-F238E27FC236}">
                <a16:creationId xmlns:a16="http://schemas.microsoft.com/office/drawing/2014/main" id="{7CD98D0C-5C73-4612-AB9E-72D725DBDDAE}"/>
              </a:ext>
            </a:extLst>
          </p:cNvPr>
          <p:cNvSpPr/>
          <p:nvPr/>
        </p:nvSpPr>
        <p:spPr>
          <a:xfrm>
            <a:off x="7768398" y="2856834"/>
            <a:ext cx="356787" cy="361187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Otsikko 65">
            <a:extLst>
              <a:ext uri="{FF2B5EF4-FFF2-40B4-BE49-F238E27FC236}">
                <a16:creationId xmlns:a16="http://schemas.microsoft.com/office/drawing/2014/main" id="{CD22588A-FB15-44AD-8868-1AEDDBE8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" y="7517"/>
            <a:ext cx="7886700" cy="1325563"/>
          </a:xfrm>
        </p:spPr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67" name="Tekstiruutu 66">
            <a:extLst>
              <a:ext uri="{FF2B5EF4-FFF2-40B4-BE49-F238E27FC236}">
                <a16:creationId xmlns:a16="http://schemas.microsoft.com/office/drawing/2014/main" id="{9E9AC208-6A07-435C-9AD9-2E368FD790FA}"/>
              </a:ext>
            </a:extLst>
          </p:cNvPr>
          <p:cNvSpPr txBox="1"/>
          <p:nvPr/>
        </p:nvSpPr>
        <p:spPr>
          <a:xfrm>
            <a:off x="833177" y="6249202"/>
            <a:ext cx="2666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i="1" dirty="0"/>
              <a:t>Kuinka monta?</a:t>
            </a:r>
          </a:p>
        </p:txBody>
      </p:sp>
    </p:spTree>
    <p:extLst>
      <p:ext uri="{BB962C8B-B14F-4D97-AF65-F5344CB8AC3E}">
        <p14:creationId xmlns:p14="http://schemas.microsoft.com/office/powerpoint/2010/main" val="65810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8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llipsi 53"/>
          <p:cNvSpPr/>
          <p:nvPr/>
        </p:nvSpPr>
        <p:spPr>
          <a:xfrm>
            <a:off x="3923928" y="1916832"/>
            <a:ext cx="3024336" cy="29523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7" name="Ellipsi 16"/>
          <p:cNvSpPr/>
          <p:nvPr/>
        </p:nvSpPr>
        <p:spPr>
          <a:xfrm>
            <a:off x="4355976" y="2348880"/>
            <a:ext cx="2160240" cy="20882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344" name="Otsikko 1"/>
          <p:cNvSpPr>
            <a:spLocks noGrp="1"/>
          </p:cNvSpPr>
          <p:nvPr>
            <p:ph type="title"/>
          </p:nvPr>
        </p:nvSpPr>
        <p:spPr>
          <a:xfrm>
            <a:off x="557213" y="172244"/>
            <a:ext cx="7886700" cy="750887"/>
          </a:xfrm>
        </p:spPr>
        <p:txBody>
          <a:bodyPr/>
          <a:lstStyle/>
          <a:p>
            <a:pPr algn="ctr" eaLnBrk="1" hangingPunct="1"/>
            <a:r>
              <a:rPr lang="fi-FI" dirty="0"/>
              <a:t>Atomin rakenne</a:t>
            </a:r>
          </a:p>
        </p:txBody>
      </p:sp>
      <p:sp>
        <p:nvSpPr>
          <p:cNvPr id="74" name="Sisällön paikkamerkki 73"/>
          <p:cNvSpPr>
            <a:spLocks noGrp="1"/>
          </p:cNvSpPr>
          <p:nvPr>
            <p:ph idx="1"/>
          </p:nvPr>
        </p:nvSpPr>
        <p:spPr>
          <a:xfrm>
            <a:off x="251520" y="1163782"/>
            <a:ext cx="3526730" cy="543356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/>
              <a:t>Protonien</a:t>
            </a:r>
            <a:r>
              <a:rPr lang="fi-FI" dirty="0"/>
              <a:t> määrä kertoo, mikä alkuaine on kyseessä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/>
              <a:t>Neutronien</a:t>
            </a:r>
            <a:r>
              <a:rPr lang="fi-FI" dirty="0"/>
              <a:t> määrä vaihtelee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/>
              <a:t>Elektronit</a:t>
            </a:r>
            <a:r>
              <a:rPr lang="fi-FI" dirty="0"/>
              <a:t> määräävät atomin kemialliset ominaisuudet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dirty="0"/>
              <a:t>Elektroneja on atomissa yhtä monta kuin protoneja</a:t>
            </a:r>
          </a:p>
        </p:txBody>
      </p:sp>
      <p:sp>
        <p:nvSpPr>
          <p:cNvPr id="18" name="Ellipsi 17"/>
          <p:cNvSpPr/>
          <p:nvPr/>
        </p:nvSpPr>
        <p:spPr>
          <a:xfrm>
            <a:off x="5292725" y="31416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22" name="Ellipsi 21"/>
          <p:cNvSpPr/>
          <p:nvPr/>
        </p:nvSpPr>
        <p:spPr>
          <a:xfrm>
            <a:off x="4500563" y="2708275"/>
            <a:ext cx="149225" cy="149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3" name="Ellipsi 22"/>
          <p:cNvSpPr/>
          <p:nvPr/>
        </p:nvSpPr>
        <p:spPr>
          <a:xfrm>
            <a:off x="6084888" y="4076700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24" name="Tekstikehys 23"/>
          <p:cNvSpPr txBox="1">
            <a:spLocks noChangeArrowheads="1"/>
          </p:cNvSpPr>
          <p:nvPr/>
        </p:nvSpPr>
        <p:spPr bwMode="auto">
          <a:xfrm>
            <a:off x="4954910" y="962058"/>
            <a:ext cx="1374775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>
                <a:latin typeface="Calibri" pitchFamily="34" charset="0"/>
              </a:rPr>
              <a:t>Atomiydin</a:t>
            </a:r>
          </a:p>
        </p:txBody>
      </p:sp>
      <p:sp>
        <p:nvSpPr>
          <p:cNvPr id="25" name="Tekstikehys 24"/>
          <p:cNvSpPr txBox="1">
            <a:spLocks noChangeArrowheads="1"/>
          </p:cNvSpPr>
          <p:nvPr/>
        </p:nvSpPr>
        <p:spPr bwMode="auto">
          <a:xfrm>
            <a:off x="6516216" y="1372604"/>
            <a:ext cx="256959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b="1" dirty="0">
                <a:latin typeface="Calibri" pitchFamily="34" charset="0"/>
              </a:rPr>
              <a:t>Protoni</a:t>
            </a:r>
            <a:r>
              <a:rPr lang="fi-FI" dirty="0">
                <a:latin typeface="Calibri" pitchFamily="34" charset="0"/>
              </a:rPr>
              <a:t>lla</a:t>
            </a:r>
            <a:r>
              <a:rPr lang="fi-FI" b="1" dirty="0">
                <a:latin typeface="Calibri" pitchFamily="34" charset="0"/>
              </a:rPr>
              <a:t> </a:t>
            </a:r>
            <a:r>
              <a:rPr lang="fi-FI" dirty="0">
                <a:latin typeface="Calibri" pitchFamily="34" charset="0"/>
              </a:rPr>
              <a:t>on positiivinen sähkövaraus.</a:t>
            </a:r>
          </a:p>
        </p:txBody>
      </p:sp>
      <p:sp>
        <p:nvSpPr>
          <p:cNvPr id="26" name="Tekstikehys 25"/>
          <p:cNvSpPr txBox="1">
            <a:spLocks noChangeArrowheads="1"/>
          </p:cNvSpPr>
          <p:nvPr/>
        </p:nvSpPr>
        <p:spPr bwMode="auto">
          <a:xfrm>
            <a:off x="7163272" y="2492375"/>
            <a:ext cx="1922539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b="1" dirty="0">
                <a:latin typeface="Calibri" pitchFamily="34" charset="0"/>
              </a:rPr>
              <a:t>Neutroni</a:t>
            </a:r>
            <a:r>
              <a:rPr lang="fi-FI" dirty="0">
                <a:latin typeface="Calibri" pitchFamily="34" charset="0"/>
              </a:rPr>
              <a:t>lla</a:t>
            </a:r>
            <a:r>
              <a:rPr lang="fi-FI" b="1" dirty="0">
                <a:latin typeface="Calibri" pitchFamily="34" charset="0"/>
              </a:rPr>
              <a:t> </a:t>
            </a:r>
            <a:r>
              <a:rPr lang="fi-FI" dirty="0">
                <a:latin typeface="Calibri" pitchFamily="34" charset="0"/>
              </a:rPr>
              <a:t>ei ole sähkövarausta. Sama massa kuin protonilla.</a:t>
            </a:r>
          </a:p>
        </p:txBody>
      </p:sp>
      <p:sp>
        <p:nvSpPr>
          <p:cNvPr id="27" name="Tekstikehys 26"/>
          <p:cNvSpPr txBox="1">
            <a:spLocks noChangeArrowheads="1"/>
          </p:cNvSpPr>
          <p:nvPr/>
        </p:nvSpPr>
        <p:spPr bwMode="auto">
          <a:xfrm>
            <a:off x="7019925" y="4149725"/>
            <a:ext cx="2065886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b="1" dirty="0">
                <a:latin typeface="Calibri" pitchFamily="34" charset="0"/>
              </a:rPr>
              <a:t>Elektroni</a:t>
            </a:r>
            <a:r>
              <a:rPr lang="fi-FI" dirty="0">
                <a:latin typeface="Calibri" pitchFamily="34" charset="0"/>
              </a:rPr>
              <a:t>lla on negatiivinen varaus. Se painaa 1/2000 protonista.</a:t>
            </a:r>
          </a:p>
        </p:txBody>
      </p:sp>
      <p:sp>
        <p:nvSpPr>
          <p:cNvPr id="28" name="Tekstikehys 27"/>
          <p:cNvSpPr txBox="1">
            <a:spLocks noChangeArrowheads="1"/>
          </p:cNvSpPr>
          <p:nvPr/>
        </p:nvSpPr>
        <p:spPr bwMode="auto">
          <a:xfrm>
            <a:off x="4716462" y="5876925"/>
            <a:ext cx="2507297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b="1" dirty="0">
                <a:latin typeface="Calibri" pitchFamily="34" charset="0"/>
              </a:rPr>
              <a:t>Elektronipilvi</a:t>
            </a:r>
            <a:r>
              <a:rPr lang="fi-FI" dirty="0">
                <a:latin typeface="Calibri" pitchFamily="34" charset="0"/>
              </a:rPr>
              <a:t> on alue, jolla elektronit risteilevät</a:t>
            </a:r>
          </a:p>
        </p:txBody>
      </p:sp>
      <p:cxnSp>
        <p:nvCxnSpPr>
          <p:cNvPr id="30" name="Suora nuoliyhdysviiva 29"/>
          <p:cNvCxnSpPr>
            <a:cxnSpLocks noChangeShapeType="1"/>
            <a:stCxn id="24" idx="2"/>
          </p:cNvCxnSpPr>
          <p:nvPr/>
        </p:nvCxnSpPr>
        <p:spPr bwMode="auto">
          <a:xfrm flipH="1">
            <a:off x="5507484" y="1328770"/>
            <a:ext cx="134814" cy="173962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" name="Suora nuoliyhdysviiva 30"/>
          <p:cNvCxnSpPr>
            <a:stCxn id="25" idx="1"/>
            <a:endCxn id="38" idx="6"/>
          </p:cNvCxnSpPr>
          <p:nvPr/>
        </p:nvCxnSpPr>
        <p:spPr>
          <a:xfrm flipH="1">
            <a:off x="5651500" y="1695770"/>
            <a:ext cx="864716" cy="15895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>
            <a:stCxn id="26" idx="1"/>
            <a:endCxn id="47" idx="6"/>
          </p:cNvCxnSpPr>
          <p:nvPr/>
        </p:nvCxnSpPr>
        <p:spPr>
          <a:xfrm flipH="1">
            <a:off x="5651500" y="3092540"/>
            <a:ext cx="1511772" cy="4801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>
            <a:stCxn id="27" idx="1"/>
            <a:endCxn id="23" idx="6"/>
          </p:cNvCxnSpPr>
          <p:nvPr/>
        </p:nvCxnSpPr>
        <p:spPr>
          <a:xfrm flipH="1" flipV="1">
            <a:off x="6227763" y="4148932"/>
            <a:ext cx="792162" cy="6009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>
            <a:stCxn id="28" idx="0"/>
          </p:cNvCxnSpPr>
          <p:nvPr/>
        </p:nvCxnSpPr>
        <p:spPr>
          <a:xfrm flipH="1" flipV="1">
            <a:off x="5877101" y="4555375"/>
            <a:ext cx="93010" cy="13215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i 37"/>
          <p:cNvSpPr/>
          <p:nvPr/>
        </p:nvSpPr>
        <p:spPr>
          <a:xfrm>
            <a:off x="5508625" y="3213100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39" name="Ellipsi 38"/>
          <p:cNvSpPr/>
          <p:nvPr/>
        </p:nvSpPr>
        <p:spPr>
          <a:xfrm>
            <a:off x="5219700" y="34290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0" name="Ellipsi 39"/>
          <p:cNvSpPr/>
          <p:nvPr/>
        </p:nvSpPr>
        <p:spPr>
          <a:xfrm>
            <a:off x="5219700" y="3213100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1" name="Ellipsi 40"/>
          <p:cNvSpPr/>
          <p:nvPr/>
        </p:nvSpPr>
        <p:spPr>
          <a:xfrm>
            <a:off x="5364163" y="3357563"/>
            <a:ext cx="144462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2" name="Ellipsi 41"/>
          <p:cNvSpPr/>
          <p:nvPr/>
        </p:nvSpPr>
        <p:spPr>
          <a:xfrm>
            <a:off x="5364163" y="3213100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3" name="Ellipsi 42"/>
          <p:cNvSpPr/>
          <p:nvPr/>
        </p:nvSpPr>
        <p:spPr>
          <a:xfrm>
            <a:off x="5508625" y="3357563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4" name="Ellipsi 43"/>
          <p:cNvSpPr/>
          <p:nvPr/>
        </p:nvSpPr>
        <p:spPr>
          <a:xfrm>
            <a:off x="5292725" y="3284538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5" name="Ellipsi 44"/>
          <p:cNvSpPr/>
          <p:nvPr/>
        </p:nvSpPr>
        <p:spPr>
          <a:xfrm>
            <a:off x="5445125" y="3436938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6" name="Ellipsi 45"/>
          <p:cNvSpPr/>
          <p:nvPr/>
        </p:nvSpPr>
        <p:spPr>
          <a:xfrm>
            <a:off x="5364163" y="350043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48" name="Ellipsi 47"/>
          <p:cNvSpPr/>
          <p:nvPr/>
        </p:nvSpPr>
        <p:spPr>
          <a:xfrm>
            <a:off x="5219700" y="3500438"/>
            <a:ext cx="144463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  <p:sp>
        <p:nvSpPr>
          <p:cNvPr id="55" name="Ellipsi 54"/>
          <p:cNvSpPr/>
          <p:nvPr/>
        </p:nvSpPr>
        <p:spPr>
          <a:xfrm>
            <a:off x="6875463" y="3357563"/>
            <a:ext cx="144462" cy="1428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56" name="Ellipsi 55"/>
          <p:cNvSpPr/>
          <p:nvPr/>
        </p:nvSpPr>
        <p:spPr>
          <a:xfrm>
            <a:off x="5364163" y="1844675"/>
            <a:ext cx="144462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57" name="Ellipsi 56"/>
          <p:cNvSpPr/>
          <p:nvPr/>
        </p:nvSpPr>
        <p:spPr>
          <a:xfrm>
            <a:off x="3851275" y="3284538"/>
            <a:ext cx="144463" cy="144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58" name="Ellipsi 57"/>
          <p:cNvSpPr/>
          <p:nvPr/>
        </p:nvSpPr>
        <p:spPr>
          <a:xfrm>
            <a:off x="5292725" y="4797425"/>
            <a:ext cx="142875" cy="1444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3200" b="1" dirty="0"/>
          </a:p>
        </p:txBody>
      </p:sp>
      <p:sp>
        <p:nvSpPr>
          <p:cNvPr id="47" name="Ellipsi 46"/>
          <p:cNvSpPr/>
          <p:nvPr/>
        </p:nvSpPr>
        <p:spPr>
          <a:xfrm>
            <a:off x="5508625" y="3500438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36755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5" grpId="0" animBg="1"/>
      <p:bldP spid="56" grpId="0" animBg="1"/>
      <p:bldP spid="57" grpId="0" animBg="1"/>
      <p:bldP spid="58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i 5"/>
          <p:cNvSpPr/>
          <p:nvPr/>
        </p:nvSpPr>
        <p:spPr>
          <a:xfrm>
            <a:off x="6647911" y="3445435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7014228" y="3816465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fi-FI" dirty="0"/>
              <a:t>Elektronirakenne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004436"/>
            <a:ext cx="5534832" cy="553768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Elektronit jakautuvat elektronikuorille</a:t>
            </a:r>
          </a:p>
          <a:p>
            <a:r>
              <a:rPr lang="fi-FI" dirty="0"/>
              <a:t>Elektroneja mahtuu kuorille 2, 8, 18… jne. </a:t>
            </a:r>
          </a:p>
          <a:p>
            <a:r>
              <a:rPr lang="fi-FI" dirty="0"/>
              <a:t>Elektroneja on yhtä monta kuin protoneita</a:t>
            </a:r>
          </a:p>
          <a:p>
            <a:r>
              <a:rPr lang="fi-FI" dirty="0"/>
              <a:t>Esimerkiksi F-atomissa on 9 protonia ja 9 elektronia. Na-atomissa on 11 protonia ja elektronia.</a:t>
            </a:r>
          </a:p>
          <a:p>
            <a:r>
              <a:rPr lang="fi-FI" dirty="0"/>
              <a:t>Elektronien määrä uloimmalla kuorella vaikuttaa kemiallisiin ominaisuuksiin</a:t>
            </a:r>
          </a:p>
          <a:p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7367629" y="4169265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7644228" y="444646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Ellipsi 7"/>
          <p:cNvSpPr/>
          <p:nvPr/>
        </p:nvSpPr>
        <p:spPr>
          <a:xfrm>
            <a:off x="7644228" y="40864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9" name="Ellipsi 8"/>
          <p:cNvSpPr/>
          <p:nvPr/>
        </p:nvSpPr>
        <p:spPr>
          <a:xfrm>
            <a:off x="7635915" y="47893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7637911" y="37192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8199825" y="398625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2" name="Ellipsi 11"/>
          <p:cNvSpPr/>
          <p:nvPr/>
        </p:nvSpPr>
        <p:spPr>
          <a:xfrm>
            <a:off x="8388223" y="4447677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3" name="Ellipsi 12"/>
          <p:cNvSpPr/>
          <p:nvPr/>
        </p:nvSpPr>
        <p:spPr>
          <a:xfrm>
            <a:off x="8195028" y="49450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4" name="Ellipsi 13"/>
          <p:cNvSpPr/>
          <p:nvPr/>
        </p:nvSpPr>
        <p:spPr>
          <a:xfrm>
            <a:off x="7637911" y="51736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5" name="Ellipsi 14"/>
          <p:cNvSpPr/>
          <p:nvPr/>
        </p:nvSpPr>
        <p:spPr>
          <a:xfrm>
            <a:off x="6908631" y="443543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6" name="Ellipsi 15"/>
          <p:cNvSpPr/>
          <p:nvPr/>
        </p:nvSpPr>
        <p:spPr>
          <a:xfrm>
            <a:off x="7120236" y="398625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7" name="Ellipsi 16"/>
          <p:cNvSpPr/>
          <p:nvPr/>
        </p:nvSpPr>
        <p:spPr>
          <a:xfrm>
            <a:off x="7132335" y="496936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8" name="Ellipsi 17"/>
          <p:cNvSpPr/>
          <p:nvPr/>
        </p:nvSpPr>
        <p:spPr>
          <a:xfrm>
            <a:off x="8478223" y="376655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19" name="Ellipsi 18"/>
          <p:cNvSpPr/>
          <p:nvPr/>
        </p:nvSpPr>
        <p:spPr>
          <a:xfrm>
            <a:off x="7012907" y="938885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/>
          <p:cNvSpPr/>
          <p:nvPr/>
        </p:nvSpPr>
        <p:spPr>
          <a:xfrm>
            <a:off x="7366308" y="1291685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/>
          <p:cNvSpPr/>
          <p:nvPr/>
        </p:nvSpPr>
        <p:spPr>
          <a:xfrm>
            <a:off x="7642907" y="156888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22" name="Ellipsi 21"/>
          <p:cNvSpPr/>
          <p:nvPr/>
        </p:nvSpPr>
        <p:spPr>
          <a:xfrm>
            <a:off x="7642907" y="12088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3" name="Ellipsi 22"/>
          <p:cNvSpPr/>
          <p:nvPr/>
        </p:nvSpPr>
        <p:spPr>
          <a:xfrm>
            <a:off x="7642907" y="19117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4" name="Ellipsi 23"/>
          <p:cNvSpPr/>
          <p:nvPr/>
        </p:nvSpPr>
        <p:spPr>
          <a:xfrm>
            <a:off x="7636590" y="8416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6" name="Ellipsi 25"/>
          <p:cNvSpPr/>
          <p:nvPr/>
        </p:nvSpPr>
        <p:spPr>
          <a:xfrm>
            <a:off x="8386902" y="1570097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7" name="Ellipsi 26"/>
          <p:cNvSpPr/>
          <p:nvPr/>
        </p:nvSpPr>
        <p:spPr>
          <a:xfrm>
            <a:off x="8193707" y="20674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8" name="Ellipsi 27"/>
          <p:cNvSpPr/>
          <p:nvPr/>
        </p:nvSpPr>
        <p:spPr>
          <a:xfrm>
            <a:off x="7636590" y="22960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29" name="Ellipsi 28"/>
          <p:cNvSpPr/>
          <p:nvPr/>
        </p:nvSpPr>
        <p:spPr>
          <a:xfrm>
            <a:off x="6907310" y="155785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30" name="Ellipsi 29"/>
          <p:cNvSpPr/>
          <p:nvPr/>
        </p:nvSpPr>
        <p:spPr>
          <a:xfrm>
            <a:off x="7118915" y="110867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31" name="Ellipsi 30"/>
          <p:cNvSpPr/>
          <p:nvPr/>
        </p:nvSpPr>
        <p:spPr>
          <a:xfrm>
            <a:off x="7131014" y="209178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/>
          </a:p>
        </p:txBody>
      </p:sp>
      <p:sp>
        <p:nvSpPr>
          <p:cNvPr id="71" name="Tekstiruutu 70"/>
          <p:cNvSpPr txBox="1"/>
          <p:nvPr/>
        </p:nvSpPr>
        <p:spPr>
          <a:xfrm>
            <a:off x="6440255" y="3418062"/>
            <a:ext cx="4443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Na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6376590" y="829343"/>
            <a:ext cx="290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F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81C85B2-F6B5-4831-A824-BCD10C78A78B}"/>
              </a:ext>
            </a:extLst>
          </p:cNvPr>
          <p:cNvSpPr txBox="1"/>
          <p:nvPr/>
        </p:nvSpPr>
        <p:spPr>
          <a:xfrm>
            <a:off x="7564262" y="1487896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9+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B08E05F4-5550-48C7-81D8-C683EF040CE4}"/>
              </a:ext>
            </a:extLst>
          </p:cNvPr>
          <p:cNvSpPr txBox="1"/>
          <p:nvPr/>
        </p:nvSpPr>
        <p:spPr>
          <a:xfrm>
            <a:off x="7518577" y="4375376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11+</a:t>
            </a:r>
          </a:p>
        </p:txBody>
      </p:sp>
    </p:spTree>
    <p:extLst>
      <p:ext uri="{BB962C8B-B14F-4D97-AF65-F5344CB8AC3E}">
        <p14:creationId xmlns:p14="http://schemas.microsoft.com/office/powerpoint/2010/main" val="25533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uiExpand="1" build="p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C4E652-0C52-4CF7-8AC1-5A71B3C4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F6E68-AEE3-4109-A8AF-33C9FDCD1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Kuinka monta protonia on sinun alkuaineesi atomissa? Kuinka monta ulkoelektronia siinä on?</a:t>
            </a:r>
          </a:p>
          <a:p>
            <a:endParaRPr lang="fi-FI" dirty="0"/>
          </a:p>
          <a:p>
            <a:r>
              <a:rPr lang="fi-FI" dirty="0"/>
              <a:t>Avaa </a:t>
            </a:r>
            <a:r>
              <a:rPr lang="fi-FI" dirty="0" err="1"/>
              <a:t>Peda.netistä</a:t>
            </a:r>
            <a:r>
              <a:rPr lang="fi-FI" dirty="0"/>
              <a:t> harjoitus Atomin rakenne</a:t>
            </a:r>
          </a:p>
          <a:p>
            <a:endParaRPr lang="fi-FI" dirty="0"/>
          </a:p>
          <a:p>
            <a:r>
              <a:rPr lang="fi-FI" dirty="0"/>
              <a:t>Piirrä elektronirakenne näille atomeille: H, C, Mg, Cl</a:t>
            </a:r>
          </a:p>
          <a:p>
            <a:pPr lvl="1"/>
            <a:r>
              <a:rPr lang="fi-FI" dirty="0"/>
              <a:t>Ratkaisu on Peda.net -sivulla</a:t>
            </a:r>
          </a:p>
        </p:txBody>
      </p:sp>
    </p:spTree>
    <p:extLst>
      <p:ext uri="{BB962C8B-B14F-4D97-AF65-F5344CB8AC3E}">
        <p14:creationId xmlns:p14="http://schemas.microsoft.com/office/powerpoint/2010/main" val="235927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799</Words>
  <Application>Microsoft Office PowerPoint</Application>
  <PresentationFormat>Näytössä katseltava diaesitys (4:3)</PresentationFormat>
  <Paragraphs>180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Office-teema</vt:lpstr>
      <vt:lpstr>Kaikissa atomeissa on samoja hiukkasia</vt:lpstr>
      <vt:lpstr>Tunnin ohjelma</vt:lpstr>
      <vt:lpstr>Kertaus</vt:lpstr>
      <vt:lpstr>Demonstraatio</vt:lpstr>
      <vt:lpstr>Atomin rakenne</vt:lpstr>
      <vt:lpstr>Harjoitus</vt:lpstr>
      <vt:lpstr>Atomin rakenne</vt:lpstr>
      <vt:lpstr>Elektronirakenne</vt:lpstr>
      <vt:lpstr>Harjoitus</vt:lpstr>
      <vt:lpstr>PowerPoint-esitys</vt:lpstr>
      <vt:lpstr>Miksi seinien läpi ei voi kävellä?</vt:lpstr>
      <vt:lpstr>Demonstraatio</vt:lpstr>
      <vt:lpstr>Emissio ja absorptio atomimallissa</vt:lpstr>
      <vt:lpstr>Radioaktiivisuus</vt:lpstr>
      <vt:lpstr>Radioaktiivisuus</vt:lpstr>
      <vt:lpstr>Harjoitus</vt:lpstr>
      <vt:lpstr>Harjoitus</vt:lpstr>
      <vt:lpstr>Uudet alkuaineet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14</cp:revision>
  <dcterms:created xsi:type="dcterms:W3CDTF">2018-08-13T10:36:26Z</dcterms:created>
  <dcterms:modified xsi:type="dcterms:W3CDTF">2018-11-28T12:06:33Z</dcterms:modified>
</cp:coreProperties>
</file>