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6" r:id="rId26"/>
    <p:sldId id="280" r:id="rId27"/>
    <p:sldId id="287" r:id="rId28"/>
    <p:sldId id="281" r:id="rId29"/>
    <p:sldId id="288" r:id="rId30"/>
    <p:sldId id="282" r:id="rId31"/>
    <p:sldId id="283" r:id="rId32"/>
    <p:sldId id="284" r:id="rId33"/>
    <p:sldId id="285"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1654D-C13A-4E94-8E87-198D32CDB36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944355D-493D-4A7D-A5FE-DB203BED29F7}">
      <dgm:prSet/>
      <dgm:spPr/>
      <dgm:t>
        <a:bodyPr/>
        <a:lstStyle/>
        <a:p>
          <a:r>
            <a:rPr lang="fi-FI" baseline="0"/>
            <a:t>Henkilötietojen suojaamista henkilöä vahingoittavalta käytöltä ja käsittelemiseltä.</a:t>
          </a:r>
          <a:endParaRPr lang="en-US"/>
        </a:p>
      </dgm:t>
    </dgm:pt>
    <dgm:pt modelId="{D3479522-4F76-4605-A7E2-E143889BE4E8}" type="parTrans" cxnId="{EF8F6E3C-6502-4E19-9F17-FE263461D9FA}">
      <dgm:prSet/>
      <dgm:spPr/>
      <dgm:t>
        <a:bodyPr/>
        <a:lstStyle/>
        <a:p>
          <a:endParaRPr lang="en-US"/>
        </a:p>
      </dgm:t>
    </dgm:pt>
    <dgm:pt modelId="{6271E54D-4751-41BA-AFEE-47B8F2443546}" type="sibTrans" cxnId="{EF8F6E3C-6502-4E19-9F17-FE263461D9FA}">
      <dgm:prSet/>
      <dgm:spPr/>
      <dgm:t>
        <a:bodyPr/>
        <a:lstStyle/>
        <a:p>
          <a:endParaRPr lang="en-US"/>
        </a:p>
      </dgm:t>
    </dgm:pt>
    <dgm:pt modelId="{3B0AF444-4A42-4E04-92C3-3C67CC0F49E4}">
      <dgm:prSet/>
      <dgm:spPr/>
      <dgm:t>
        <a:bodyPr/>
        <a:lstStyle/>
        <a:p>
          <a:r>
            <a:rPr lang="fi-FI" baseline="0"/>
            <a:t>Suojaa yksilön tiedot säilymään luottamuksellisina</a:t>
          </a:r>
          <a:endParaRPr lang="en-US"/>
        </a:p>
      </dgm:t>
    </dgm:pt>
    <dgm:pt modelId="{02CD6C16-462B-4816-B9DC-2B3CA4EBA35B}" type="parTrans" cxnId="{665A4DBF-4695-4A4A-8618-3C78E04657D8}">
      <dgm:prSet/>
      <dgm:spPr/>
      <dgm:t>
        <a:bodyPr/>
        <a:lstStyle/>
        <a:p>
          <a:endParaRPr lang="en-US"/>
        </a:p>
      </dgm:t>
    </dgm:pt>
    <dgm:pt modelId="{81310E15-FD43-40BB-B985-7E65EEB96167}" type="sibTrans" cxnId="{665A4DBF-4695-4A4A-8618-3C78E04657D8}">
      <dgm:prSet/>
      <dgm:spPr/>
      <dgm:t>
        <a:bodyPr/>
        <a:lstStyle/>
        <a:p>
          <a:endParaRPr lang="en-US"/>
        </a:p>
      </dgm:t>
    </dgm:pt>
    <dgm:pt modelId="{A4BD7D9E-9D85-4A1C-B465-A525A9A7474D}">
      <dgm:prSet/>
      <dgm:spPr/>
      <dgm:t>
        <a:bodyPr/>
        <a:lstStyle/>
        <a:p>
          <a:r>
            <a:rPr lang="fi-FI" baseline="0"/>
            <a:t>Potilastietojen käsittelystä on säädetty </a:t>
          </a:r>
          <a:endParaRPr lang="en-US"/>
        </a:p>
      </dgm:t>
    </dgm:pt>
    <dgm:pt modelId="{9422A83A-156F-49C0-A7CF-656D0119D146}" type="parTrans" cxnId="{1FC12604-23A9-400A-9175-D820772280A6}">
      <dgm:prSet/>
      <dgm:spPr/>
      <dgm:t>
        <a:bodyPr/>
        <a:lstStyle/>
        <a:p>
          <a:endParaRPr lang="en-US"/>
        </a:p>
      </dgm:t>
    </dgm:pt>
    <dgm:pt modelId="{CEEFAA0B-A295-4AF6-B538-D6D94D2B2FD8}" type="sibTrans" cxnId="{1FC12604-23A9-400A-9175-D820772280A6}">
      <dgm:prSet/>
      <dgm:spPr/>
      <dgm:t>
        <a:bodyPr/>
        <a:lstStyle/>
        <a:p>
          <a:endParaRPr lang="en-US"/>
        </a:p>
      </dgm:t>
    </dgm:pt>
    <dgm:pt modelId="{3EA762FF-AA05-4DC3-A67B-9215108195D3}">
      <dgm:prSet/>
      <dgm:spPr/>
      <dgm:t>
        <a:bodyPr/>
        <a:lstStyle/>
        <a:p>
          <a:r>
            <a:rPr lang="fi-FI" baseline="0"/>
            <a:t>Laki sosiaali- ja terveydenhuollon asiakastietojen sähköisestä käsittelystä</a:t>
          </a:r>
          <a:endParaRPr lang="en-US"/>
        </a:p>
      </dgm:t>
    </dgm:pt>
    <dgm:pt modelId="{03C5DEF1-511A-42CC-B01F-7191E246A41E}" type="parTrans" cxnId="{249E59DC-1F90-430A-844D-97C57DC78D41}">
      <dgm:prSet/>
      <dgm:spPr/>
      <dgm:t>
        <a:bodyPr/>
        <a:lstStyle/>
        <a:p>
          <a:endParaRPr lang="en-US"/>
        </a:p>
      </dgm:t>
    </dgm:pt>
    <dgm:pt modelId="{4F3377AD-C0CF-4383-BED6-240C23273AAB}" type="sibTrans" cxnId="{249E59DC-1F90-430A-844D-97C57DC78D41}">
      <dgm:prSet/>
      <dgm:spPr/>
      <dgm:t>
        <a:bodyPr/>
        <a:lstStyle/>
        <a:p>
          <a:endParaRPr lang="en-US"/>
        </a:p>
      </dgm:t>
    </dgm:pt>
    <dgm:pt modelId="{95EC9843-AA10-498F-B7A7-50E3AC4B2AB5}">
      <dgm:prSet/>
      <dgm:spPr/>
      <dgm:t>
        <a:bodyPr/>
        <a:lstStyle/>
        <a:p>
          <a:r>
            <a:rPr lang="fi-FI" baseline="0"/>
            <a:t>Sosiaali- ja terveysministeriön asetus potilasasiakirjoista</a:t>
          </a:r>
          <a:endParaRPr lang="en-US"/>
        </a:p>
      </dgm:t>
    </dgm:pt>
    <dgm:pt modelId="{DF91A129-D008-4894-A1BA-08C2C1485681}" type="parTrans" cxnId="{BB61A3E5-DE03-4779-A45C-2D8FA25B540C}">
      <dgm:prSet/>
      <dgm:spPr/>
      <dgm:t>
        <a:bodyPr/>
        <a:lstStyle/>
        <a:p>
          <a:endParaRPr lang="en-US"/>
        </a:p>
      </dgm:t>
    </dgm:pt>
    <dgm:pt modelId="{8484601F-E225-4BB4-9FCB-89172723D509}" type="sibTrans" cxnId="{BB61A3E5-DE03-4779-A45C-2D8FA25B540C}">
      <dgm:prSet/>
      <dgm:spPr/>
      <dgm:t>
        <a:bodyPr/>
        <a:lstStyle/>
        <a:p>
          <a:endParaRPr lang="en-US"/>
        </a:p>
      </dgm:t>
    </dgm:pt>
    <dgm:pt modelId="{674B2CC5-5252-400F-BE1D-0C58F2F19B2E}">
      <dgm:prSet/>
      <dgm:spPr/>
      <dgm:t>
        <a:bodyPr/>
        <a:lstStyle/>
        <a:p>
          <a:r>
            <a:rPr lang="fi-FI" baseline="0"/>
            <a:t>Potilaslaki</a:t>
          </a:r>
          <a:endParaRPr lang="en-US"/>
        </a:p>
      </dgm:t>
    </dgm:pt>
    <dgm:pt modelId="{0D4AB43A-062C-4E7C-91BB-6311DA9212B9}" type="parTrans" cxnId="{8203471C-4DEB-4B15-A653-1D276CF6040B}">
      <dgm:prSet/>
      <dgm:spPr/>
      <dgm:t>
        <a:bodyPr/>
        <a:lstStyle/>
        <a:p>
          <a:endParaRPr lang="en-US"/>
        </a:p>
      </dgm:t>
    </dgm:pt>
    <dgm:pt modelId="{1485BFAB-3972-4D8C-AF50-4492234BDC7D}" type="sibTrans" cxnId="{8203471C-4DEB-4B15-A653-1D276CF6040B}">
      <dgm:prSet/>
      <dgm:spPr/>
      <dgm:t>
        <a:bodyPr/>
        <a:lstStyle/>
        <a:p>
          <a:endParaRPr lang="en-US"/>
        </a:p>
      </dgm:t>
    </dgm:pt>
    <dgm:pt modelId="{E6C1D1A7-731C-40B8-BCCD-8E314D4AEF05}">
      <dgm:prSet/>
      <dgm:spPr/>
      <dgm:t>
        <a:bodyPr/>
        <a:lstStyle/>
        <a:p>
          <a:r>
            <a:rPr lang="fi-FI" baseline="0"/>
            <a:t>henkilötietolaki</a:t>
          </a:r>
          <a:endParaRPr lang="en-US"/>
        </a:p>
      </dgm:t>
    </dgm:pt>
    <dgm:pt modelId="{4C5C5660-BE08-4CF7-A48F-0A23FAB80CB6}" type="parTrans" cxnId="{285486E0-3558-4D56-A05D-E37B9D15426F}">
      <dgm:prSet/>
      <dgm:spPr/>
      <dgm:t>
        <a:bodyPr/>
        <a:lstStyle/>
        <a:p>
          <a:endParaRPr lang="en-US"/>
        </a:p>
      </dgm:t>
    </dgm:pt>
    <dgm:pt modelId="{B68F859A-A2FD-4AD0-9B87-964ADB3E6CE8}" type="sibTrans" cxnId="{285486E0-3558-4D56-A05D-E37B9D15426F}">
      <dgm:prSet/>
      <dgm:spPr/>
      <dgm:t>
        <a:bodyPr/>
        <a:lstStyle/>
        <a:p>
          <a:endParaRPr lang="en-US"/>
        </a:p>
      </dgm:t>
    </dgm:pt>
    <dgm:pt modelId="{86440130-3869-48B1-AED0-AE22356AA1E7}" type="pres">
      <dgm:prSet presAssocID="{7721654D-C13A-4E94-8E87-198D32CDB365}" presName="linear" presStyleCnt="0">
        <dgm:presLayoutVars>
          <dgm:animLvl val="lvl"/>
          <dgm:resizeHandles val="exact"/>
        </dgm:presLayoutVars>
      </dgm:prSet>
      <dgm:spPr/>
    </dgm:pt>
    <dgm:pt modelId="{582E5805-7F97-4497-8CA9-DC9E5E2B70FE}" type="pres">
      <dgm:prSet presAssocID="{0944355D-493D-4A7D-A5FE-DB203BED29F7}" presName="parentText" presStyleLbl="node1" presStyleIdx="0" presStyleCnt="3">
        <dgm:presLayoutVars>
          <dgm:chMax val="0"/>
          <dgm:bulletEnabled val="1"/>
        </dgm:presLayoutVars>
      </dgm:prSet>
      <dgm:spPr/>
    </dgm:pt>
    <dgm:pt modelId="{F4687433-A9DB-4B4C-8448-985C7F2E4EB0}" type="pres">
      <dgm:prSet presAssocID="{6271E54D-4751-41BA-AFEE-47B8F2443546}" presName="spacer" presStyleCnt="0"/>
      <dgm:spPr/>
    </dgm:pt>
    <dgm:pt modelId="{D81A050B-20C6-466B-9C51-DA2DA4ED9093}" type="pres">
      <dgm:prSet presAssocID="{3B0AF444-4A42-4E04-92C3-3C67CC0F49E4}" presName="parentText" presStyleLbl="node1" presStyleIdx="1" presStyleCnt="3">
        <dgm:presLayoutVars>
          <dgm:chMax val="0"/>
          <dgm:bulletEnabled val="1"/>
        </dgm:presLayoutVars>
      </dgm:prSet>
      <dgm:spPr/>
    </dgm:pt>
    <dgm:pt modelId="{941C0106-4D51-4239-8E53-348E4ABA7507}" type="pres">
      <dgm:prSet presAssocID="{81310E15-FD43-40BB-B985-7E65EEB96167}" presName="spacer" presStyleCnt="0"/>
      <dgm:spPr/>
    </dgm:pt>
    <dgm:pt modelId="{5661A791-F602-4B22-8453-8189B77E2031}" type="pres">
      <dgm:prSet presAssocID="{A4BD7D9E-9D85-4A1C-B465-A525A9A7474D}" presName="parentText" presStyleLbl="node1" presStyleIdx="2" presStyleCnt="3">
        <dgm:presLayoutVars>
          <dgm:chMax val="0"/>
          <dgm:bulletEnabled val="1"/>
        </dgm:presLayoutVars>
      </dgm:prSet>
      <dgm:spPr/>
    </dgm:pt>
    <dgm:pt modelId="{22B3CF2D-4775-47D2-A4A3-28B051D1B6D6}" type="pres">
      <dgm:prSet presAssocID="{A4BD7D9E-9D85-4A1C-B465-A525A9A7474D}" presName="childText" presStyleLbl="revTx" presStyleIdx="0" presStyleCnt="1">
        <dgm:presLayoutVars>
          <dgm:bulletEnabled val="1"/>
        </dgm:presLayoutVars>
      </dgm:prSet>
      <dgm:spPr/>
    </dgm:pt>
  </dgm:ptLst>
  <dgm:cxnLst>
    <dgm:cxn modelId="{1FC12604-23A9-400A-9175-D820772280A6}" srcId="{7721654D-C13A-4E94-8E87-198D32CDB365}" destId="{A4BD7D9E-9D85-4A1C-B465-A525A9A7474D}" srcOrd="2" destOrd="0" parTransId="{9422A83A-156F-49C0-A7CF-656D0119D146}" sibTransId="{CEEFAA0B-A295-4AF6-B538-D6D94D2B2FD8}"/>
    <dgm:cxn modelId="{8D626A04-5D39-41FD-B13F-99F9E0DCDB6A}" type="presOf" srcId="{0944355D-493D-4A7D-A5FE-DB203BED29F7}" destId="{582E5805-7F97-4497-8CA9-DC9E5E2B70FE}" srcOrd="0" destOrd="0" presId="urn:microsoft.com/office/officeart/2005/8/layout/vList2"/>
    <dgm:cxn modelId="{8203471C-4DEB-4B15-A653-1D276CF6040B}" srcId="{A4BD7D9E-9D85-4A1C-B465-A525A9A7474D}" destId="{674B2CC5-5252-400F-BE1D-0C58F2F19B2E}" srcOrd="2" destOrd="0" parTransId="{0D4AB43A-062C-4E7C-91BB-6311DA9212B9}" sibTransId="{1485BFAB-3972-4D8C-AF50-4492234BDC7D}"/>
    <dgm:cxn modelId="{EF8F6E3C-6502-4E19-9F17-FE263461D9FA}" srcId="{7721654D-C13A-4E94-8E87-198D32CDB365}" destId="{0944355D-493D-4A7D-A5FE-DB203BED29F7}" srcOrd="0" destOrd="0" parTransId="{D3479522-4F76-4605-A7E2-E143889BE4E8}" sibTransId="{6271E54D-4751-41BA-AFEE-47B8F2443546}"/>
    <dgm:cxn modelId="{8C6F1C60-126C-4F79-856B-90754E8E051F}" type="presOf" srcId="{674B2CC5-5252-400F-BE1D-0C58F2F19B2E}" destId="{22B3CF2D-4775-47D2-A4A3-28B051D1B6D6}" srcOrd="0" destOrd="2" presId="urn:microsoft.com/office/officeart/2005/8/layout/vList2"/>
    <dgm:cxn modelId="{D085E049-CCEF-403B-9A68-8AA3ABF4E958}" type="presOf" srcId="{95EC9843-AA10-498F-B7A7-50E3AC4B2AB5}" destId="{22B3CF2D-4775-47D2-A4A3-28B051D1B6D6}" srcOrd="0" destOrd="1" presId="urn:microsoft.com/office/officeart/2005/8/layout/vList2"/>
    <dgm:cxn modelId="{C51E43A7-CE8E-4909-B099-4AFE0BCC3D41}" type="presOf" srcId="{E6C1D1A7-731C-40B8-BCCD-8E314D4AEF05}" destId="{22B3CF2D-4775-47D2-A4A3-28B051D1B6D6}" srcOrd="0" destOrd="3" presId="urn:microsoft.com/office/officeart/2005/8/layout/vList2"/>
    <dgm:cxn modelId="{1A40E3B4-91E2-4957-9C12-839468D71A37}" type="presOf" srcId="{A4BD7D9E-9D85-4A1C-B465-A525A9A7474D}" destId="{5661A791-F602-4B22-8453-8189B77E2031}" srcOrd="0" destOrd="0" presId="urn:microsoft.com/office/officeart/2005/8/layout/vList2"/>
    <dgm:cxn modelId="{665A4DBF-4695-4A4A-8618-3C78E04657D8}" srcId="{7721654D-C13A-4E94-8E87-198D32CDB365}" destId="{3B0AF444-4A42-4E04-92C3-3C67CC0F49E4}" srcOrd="1" destOrd="0" parTransId="{02CD6C16-462B-4816-B9DC-2B3CA4EBA35B}" sibTransId="{81310E15-FD43-40BB-B985-7E65EEB96167}"/>
    <dgm:cxn modelId="{DEE57EC1-FC87-4A6C-A12C-E6750BBAD324}" type="presOf" srcId="{3EA762FF-AA05-4DC3-A67B-9215108195D3}" destId="{22B3CF2D-4775-47D2-A4A3-28B051D1B6D6}" srcOrd="0" destOrd="0" presId="urn:microsoft.com/office/officeart/2005/8/layout/vList2"/>
    <dgm:cxn modelId="{97565BD5-0A96-4A36-B55E-4BD207664105}" type="presOf" srcId="{3B0AF444-4A42-4E04-92C3-3C67CC0F49E4}" destId="{D81A050B-20C6-466B-9C51-DA2DA4ED9093}" srcOrd="0" destOrd="0" presId="urn:microsoft.com/office/officeart/2005/8/layout/vList2"/>
    <dgm:cxn modelId="{249E59DC-1F90-430A-844D-97C57DC78D41}" srcId="{A4BD7D9E-9D85-4A1C-B465-A525A9A7474D}" destId="{3EA762FF-AA05-4DC3-A67B-9215108195D3}" srcOrd="0" destOrd="0" parTransId="{03C5DEF1-511A-42CC-B01F-7191E246A41E}" sibTransId="{4F3377AD-C0CF-4383-BED6-240C23273AAB}"/>
    <dgm:cxn modelId="{285486E0-3558-4D56-A05D-E37B9D15426F}" srcId="{A4BD7D9E-9D85-4A1C-B465-A525A9A7474D}" destId="{E6C1D1A7-731C-40B8-BCCD-8E314D4AEF05}" srcOrd="3" destOrd="0" parTransId="{4C5C5660-BE08-4CF7-A48F-0A23FAB80CB6}" sibTransId="{B68F859A-A2FD-4AD0-9B87-964ADB3E6CE8}"/>
    <dgm:cxn modelId="{BB61A3E5-DE03-4779-A45C-2D8FA25B540C}" srcId="{A4BD7D9E-9D85-4A1C-B465-A525A9A7474D}" destId="{95EC9843-AA10-498F-B7A7-50E3AC4B2AB5}" srcOrd="1" destOrd="0" parTransId="{DF91A129-D008-4894-A1BA-08C2C1485681}" sibTransId="{8484601F-E225-4BB4-9FCB-89172723D509}"/>
    <dgm:cxn modelId="{DE45B3FA-C282-447D-B675-3CF28289C861}" type="presOf" srcId="{7721654D-C13A-4E94-8E87-198D32CDB365}" destId="{86440130-3869-48B1-AED0-AE22356AA1E7}" srcOrd="0" destOrd="0" presId="urn:microsoft.com/office/officeart/2005/8/layout/vList2"/>
    <dgm:cxn modelId="{339B62D2-1A36-42A6-8219-7E87FFBC7B42}" type="presParOf" srcId="{86440130-3869-48B1-AED0-AE22356AA1E7}" destId="{582E5805-7F97-4497-8CA9-DC9E5E2B70FE}" srcOrd="0" destOrd="0" presId="urn:microsoft.com/office/officeart/2005/8/layout/vList2"/>
    <dgm:cxn modelId="{1AFF94DD-C443-489A-A57B-4DA3793D88CC}" type="presParOf" srcId="{86440130-3869-48B1-AED0-AE22356AA1E7}" destId="{F4687433-A9DB-4B4C-8448-985C7F2E4EB0}" srcOrd="1" destOrd="0" presId="urn:microsoft.com/office/officeart/2005/8/layout/vList2"/>
    <dgm:cxn modelId="{E17738E9-0167-4A8A-B902-B3ECB629BDDE}" type="presParOf" srcId="{86440130-3869-48B1-AED0-AE22356AA1E7}" destId="{D81A050B-20C6-466B-9C51-DA2DA4ED9093}" srcOrd="2" destOrd="0" presId="urn:microsoft.com/office/officeart/2005/8/layout/vList2"/>
    <dgm:cxn modelId="{4AA9CC5F-1CCE-4331-8440-4DDE201AB09E}" type="presParOf" srcId="{86440130-3869-48B1-AED0-AE22356AA1E7}" destId="{941C0106-4D51-4239-8E53-348E4ABA7507}" srcOrd="3" destOrd="0" presId="urn:microsoft.com/office/officeart/2005/8/layout/vList2"/>
    <dgm:cxn modelId="{5F705003-A5DE-4DEC-8D30-3B9E174D3064}" type="presParOf" srcId="{86440130-3869-48B1-AED0-AE22356AA1E7}" destId="{5661A791-F602-4B22-8453-8189B77E2031}" srcOrd="4" destOrd="0" presId="urn:microsoft.com/office/officeart/2005/8/layout/vList2"/>
    <dgm:cxn modelId="{0AABE53B-F346-44CD-A5D8-9062DA5E1BEB}" type="presParOf" srcId="{86440130-3869-48B1-AED0-AE22356AA1E7}" destId="{22B3CF2D-4775-47D2-A4A3-28B051D1B6D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E5805-7F97-4497-8CA9-DC9E5E2B70FE}">
      <dsp:nvSpPr>
        <dsp:cNvPr id="0" name=""/>
        <dsp:cNvSpPr/>
      </dsp:nvSpPr>
      <dsp:spPr>
        <a:xfrm>
          <a:off x="0" y="74027"/>
          <a:ext cx="6683374" cy="94302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baseline="0"/>
            <a:t>Henkilötietojen suojaamista henkilöä vahingoittavalta käytöltä ja käsittelemiseltä.</a:t>
          </a:r>
          <a:endParaRPr lang="en-US" sz="2600" kern="1200"/>
        </a:p>
      </dsp:txBody>
      <dsp:txXfrm>
        <a:off x="46034" y="120061"/>
        <a:ext cx="6591306" cy="850952"/>
      </dsp:txXfrm>
    </dsp:sp>
    <dsp:sp modelId="{D81A050B-20C6-466B-9C51-DA2DA4ED9093}">
      <dsp:nvSpPr>
        <dsp:cNvPr id="0" name=""/>
        <dsp:cNvSpPr/>
      </dsp:nvSpPr>
      <dsp:spPr>
        <a:xfrm>
          <a:off x="0" y="1091927"/>
          <a:ext cx="6683374" cy="943020"/>
        </a:xfrm>
        <a:prstGeom prst="roundRect">
          <a:avLst/>
        </a:prstGeom>
        <a:gradFill rotWithShape="0">
          <a:gsLst>
            <a:gs pos="0">
              <a:schemeClr val="accent2">
                <a:hueOff val="-1671780"/>
                <a:satOff val="-6640"/>
                <a:lumOff val="4216"/>
                <a:alphaOff val="0"/>
                <a:tint val="94000"/>
                <a:satMod val="100000"/>
                <a:lumMod val="108000"/>
              </a:schemeClr>
            </a:gs>
            <a:gs pos="50000">
              <a:schemeClr val="accent2">
                <a:hueOff val="-1671780"/>
                <a:satOff val="-6640"/>
                <a:lumOff val="4216"/>
                <a:alphaOff val="0"/>
                <a:tint val="98000"/>
                <a:shade val="100000"/>
                <a:satMod val="100000"/>
                <a:lumMod val="100000"/>
              </a:schemeClr>
            </a:gs>
            <a:gs pos="100000">
              <a:schemeClr val="accent2">
                <a:hueOff val="-1671780"/>
                <a:satOff val="-6640"/>
                <a:lumOff val="421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baseline="0"/>
            <a:t>Suojaa yksilön tiedot säilymään luottamuksellisina</a:t>
          </a:r>
          <a:endParaRPr lang="en-US" sz="2600" kern="1200"/>
        </a:p>
      </dsp:txBody>
      <dsp:txXfrm>
        <a:off x="46034" y="1137961"/>
        <a:ext cx="6591306" cy="850952"/>
      </dsp:txXfrm>
    </dsp:sp>
    <dsp:sp modelId="{5661A791-F602-4B22-8453-8189B77E2031}">
      <dsp:nvSpPr>
        <dsp:cNvPr id="0" name=""/>
        <dsp:cNvSpPr/>
      </dsp:nvSpPr>
      <dsp:spPr>
        <a:xfrm>
          <a:off x="0" y="2109827"/>
          <a:ext cx="6683374" cy="943020"/>
        </a:xfrm>
        <a:prstGeom prst="roundRect">
          <a:avLst/>
        </a:prstGeom>
        <a:gradFill rotWithShape="0">
          <a:gsLst>
            <a:gs pos="0">
              <a:schemeClr val="accent2">
                <a:hueOff val="-3343561"/>
                <a:satOff val="-13279"/>
                <a:lumOff val="8432"/>
                <a:alphaOff val="0"/>
                <a:tint val="94000"/>
                <a:satMod val="100000"/>
                <a:lumMod val="108000"/>
              </a:schemeClr>
            </a:gs>
            <a:gs pos="50000">
              <a:schemeClr val="accent2">
                <a:hueOff val="-3343561"/>
                <a:satOff val="-13279"/>
                <a:lumOff val="8432"/>
                <a:alphaOff val="0"/>
                <a:tint val="98000"/>
                <a:shade val="100000"/>
                <a:satMod val="100000"/>
                <a:lumMod val="100000"/>
              </a:schemeClr>
            </a:gs>
            <a:gs pos="100000">
              <a:schemeClr val="accent2">
                <a:hueOff val="-3343561"/>
                <a:satOff val="-13279"/>
                <a:lumOff val="843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baseline="0"/>
            <a:t>Potilastietojen käsittelystä on säädetty </a:t>
          </a:r>
          <a:endParaRPr lang="en-US" sz="2600" kern="1200"/>
        </a:p>
      </dsp:txBody>
      <dsp:txXfrm>
        <a:off x="46034" y="2155861"/>
        <a:ext cx="6591306" cy="850952"/>
      </dsp:txXfrm>
    </dsp:sp>
    <dsp:sp modelId="{22B3CF2D-4775-47D2-A4A3-28B051D1B6D6}">
      <dsp:nvSpPr>
        <dsp:cNvPr id="0" name=""/>
        <dsp:cNvSpPr/>
      </dsp:nvSpPr>
      <dsp:spPr>
        <a:xfrm>
          <a:off x="0" y="3052847"/>
          <a:ext cx="6683374"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19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i-FI" sz="2000" kern="1200" baseline="0"/>
            <a:t>Laki sosiaali- ja terveydenhuollon asiakastietojen sähköisestä käsittelystä</a:t>
          </a:r>
          <a:endParaRPr lang="en-US" sz="2000" kern="1200"/>
        </a:p>
        <a:p>
          <a:pPr marL="228600" lvl="1" indent="-228600" algn="l" defTabSz="889000">
            <a:lnSpc>
              <a:spcPct val="90000"/>
            </a:lnSpc>
            <a:spcBef>
              <a:spcPct val="0"/>
            </a:spcBef>
            <a:spcAft>
              <a:spcPct val="20000"/>
            </a:spcAft>
            <a:buChar char="•"/>
          </a:pPr>
          <a:r>
            <a:rPr lang="fi-FI" sz="2000" kern="1200" baseline="0"/>
            <a:t>Sosiaali- ja terveysministeriön asetus potilasasiakirjoista</a:t>
          </a:r>
          <a:endParaRPr lang="en-US" sz="2000" kern="1200"/>
        </a:p>
        <a:p>
          <a:pPr marL="228600" lvl="1" indent="-228600" algn="l" defTabSz="889000">
            <a:lnSpc>
              <a:spcPct val="90000"/>
            </a:lnSpc>
            <a:spcBef>
              <a:spcPct val="0"/>
            </a:spcBef>
            <a:spcAft>
              <a:spcPct val="20000"/>
            </a:spcAft>
            <a:buChar char="•"/>
          </a:pPr>
          <a:r>
            <a:rPr lang="fi-FI" sz="2000" kern="1200" baseline="0"/>
            <a:t>Potilaslaki</a:t>
          </a:r>
          <a:endParaRPr lang="en-US" sz="2000" kern="1200"/>
        </a:p>
        <a:p>
          <a:pPr marL="228600" lvl="1" indent="-228600" algn="l" defTabSz="889000">
            <a:lnSpc>
              <a:spcPct val="90000"/>
            </a:lnSpc>
            <a:spcBef>
              <a:spcPct val="0"/>
            </a:spcBef>
            <a:spcAft>
              <a:spcPct val="20000"/>
            </a:spcAft>
            <a:buChar char="•"/>
          </a:pPr>
          <a:r>
            <a:rPr lang="fi-FI" sz="2000" kern="1200" baseline="0"/>
            <a:t>henkilötietolaki</a:t>
          </a:r>
          <a:endParaRPr lang="en-US" sz="2000" kern="1200"/>
        </a:p>
      </dsp:txBody>
      <dsp:txXfrm>
        <a:off x="0" y="3052847"/>
        <a:ext cx="6683374" cy="14800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ots.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331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592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5728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075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822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ots.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639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ots.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20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760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ots.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787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534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ots.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90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041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252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52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83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ots.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44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904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21259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DA82A-39C7-49FB-A67D-7D707228D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CD4A931-5C3B-42CB-A737-3132BE79B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a:extLst>
              <a:ext uri="{FF2B5EF4-FFF2-40B4-BE49-F238E27FC236}">
                <a16:creationId xmlns:a16="http://schemas.microsoft.com/office/drawing/2014/main" id="{C4C8836E-DF62-4B19-A39C-36B9999F3FBB}"/>
              </a:ext>
            </a:extLst>
          </p:cNvPr>
          <p:cNvPicPr>
            <a:picLocks noChangeAspect="1"/>
          </p:cNvPicPr>
          <p:nvPr/>
        </p:nvPicPr>
        <p:blipFill rotWithShape="1">
          <a:blip r:embed="rId3"/>
          <a:srcRect l="14922" r="13966" b="-1"/>
          <a:stretch/>
        </p:blipFill>
        <p:spPr>
          <a:xfrm>
            <a:off x="7315200" y="10"/>
            <a:ext cx="4876800" cy="6857990"/>
          </a:xfrm>
          <a:prstGeom prst="rect">
            <a:avLst/>
          </a:prstGeom>
        </p:spPr>
      </p:pic>
      <p:sp>
        <p:nvSpPr>
          <p:cNvPr id="13" name="Rectangle 12">
            <a:extLst>
              <a:ext uri="{FF2B5EF4-FFF2-40B4-BE49-F238E27FC236}">
                <a16:creationId xmlns:a16="http://schemas.microsoft.com/office/drawing/2014/main" id="{3DD7481A-E218-44F3-8B5F-C0988542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1970391-3328-4422-B0A8-3FE6BE64E1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BEB92AE-FFCD-429A-9AE9-FFD3719BE4A6}"/>
              </a:ext>
            </a:extLst>
          </p:cNvPr>
          <p:cNvSpPr>
            <a:spLocks noGrp="1"/>
          </p:cNvSpPr>
          <p:nvPr>
            <p:ph type="ctrTitle"/>
          </p:nvPr>
        </p:nvSpPr>
        <p:spPr>
          <a:xfrm>
            <a:off x="981075" y="1358901"/>
            <a:ext cx="5280026" cy="2730498"/>
          </a:xfrm>
        </p:spPr>
        <p:txBody>
          <a:bodyPr>
            <a:normAutofit/>
          </a:bodyPr>
          <a:lstStyle/>
          <a:p>
            <a:r>
              <a:rPr lang="fi-FI" dirty="0"/>
              <a:t>Salassapito ja tietosuoja terveysalalla</a:t>
            </a:r>
          </a:p>
        </p:txBody>
      </p:sp>
      <p:sp>
        <p:nvSpPr>
          <p:cNvPr id="3" name="Alaotsikko 2">
            <a:extLst>
              <a:ext uri="{FF2B5EF4-FFF2-40B4-BE49-F238E27FC236}">
                <a16:creationId xmlns:a16="http://schemas.microsoft.com/office/drawing/2014/main" id="{ECA21ECF-71C0-4968-99E9-A0B98D9D6B8A}"/>
              </a:ext>
            </a:extLst>
          </p:cNvPr>
          <p:cNvSpPr>
            <a:spLocks noGrp="1"/>
          </p:cNvSpPr>
          <p:nvPr>
            <p:ph type="subTitle" idx="1"/>
          </p:nvPr>
        </p:nvSpPr>
        <p:spPr>
          <a:xfrm>
            <a:off x="1120148" y="4165600"/>
            <a:ext cx="5140954" cy="1371599"/>
          </a:xfrm>
        </p:spPr>
        <p:txBody>
          <a:bodyPr>
            <a:normAutofit/>
          </a:bodyPr>
          <a:lstStyle/>
          <a:p>
            <a:endParaRPr lang="fi-FI" dirty="0"/>
          </a:p>
        </p:txBody>
      </p:sp>
    </p:spTree>
    <p:extLst>
      <p:ext uri="{BB962C8B-B14F-4D97-AF65-F5344CB8AC3E}">
        <p14:creationId xmlns:p14="http://schemas.microsoft.com/office/powerpoint/2010/main" val="294582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A885CC-80C2-48CD-B1C7-9B342FC3AE7D}"/>
              </a:ext>
            </a:extLst>
          </p:cNvPr>
          <p:cNvSpPr>
            <a:spLocks noGrp="1"/>
          </p:cNvSpPr>
          <p:nvPr>
            <p:ph sz="quarter" idx="13"/>
          </p:nvPr>
        </p:nvSpPr>
        <p:spPr>
          <a:xfrm>
            <a:off x="913774" y="1511300"/>
            <a:ext cx="10363826" cy="4279899"/>
          </a:xfrm>
        </p:spPr>
        <p:txBody>
          <a:bodyPr/>
          <a:lstStyle/>
          <a:p>
            <a:pPr marL="0" indent="0" algn="ctr">
              <a:buNone/>
            </a:pPr>
            <a:r>
              <a:rPr lang="fi-FI" dirty="0"/>
              <a:t> </a:t>
            </a:r>
            <a:r>
              <a:rPr lang="fi-FI" sz="3200" dirty="0"/>
              <a:t>potilaan asioista ei puhuta ulkopuolisille mitään!!!</a:t>
            </a:r>
          </a:p>
          <a:p>
            <a:pPr marL="0" indent="0" algn="ctr">
              <a:buNone/>
            </a:pPr>
            <a:r>
              <a:rPr lang="fi-FI" sz="3200" dirty="0"/>
              <a:t>Ei esim. silloinkaan kun harjoittelupaikassa on hoidettavana julkisuuden henkilö, jonka sairaalassa olosta kirjoitetaan mediassa.</a:t>
            </a:r>
          </a:p>
        </p:txBody>
      </p:sp>
    </p:spTree>
    <p:extLst>
      <p:ext uri="{BB962C8B-B14F-4D97-AF65-F5344CB8AC3E}">
        <p14:creationId xmlns:p14="http://schemas.microsoft.com/office/powerpoint/2010/main" val="172054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2A8607-C43C-48A8-B40B-F08359CC6DF1}"/>
              </a:ext>
            </a:extLst>
          </p:cNvPr>
          <p:cNvSpPr>
            <a:spLocks noGrp="1"/>
          </p:cNvSpPr>
          <p:nvPr>
            <p:ph type="title"/>
          </p:nvPr>
        </p:nvSpPr>
        <p:spPr>
          <a:xfrm>
            <a:off x="641074" y="1314450"/>
            <a:ext cx="2844002" cy="3680244"/>
          </a:xfrm>
        </p:spPr>
        <p:txBody>
          <a:bodyPr>
            <a:normAutofit/>
          </a:bodyPr>
          <a:lstStyle/>
          <a:p>
            <a:pPr algn="l"/>
            <a:r>
              <a:rPr lang="fi-FI" sz="3700"/>
              <a:t>Tietosuoja eli</a:t>
            </a:r>
          </a:p>
        </p:txBody>
      </p:sp>
      <p:graphicFrame>
        <p:nvGraphicFramePr>
          <p:cNvPr id="5" name="Sisällön paikkamerkki 2">
            <a:extLst>
              <a:ext uri="{FF2B5EF4-FFF2-40B4-BE49-F238E27FC236}">
                <a16:creationId xmlns:a16="http://schemas.microsoft.com/office/drawing/2014/main" id="{BD7911CB-CB78-4454-A35B-DB1101B30921}"/>
              </a:ext>
            </a:extLst>
          </p:cNvPr>
          <p:cNvGraphicFramePr>
            <a:graphicFrameLocks noGrp="1"/>
          </p:cNvGraphicFramePr>
          <p:nvPr>
            <p:ph sz="quarter" idx="13"/>
            <p:extLst>
              <p:ext uri="{D42A27DB-BD31-4B8C-83A1-F6EECF244321}">
                <p14:modId xmlns:p14="http://schemas.microsoft.com/office/powerpoint/2010/main" val="153225996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80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E2C1CF-BF11-4152-8294-239AF29B8070}"/>
              </a:ext>
            </a:extLst>
          </p:cNvPr>
          <p:cNvSpPr>
            <a:spLocks noGrp="1"/>
          </p:cNvSpPr>
          <p:nvPr>
            <p:ph type="title"/>
          </p:nvPr>
        </p:nvSpPr>
        <p:spPr/>
        <p:txBody>
          <a:bodyPr/>
          <a:lstStyle/>
          <a:p>
            <a:r>
              <a:rPr lang="fi-FI" dirty="0"/>
              <a:t>Tietojen keräämiselle on asetettu</a:t>
            </a:r>
          </a:p>
        </p:txBody>
      </p:sp>
      <p:sp>
        <p:nvSpPr>
          <p:cNvPr id="3" name="Sisällön paikkamerkki 2">
            <a:extLst>
              <a:ext uri="{FF2B5EF4-FFF2-40B4-BE49-F238E27FC236}">
                <a16:creationId xmlns:a16="http://schemas.microsoft.com/office/drawing/2014/main" id="{504BC29F-1C37-42DF-A8C9-BD8B8296F369}"/>
              </a:ext>
            </a:extLst>
          </p:cNvPr>
          <p:cNvSpPr>
            <a:spLocks noGrp="1"/>
          </p:cNvSpPr>
          <p:nvPr>
            <p:ph sz="quarter" idx="13"/>
          </p:nvPr>
        </p:nvSpPr>
        <p:spPr/>
        <p:txBody>
          <a:bodyPr/>
          <a:lstStyle/>
          <a:p>
            <a:r>
              <a:rPr lang="fi-FI" dirty="0"/>
              <a:t>Tarpeellisuusvaatimus</a:t>
            </a:r>
          </a:p>
          <a:p>
            <a:pPr lvl="1"/>
            <a:r>
              <a:rPr lang="fi-FI" dirty="0"/>
              <a:t>Vain potilaan hoidon kannalta tarpeelliset tiedot saa kerätä ja tallentaa eli turhaa ja ylimääräistä tietoa ei kerätä. Ei edes potilaan luvalla</a:t>
            </a:r>
          </a:p>
          <a:p>
            <a:r>
              <a:rPr lang="fi-FI" dirty="0"/>
              <a:t>Virheettömyysvaatimus</a:t>
            </a:r>
          </a:p>
          <a:p>
            <a:pPr lvl="1"/>
            <a:r>
              <a:rPr lang="fi-FI" dirty="0"/>
              <a:t>Pyritään tietojen oikeellisuuteen ja ajantasaisuuteen</a:t>
            </a:r>
          </a:p>
          <a:p>
            <a:r>
              <a:rPr lang="fi-FI" dirty="0"/>
              <a:t>Huolellisuusvelvoite</a:t>
            </a:r>
          </a:p>
          <a:p>
            <a:pPr lvl="1"/>
            <a:r>
              <a:rPr lang="fi-FI" dirty="0"/>
              <a:t>Määrittää riittävät turvatoimet tietojen suojelemiseksi</a:t>
            </a:r>
          </a:p>
        </p:txBody>
      </p:sp>
    </p:spTree>
    <p:extLst>
      <p:ext uri="{BB962C8B-B14F-4D97-AF65-F5344CB8AC3E}">
        <p14:creationId xmlns:p14="http://schemas.microsoft.com/office/powerpoint/2010/main" val="2795884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E6059CF-6343-4F1C-A85F-7507DA7285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1" r="26934"/>
          <a:stretch/>
        </p:blipFill>
        <p:spPr bwMode="auto">
          <a:xfrm>
            <a:off x="363" y="342"/>
            <a:ext cx="7478795" cy="6857658"/>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2105C875-3311-4E1F-A085-B52472CF9AD8}"/>
              </a:ext>
            </a:extLst>
          </p:cNvPr>
          <p:cNvSpPr>
            <a:spLocks noGrp="1"/>
          </p:cNvSpPr>
          <p:nvPr>
            <p:ph sz="quarter" idx="13"/>
          </p:nvPr>
        </p:nvSpPr>
        <p:spPr>
          <a:xfrm>
            <a:off x="8296275" y="1323976"/>
            <a:ext cx="3252261" cy="4924426"/>
          </a:xfrm>
        </p:spPr>
        <p:txBody>
          <a:bodyPr>
            <a:normAutofit/>
          </a:bodyPr>
          <a:lstStyle/>
          <a:p>
            <a:pPr marL="0" indent="0" algn="ctr">
              <a:buNone/>
            </a:pPr>
            <a:r>
              <a:rPr lang="fi-FI" sz="2400" dirty="0">
                <a:solidFill>
                  <a:schemeClr val="accent6">
                    <a:lumMod val="75000"/>
                  </a:schemeClr>
                </a:solidFill>
              </a:rPr>
              <a:t>”Käsittele potilaan tietoja, kuten toivoisit itseäsi koskevia potilastietoja käsiteltävän”</a:t>
            </a:r>
          </a:p>
          <a:p>
            <a:pPr marL="0" indent="0" algn="ctr">
              <a:buNone/>
            </a:pPr>
            <a:endParaRPr lang="fi-FI" sz="2400" dirty="0">
              <a:solidFill>
                <a:schemeClr val="accent6">
                  <a:lumMod val="75000"/>
                </a:schemeClr>
              </a:solidFill>
            </a:endParaRPr>
          </a:p>
          <a:p>
            <a:pPr marL="0" indent="0">
              <a:buNone/>
            </a:pPr>
            <a:endParaRPr lang="fi-FI" sz="1800" dirty="0"/>
          </a:p>
        </p:txBody>
      </p:sp>
    </p:spTree>
    <p:extLst>
      <p:ext uri="{BB962C8B-B14F-4D97-AF65-F5344CB8AC3E}">
        <p14:creationId xmlns:p14="http://schemas.microsoft.com/office/powerpoint/2010/main" val="32700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A4B0A-042D-4EE7-B8FC-13D48C7C1286}"/>
              </a:ext>
            </a:extLst>
          </p:cNvPr>
          <p:cNvSpPr>
            <a:spLocks noGrp="1"/>
          </p:cNvSpPr>
          <p:nvPr>
            <p:ph type="title"/>
          </p:nvPr>
        </p:nvSpPr>
        <p:spPr/>
        <p:txBody>
          <a:bodyPr/>
          <a:lstStyle/>
          <a:p>
            <a:r>
              <a:rPr lang="fi-FI" dirty="0"/>
              <a:t>Salassapitovelvollisuuden rikkominen</a:t>
            </a:r>
          </a:p>
        </p:txBody>
      </p:sp>
      <p:sp>
        <p:nvSpPr>
          <p:cNvPr id="3" name="Sisällön paikkamerkki 2">
            <a:extLst>
              <a:ext uri="{FF2B5EF4-FFF2-40B4-BE49-F238E27FC236}">
                <a16:creationId xmlns:a16="http://schemas.microsoft.com/office/drawing/2014/main" id="{181B2B47-98DC-46CA-99A6-AAD712EC6E10}"/>
              </a:ext>
            </a:extLst>
          </p:cNvPr>
          <p:cNvSpPr>
            <a:spLocks noGrp="1"/>
          </p:cNvSpPr>
          <p:nvPr>
            <p:ph sz="quarter" idx="13"/>
          </p:nvPr>
        </p:nvSpPr>
        <p:spPr/>
        <p:txBody>
          <a:bodyPr>
            <a:normAutofit fontScale="85000" lnSpcReduction="20000"/>
          </a:bodyPr>
          <a:lstStyle/>
          <a:p>
            <a:r>
              <a:rPr lang="fi-FI" dirty="0"/>
              <a:t>Rangaistava teko</a:t>
            </a:r>
          </a:p>
          <a:p>
            <a:r>
              <a:rPr lang="fi-FI" dirty="0"/>
              <a:t>Silloin rikotaan potilaan perusoikeutta, itsemääräämisoikeutta sekä yksityisyyttä</a:t>
            </a:r>
          </a:p>
          <a:p>
            <a:r>
              <a:rPr lang="fi-FI" dirty="0"/>
              <a:t>Opiskelijaa kohdellaan samalla lailla kuin ammattihenkilöstöä. Harjoittelussa voi saada ensin suullisen huomautuksen, sitten kirjallisen huomautuksen, sitten varoituksen. Harjoittelusi voidaan keskeyttää.</a:t>
            </a:r>
          </a:p>
          <a:p>
            <a:r>
              <a:rPr lang="fi-FI" dirty="0"/>
              <a:t>Käytettäessä tietoja väärin, kyse voi olla rikoksesta. Siitä tehdään tutkintapyyntö poliisille ja voi joutua rikosoikeudelliseen vastuuseen. Ja / tai työoikeudelliseen vastuuseen</a:t>
            </a:r>
          </a:p>
          <a:p>
            <a:r>
              <a:rPr lang="fi-FI" dirty="0"/>
              <a:t>Rangaistus voi olla sakkoa tai vankeus, </a:t>
            </a:r>
            <a:r>
              <a:rPr lang="fi-FI" dirty="0" err="1"/>
              <a:t>enint</a:t>
            </a:r>
            <a:r>
              <a:rPr lang="fi-FI" dirty="0"/>
              <a:t>. 2v, sekä työstä erottaminen Mikäli rikkominen on johtunut huolimattomuudesta ja haitat vähäisiä, rangaistus voi olla sakkoa tai </a:t>
            </a:r>
            <a:r>
              <a:rPr lang="fi-FI" dirty="0" err="1"/>
              <a:t>enint</a:t>
            </a:r>
            <a:r>
              <a:rPr lang="fi-FI" dirty="0"/>
              <a:t>, 6 kk vankeutta</a:t>
            </a:r>
          </a:p>
        </p:txBody>
      </p:sp>
    </p:spTree>
    <p:extLst>
      <p:ext uri="{BB962C8B-B14F-4D97-AF65-F5344CB8AC3E}">
        <p14:creationId xmlns:p14="http://schemas.microsoft.com/office/powerpoint/2010/main" val="190495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92462F7-481F-40F5-B9A8-C293D69B11BC}"/>
              </a:ext>
            </a:extLst>
          </p:cNvPr>
          <p:cNvPicPr>
            <a:picLocks noChangeAspect="1"/>
          </p:cNvPicPr>
          <p:nvPr/>
        </p:nvPicPr>
        <p:blipFill rotWithShape="1">
          <a:blip r:embed="rId2"/>
          <a:srcRect l="9262" r="17376" b="-1"/>
          <a:stretch/>
        </p:blipFill>
        <p:spPr>
          <a:xfrm>
            <a:off x="8157374" y="10"/>
            <a:ext cx="4034626" cy="6857990"/>
          </a:xfrm>
          <a:prstGeom prst="rect">
            <a:avLst/>
          </a:prstGeom>
        </p:spPr>
      </p:pic>
      <p:sp>
        <p:nvSpPr>
          <p:cNvPr id="2" name="Otsikko 1">
            <a:extLst>
              <a:ext uri="{FF2B5EF4-FFF2-40B4-BE49-F238E27FC236}">
                <a16:creationId xmlns:a16="http://schemas.microsoft.com/office/drawing/2014/main" id="{7DBDDBF2-B439-4B7A-9898-0E16E66DA409}"/>
              </a:ext>
            </a:extLst>
          </p:cNvPr>
          <p:cNvSpPr>
            <a:spLocks noGrp="1"/>
          </p:cNvSpPr>
          <p:nvPr>
            <p:ph type="title"/>
          </p:nvPr>
        </p:nvSpPr>
        <p:spPr>
          <a:xfrm>
            <a:off x="913776" y="618517"/>
            <a:ext cx="6672886" cy="1596177"/>
          </a:xfrm>
        </p:spPr>
        <p:txBody>
          <a:bodyPr>
            <a:normAutofit/>
          </a:bodyPr>
          <a:lstStyle/>
          <a:p>
            <a:r>
              <a:rPr lang="fi-FI" dirty="0"/>
              <a:t>Salassapitovelvollisuuden rikkomista voidaan arvioida</a:t>
            </a:r>
          </a:p>
        </p:txBody>
      </p:sp>
      <p:sp>
        <p:nvSpPr>
          <p:cNvPr id="3" name="Sisällön paikkamerkki 2">
            <a:extLst>
              <a:ext uri="{FF2B5EF4-FFF2-40B4-BE49-F238E27FC236}">
                <a16:creationId xmlns:a16="http://schemas.microsoft.com/office/drawing/2014/main" id="{B37BB006-01B5-4D0B-83BB-7878302BE1D3}"/>
              </a:ext>
            </a:extLst>
          </p:cNvPr>
          <p:cNvSpPr>
            <a:spLocks noGrp="1"/>
          </p:cNvSpPr>
          <p:nvPr>
            <p:ph sz="quarter" idx="13"/>
          </p:nvPr>
        </p:nvSpPr>
        <p:spPr>
          <a:xfrm>
            <a:off x="913774" y="2367092"/>
            <a:ext cx="6672887" cy="3424107"/>
          </a:xfrm>
        </p:spPr>
        <p:txBody>
          <a:bodyPr>
            <a:normAutofit/>
          </a:bodyPr>
          <a:lstStyle/>
          <a:p>
            <a:r>
              <a:rPr lang="fi-FI" dirty="0"/>
              <a:t>Virkasalaisuuden rikkomisena</a:t>
            </a:r>
          </a:p>
          <a:p>
            <a:pPr lvl="1"/>
            <a:r>
              <a:rPr lang="fi-FI" dirty="0"/>
              <a:t>Tahallisena tai tuottamuksellisena</a:t>
            </a:r>
          </a:p>
          <a:p>
            <a:pPr lvl="1"/>
            <a:r>
              <a:rPr lang="fi-FI" dirty="0"/>
              <a:t>Virallisen syytteen alaisena (eli rikosta voidaan tutkia ilman asianomistajan vaatimusta)</a:t>
            </a:r>
          </a:p>
          <a:p>
            <a:r>
              <a:rPr lang="fi-FI" dirty="0"/>
              <a:t>Asianomistajarikoksena</a:t>
            </a:r>
          </a:p>
          <a:p>
            <a:pPr lvl="1"/>
            <a:r>
              <a:rPr lang="fi-FI" dirty="0"/>
              <a:t>Voidaan nostaa syyte ainoastaan asianomistajan sitä vaatiessa</a:t>
            </a:r>
          </a:p>
        </p:txBody>
      </p:sp>
    </p:spTree>
    <p:extLst>
      <p:ext uri="{BB962C8B-B14F-4D97-AF65-F5344CB8AC3E}">
        <p14:creationId xmlns:p14="http://schemas.microsoft.com/office/powerpoint/2010/main" val="240922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D22CB15-3875-494F-9162-84A8C98FA61A}"/>
              </a:ext>
            </a:extLst>
          </p:cNvPr>
          <p:cNvSpPr>
            <a:spLocks noGrp="1"/>
          </p:cNvSpPr>
          <p:nvPr>
            <p:ph sz="quarter" idx="13"/>
          </p:nvPr>
        </p:nvSpPr>
        <p:spPr>
          <a:xfrm>
            <a:off x="4979078" y="960814"/>
            <a:ext cx="6247722" cy="4830385"/>
          </a:xfrm>
        </p:spPr>
        <p:txBody>
          <a:bodyPr anchor="ctr">
            <a:normAutofit/>
          </a:bodyPr>
          <a:lstStyle/>
          <a:p>
            <a:r>
              <a:rPr lang="fi-FI" sz="1800" dirty="0"/>
              <a:t>Potilaan yksityisyyden suoja loukkaaminen ja siitä aiheutunut muu vahinko tai olennainen haitta katsotaan henkilörekisteririkokseksi</a:t>
            </a:r>
          </a:p>
          <a:p>
            <a:pPr lvl="1"/>
            <a:r>
              <a:rPr lang="fi-FI" dirty="0"/>
              <a:t>Tuomio sakko tai </a:t>
            </a:r>
            <a:r>
              <a:rPr lang="fi-FI" dirty="0" err="1"/>
              <a:t>enint</a:t>
            </a:r>
            <a:r>
              <a:rPr lang="fi-FI" dirty="0"/>
              <a:t>. 1v vankeutta</a:t>
            </a:r>
          </a:p>
          <a:p>
            <a:pPr lvl="1"/>
            <a:endParaRPr lang="fi-FI" dirty="0"/>
          </a:p>
          <a:p>
            <a:r>
              <a:rPr lang="fi-FI" dirty="0"/>
              <a:t>Jos teko vaarantaa potilaan yksityisyyden suojaa tai hänen oikeuksiaan, katsotaan se henkilörekisteririkkomukseksi, jossa rangaistus </a:t>
            </a:r>
            <a:r>
              <a:rPr lang="fi-FI" dirty="0" err="1"/>
              <a:t>enint</a:t>
            </a:r>
            <a:r>
              <a:rPr lang="fi-FI" dirty="0"/>
              <a:t>. Sakkoa</a:t>
            </a:r>
          </a:p>
          <a:p>
            <a:pPr marL="457200" lvl="1" indent="0">
              <a:buNone/>
            </a:pPr>
            <a:endParaRPr lang="fi-FI" dirty="0"/>
          </a:p>
          <a:p>
            <a:pPr marL="457200" lvl="1" indent="0">
              <a:buNone/>
            </a:pPr>
            <a:endParaRPr lang="fi-FI" dirty="0"/>
          </a:p>
        </p:txBody>
      </p:sp>
    </p:spTree>
    <p:extLst>
      <p:ext uri="{BB962C8B-B14F-4D97-AF65-F5344CB8AC3E}">
        <p14:creationId xmlns:p14="http://schemas.microsoft.com/office/powerpoint/2010/main" val="224894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CD383-9B07-4454-816C-0EF40CECA4B8}"/>
              </a:ext>
            </a:extLst>
          </p:cNvPr>
          <p:cNvPicPr>
            <a:picLocks noChangeAspect="1"/>
          </p:cNvPicPr>
          <p:nvPr/>
        </p:nvPicPr>
        <p:blipFill rotWithShape="1">
          <a:blip r:embed="rId2"/>
          <a:srcRect l="57889" r="2937" b="-1"/>
          <a:stretch/>
        </p:blipFill>
        <p:spPr>
          <a:xfrm>
            <a:off x="20" y="10"/>
            <a:ext cx="4024741" cy="6857990"/>
          </a:xfrm>
          <a:prstGeom prst="rect">
            <a:avLst/>
          </a:prstGeom>
        </p:spPr>
      </p:pic>
      <p:sp>
        <p:nvSpPr>
          <p:cNvPr id="3" name="Sisällön paikkamerkki 2">
            <a:extLst>
              <a:ext uri="{FF2B5EF4-FFF2-40B4-BE49-F238E27FC236}">
                <a16:creationId xmlns:a16="http://schemas.microsoft.com/office/drawing/2014/main" id="{ECD02A7F-6D61-4CD2-8E15-BC6E46215FB8}"/>
              </a:ext>
            </a:extLst>
          </p:cNvPr>
          <p:cNvSpPr>
            <a:spLocks noGrp="1"/>
          </p:cNvSpPr>
          <p:nvPr>
            <p:ph sz="quarter" idx="13"/>
          </p:nvPr>
        </p:nvSpPr>
        <p:spPr>
          <a:xfrm>
            <a:off x="4465048" y="2367092"/>
            <a:ext cx="6672887" cy="3424107"/>
          </a:xfrm>
        </p:spPr>
        <p:txBody>
          <a:bodyPr>
            <a:normAutofit/>
          </a:bodyPr>
          <a:lstStyle/>
          <a:p>
            <a:pPr marL="0" indent="0">
              <a:buNone/>
            </a:pPr>
            <a:r>
              <a:rPr lang="fi-FI"/>
              <a:t>Jos potilas hyökkää työvuoron aikana päällesi. </a:t>
            </a:r>
          </a:p>
          <a:p>
            <a:pPr marL="0" indent="0">
              <a:buNone/>
            </a:pPr>
            <a:r>
              <a:rPr lang="fi-FI"/>
              <a:t>Hälytät apua ja joudut ilmoittamaan hälyttämällesi avulle potilaan sairauden. </a:t>
            </a:r>
          </a:p>
          <a:p>
            <a:pPr marL="0" indent="0">
              <a:buNone/>
            </a:pPr>
            <a:r>
              <a:rPr lang="fi-FI"/>
              <a:t>Tässä tapauksessa voit sivuuttaa salassapitovelvollisuutesi,</a:t>
            </a:r>
          </a:p>
          <a:p>
            <a:pPr marL="0" indent="0">
              <a:buNone/>
            </a:pPr>
            <a:r>
              <a:rPr lang="fi-FI"/>
              <a:t> koska kyse on hätävarjelusta.</a:t>
            </a:r>
          </a:p>
        </p:txBody>
      </p:sp>
    </p:spTree>
    <p:extLst>
      <p:ext uri="{BB962C8B-B14F-4D97-AF65-F5344CB8AC3E}">
        <p14:creationId xmlns:p14="http://schemas.microsoft.com/office/powerpoint/2010/main" val="62506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E5BC61-25DE-45FD-85CE-E4A3A1F4D6F1}"/>
              </a:ext>
            </a:extLst>
          </p:cNvPr>
          <p:cNvSpPr>
            <a:spLocks noGrp="1"/>
          </p:cNvSpPr>
          <p:nvPr>
            <p:ph type="title"/>
          </p:nvPr>
        </p:nvSpPr>
        <p:spPr/>
        <p:txBody>
          <a:bodyPr/>
          <a:lstStyle/>
          <a:p>
            <a:r>
              <a:rPr lang="fi-FI"/>
              <a:t>kirjaaminen</a:t>
            </a:r>
            <a:endParaRPr lang="fi-FI" dirty="0"/>
          </a:p>
        </p:txBody>
      </p:sp>
      <p:sp>
        <p:nvSpPr>
          <p:cNvPr id="3" name="Sisällön paikkamerkki 2">
            <a:extLst>
              <a:ext uri="{FF2B5EF4-FFF2-40B4-BE49-F238E27FC236}">
                <a16:creationId xmlns:a16="http://schemas.microsoft.com/office/drawing/2014/main" id="{5A814A15-119B-4417-BC94-F72A478E6022}"/>
              </a:ext>
            </a:extLst>
          </p:cNvPr>
          <p:cNvSpPr>
            <a:spLocks noGrp="1"/>
          </p:cNvSpPr>
          <p:nvPr>
            <p:ph sz="quarter" idx="13"/>
          </p:nvPr>
        </p:nvSpPr>
        <p:spPr>
          <a:xfrm>
            <a:off x="913774" y="1879600"/>
            <a:ext cx="10363826" cy="4216400"/>
          </a:xfrm>
        </p:spPr>
        <p:txBody>
          <a:bodyPr/>
          <a:lstStyle/>
          <a:p>
            <a:r>
              <a:rPr lang="fi-FI" dirty="0"/>
              <a:t>Potilasasiakirjamerkinnät tärkeitä hyvän hoidon järjestämisen, suunnittelun, toteuttamisen ja seurannan turvaamisen kannalta</a:t>
            </a:r>
          </a:p>
          <a:p>
            <a:r>
              <a:rPr lang="fi-FI" dirty="0"/>
              <a:t>Ne pitää aina laatia huolellisesti, tietoisena siitä, että potilas voi tarkastaa merkinnät</a:t>
            </a:r>
          </a:p>
          <a:p>
            <a:r>
              <a:rPr lang="fi-FI" dirty="0"/>
              <a:t>Huolellisesti laaditut potilasasiakirjamerkinnät edistävät potilastietojen oikeellisuutta sekä palvelun tarpeenmukaisuutta, tuloksellisuutta ja tehokkuutta</a:t>
            </a:r>
          </a:p>
          <a:p>
            <a:r>
              <a:rPr lang="fi-FI" dirty="0"/>
              <a:t>Ristiriitatilanteissa tapahtuma-aikana laaditut potilasasiakirjamerkinnät ovat luotettavampia kuin jälkikäteen asioiden muisteleminen, koska ne ilmentävät tapahtunutta paremmin kuin myöhempi muistinvarainen selitys</a:t>
            </a:r>
          </a:p>
        </p:txBody>
      </p:sp>
    </p:spTree>
    <p:extLst>
      <p:ext uri="{BB962C8B-B14F-4D97-AF65-F5344CB8AC3E}">
        <p14:creationId xmlns:p14="http://schemas.microsoft.com/office/powerpoint/2010/main" val="337202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AC818A8-564F-4F61-B057-3014DE2ECC92}"/>
              </a:ext>
            </a:extLst>
          </p:cNvPr>
          <p:cNvSpPr>
            <a:spLocks noGrp="1"/>
          </p:cNvSpPr>
          <p:nvPr>
            <p:ph sz="quarter" idx="13"/>
          </p:nvPr>
        </p:nvSpPr>
        <p:spPr>
          <a:xfrm>
            <a:off x="913774" y="1009650"/>
            <a:ext cx="10363826" cy="4781549"/>
          </a:xfrm>
        </p:spPr>
        <p:txBody>
          <a:bodyPr/>
          <a:lstStyle/>
          <a:p>
            <a:r>
              <a:rPr lang="fi-FI" dirty="0"/>
              <a:t>Kirjaa vain omilla käyttäjätunnuksillasi!!! Jos sinulla ei ole olmia tunnuksia, kirjaat ohjaajasi käyttäjätunnuksilla</a:t>
            </a:r>
          </a:p>
          <a:p>
            <a:r>
              <a:rPr lang="fi-FI" dirty="0"/>
              <a:t>Harjoittelussasi tekemäsi merkinnät hyväksyy esimiehesi, ohjaajasi tai hänen valtuuttama henkilö</a:t>
            </a:r>
          </a:p>
          <a:p>
            <a:r>
              <a:rPr lang="fi-FI" dirty="0"/>
              <a:t>Jos kirjaat toisen havainnoimia asioita, kirjaa tiedon lähde selkeästi!</a:t>
            </a:r>
          </a:p>
          <a:p>
            <a:r>
              <a:rPr lang="fi-FI" dirty="0"/>
              <a:t>Merkintöjesi tulee olla selkeitä ja ymmärrettäviä. Niissä saat käyttää vain yleisesti tunnettuja ja hyväksyttyjä käsitteitä ja lyhenteitä</a:t>
            </a:r>
          </a:p>
          <a:p>
            <a:endParaRPr lang="fi-FI" dirty="0"/>
          </a:p>
          <a:p>
            <a:pPr marL="0" indent="0" algn="ctr">
              <a:buNone/>
            </a:pPr>
            <a:r>
              <a:rPr lang="fi-FI" b="1" dirty="0">
                <a:solidFill>
                  <a:schemeClr val="accent6">
                    <a:lumMod val="75000"/>
                  </a:schemeClr>
                </a:solidFill>
              </a:rPr>
              <a:t>Huolelliset potilasasiakirjamerkinnät ovat tärkeitä sekä potilaan että</a:t>
            </a:r>
          </a:p>
          <a:p>
            <a:pPr marL="0" indent="0" algn="ctr">
              <a:buNone/>
            </a:pPr>
            <a:r>
              <a:rPr lang="fi-FI" b="1" dirty="0">
                <a:solidFill>
                  <a:schemeClr val="accent6">
                    <a:lumMod val="75000"/>
                  </a:schemeClr>
                </a:solidFill>
              </a:rPr>
              <a:t> hoitajan oikeusturvan kannalta!</a:t>
            </a:r>
          </a:p>
        </p:txBody>
      </p:sp>
    </p:spTree>
    <p:extLst>
      <p:ext uri="{BB962C8B-B14F-4D97-AF65-F5344CB8AC3E}">
        <p14:creationId xmlns:p14="http://schemas.microsoft.com/office/powerpoint/2010/main" val="317331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4EE615-B063-4F6F-B182-EF7CD19738EA}"/>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E88F9359-D7C9-4210-B949-FF899EBD0602}"/>
              </a:ext>
            </a:extLst>
          </p:cNvPr>
          <p:cNvSpPr>
            <a:spLocks noGrp="1"/>
          </p:cNvSpPr>
          <p:nvPr>
            <p:ph sz="quarter" idx="13"/>
          </p:nvPr>
        </p:nvSpPr>
        <p:spPr/>
        <p:txBody>
          <a:bodyPr/>
          <a:lstStyle/>
          <a:p>
            <a:r>
              <a:rPr lang="fi-FI" dirty="0"/>
              <a:t>Salassapito ja tietosuoja ovat lakiin perustuvia asioita</a:t>
            </a:r>
          </a:p>
          <a:p>
            <a:r>
              <a:rPr lang="fi-FI" dirty="0"/>
              <a:t>Niiden noudattaminen on työntekijän velvollisuus</a:t>
            </a:r>
          </a:p>
          <a:p>
            <a:r>
              <a:rPr lang="fi-FI" dirty="0"/>
              <a:t>Ja osa potilaan hyvää hoitoa</a:t>
            </a:r>
          </a:p>
        </p:txBody>
      </p:sp>
    </p:spTree>
    <p:extLst>
      <p:ext uri="{BB962C8B-B14F-4D97-AF65-F5344CB8AC3E}">
        <p14:creationId xmlns:p14="http://schemas.microsoft.com/office/powerpoint/2010/main" val="174249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D49E0A-B906-4112-8731-EC2CED17AEEC}"/>
              </a:ext>
            </a:extLst>
          </p:cNvPr>
          <p:cNvSpPr>
            <a:spLocks noGrp="1"/>
          </p:cNvSpPr>
          <p:nvPr>
            <p:ph type="title"/>
          </p:nvPr>
        </p:nvSpPr>
        <p:spPr/>
        <p:txBody>
          <a:bodyPr/>
          <a:lstStyle/>
          <a:p>
            <a:r>
              <a:rPr lang="fi-FI" dirty="0"/>
              <a:t>Potilaan oikeus tarkastaa tietonsa</a:t>
            </a:r>
          </a:p>
        </p:txBody>
      </p:sp>
      <p:sp>
        <p:nvSpPr>
          <p:cNvPr id="3" name="Sisällön paikkamerkki 2">
            <a:extLst>
              <a:ext uri="{FF2B5EF4-FFF2-40B4-BE49-F238E27FC236}">
                <a16:creationId xmlns:a16="http://schemas.microsoft.com/office/drawing/2014/main" id="{B35B190A-EE09-4E57-BF6C-7EA54D3EADAC}"/>
              </a:ext>
            </a:extLst>
          </p:cNvPr>
          <p:cNvSpPr>
            <a:spLocks noGrp="1"/>
          </p:cNvSpPr>
          <p:nvPr>
            <p:ph sz="quarter" idx="13"/>
          </p:nvPr>
        </p:nvSpPr>
        <p:spPr>
          <a:xfrm>
            <a:off x="913774" y="1866900"/>
            <a:ext cx="10363826" cy="4810125"/>
          </a:xfrm>
        </p:spPr>
        <p:txBody>
          <a:bodyPr>
            <a:normAutofit fontScale="92500" lnSpcReduction="20000"/>
          </a:bodyPr>
          <a:lstStyle/>
          <a:p>
            <a:r>
              <a:rPr lang="fi-FI" dirty="0"/>
              <a:t>Potilaalla on oikeus saada tietää, mitä tietoja potilasrekisteriin on tallennettu hänestä</a:t>
            </a:r>
          </a:p>
          <a:p>
            <a:r>
              <a:rPr lang="fi-FI" dirty="0"/>
              <a:t>Pyyntö tulee esittää joko lääkärille tai muulle terveydenhuollon ammattihenkilölle kirjallisena tai sitä vastaavalla varmennetulla asiakirjalla, joko esitäytettylomake tai vapaamuotoinen hakemus</a:t>
            </a:r>
          </a:p>
          <a:p>
            <a:r>
              <a:rPr lang="fi-FI" dirty="0"/>
              <a:t>Potilas voi käyttää hoitojakson aikana tarkastusoikeuttaan eli tarkastaa kaikki tiedot, mitä hoitopaikan potilasrekisteristä hänestä löytyy</a:t>
            </a:r>
          </a:p>
          <a:p>
            <a:r>
              <a:rPr lang="fi-FI" dirty="0"/>
              <a:t>Tiedot tulee antaa ymmärrettävässä muodossa ilman aiheetonta viivytystä. Terveydenhuollon ammattilainen voi olla läsnä ja selittää, mitä asiakirjojen tietoa (ammattikieli)</a:t>
            </a:r>
          </a:p>
          <a:p>
            <a:r>
              <a:rPr lang="fi-FI" dirty="0"/>
              <a:t>Tarkastusoikeuden käyttäminen kirjataan potilasasiakirjoihin</a:t>
            </a:r>
          </a:p>
          <a:p>
            <a:r>
              <a:rPr lang="fi-FI" dirty="0"/>
              <a:t>Potilastietojen antaminen saatetaan kieltää, mikäli tiedoista saattaisi aiheutua vakavaa vaaraa potilaan terveydelle, hoidolle tai jonkun muun oikeuksille. Päätöksen tekee tästä lääkäri.</a:t>
            </a:r>
          </a:p>
          <a:p>
            <a:endParaRPr lang="fi-FI" dirty="0"/>
          </a:p>
        </p:txBody>
      </p:sp>
    </p:spTree>
    <p:extLst>
      <p:ext uri="{BB962C8B-B14F-4D97-AF65-F5344CB8AC3E}">
        <p14:creationId xmlns:p14="http://schemas.microsoft.com/office/powerpoint/2010/main" val="293484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DC6138-7307-4AFC-985A-1328857E82CC}"/>
              </a:ext>
            </a:extLst>
          </p:cNvPr>
          <p:cNvSpPr>
            <a:spLocks noGrp="1"/>
          </p:cNvSpPr>
          <p:nvPr>
            <p:ph type="title"/>
          </p:nvPr>
        </p:nvSpPr>
        <p:spPr/>
        <p:txBody>
          <a:bodyPr/>
          <a:lstStyle/>
          <a:p>
            <a:r>
              <a:rPr lang="fi-FI" dirty="0"/>
              <a:t>Potilastietojen luovuttaminen</a:t>
            </a:r>
          </a:p>
        </p:txBody>
      </p:sp>
      <p:sp>
        <p:nvSpPr>
          <p:cNvPr id="3" name="Sisällön paikkamerkki 2">
            <a:extLst>
              <a:ext uri="{FF2B5EF4-FFF2-40B4-BE49-F238E27FC236}">
                <a16:creationId xmlns:a16="http://schemas.microsoft.com/office/drawing/2014/main" id="{42C4B699-385B-450C-896C-32CAE76C8B7B}"/>
              </a:ext>
            </a:extLst>
          </p:cNvPr>
          <p:cNvSpPr>
            <a:spLocks noGrp="1"/>
          </p:cNvSpPr>
          <p:nvPr>
            <p:ph sz="quarter" idx="13"/>
          </p:nvPr>
        </p:nvSpPr>
        <p:spPr/>
        <p:txBody>
          <a:bodyPr/>
          <a:lstStyle/>
          <a:p>
            <a:r>
              <a:rPr lang="fi-FI" dirty="0"/>
              <a:t>Potilastietoja saa luovuttaa sivullisille potilaan kirjallisella suostumuksella tai lakiin perustuen (POTL.9§, 13§)</a:t>
            </a:r>
          </a:p>
          <a:p>
            <a:r>
              <a:rPr lang="fi-FI" dirty="0"/>
              <a:t>Jos potilas ei kykene arvioimaan suostumuksen merkitystä, tietoja saa antaa hänen laillisen edustajansa kirjallisella suostumuksella </a:t>
            </a:r>
          </a:p>
          <a:p>
            <a:r>
              <a:rPr lang="fi-FI" dirty="0"/>
              <a:t>Potilastietoja voi luovuttaa:</a:t>
            </a:r>
          </a:p>
          <a:p>
            <a:pPr lvl="1"/>
            <a:r>
              <a:rPr lang="fi-FI" dirty="0"/>
              <a:t>Potilaan lähiomaiselle tai hänen nimeämälleen henkilölle</a:t>
            </a:r>
          </a:p>
          <a:p>
            <a:pPr lvl="1"/>
            <a:r>
              <a:rPr lang="fi-FI" dirty="0"/>
              <a:t>Toiselle terveydenhuollon yksikölle</a:t>
            </a:r>
          </a:p>
          <a:p>
            <a:pPr lvl="1"/>
            <a:r>
              <a:rPr lang="fi-FI" dirty="0"/>
              <a:t>viranomaisille</a:t>
            </a:r>
          </a:p>
        </p:txBody>
      </p:sp>
    </p:spTree>
    <p:extLst>
      <p:ext uri="{BB962C8B-B14F-4D97-AF65-F5344CB8AC3E}">
        <p14:creationId xmlns:p14="http://schemas.microsoft.com/office/powerpoint/2010/main" val="3548968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0685C4-E0EB-4B1C-82C0-C4195B0C7011}"/>
              </a:ext>
            </a:extLst>
          </p:cNvPr>
          <p:cNvSpPr>
            <a:spLocks noGrp="1"/>
          </p:cNvSpPr>
          <p:nvPr>
            <p:ph type="title"/>
          </p:nvPr>
        </p:nvSpPr>
        <p:spPr/>
        <p:txBody>
          <a:bodyPr/>
          <a:lstStyle/>
          <a:p>
            <a:r>
              <a:rPr lang="fi-FI" dirty="0"/>
              <a:t>kun luovutat potilastietoja potilaan omaiselle…</a:t>
            </a:r>
          </a:p>
        </p:txBody>
      </p:sp>
      <p:sp>
        <p:nvSpPr>
          <p:cNvPr id="3" name="Sisällön paikkamerkki 2">
            <a:extLst>
              <a:ext uri="{FF2B5EF4-FFF2-40B4-BE49-F238E27FC236}">
                <a16:creationId xmlns:a16="http://schemas.microsoft.com/office/drawing/2014/main" id="{9A8B8DA5-1B99-4CBA-BAC0-662B8A0B3846}"/>
              </a:ext>
            </a:extLst>
          </p:cNvPr>
          <p:cNvSpPr>
            <a:spLocks noGrp="1"/>
          </p:cNvSpPr>
          <p:nvPr>
            <p:ph sz="quarter" idx="13"/>
          </p:nvPr>
        </p:nvSpPr>
        <p:spPr>
          <a:xfrm>
            <a:off x="913774" y="1905000"/>
            <a:ext cx="10363826" cy="4724400"/>
          </a:xfrm>
        </p:spPr>
        <p:txBody>
          <a:bodyPr>
            <a:normAutofit fontScale="92500"/>
          </a:bodyPr>
          <a:lstStyle/>
          <a:p>
            <a:r>
              <a:rPr lang="fi-FI" dirty="0"/>
              <a:t>Tulee olla kirjallinen suostumus potilaalta kenelle tietoja saa luovuttaa</a:t>
            </a:r>
          </a:p>
          <a:p>
            <a:r>
              <a:rPr lang="fi-FI" dirty="0"/>
              <a:t>Suullisesta suostumuksesta ja tietojen annosta tehdään potilasasiakirjamerkintä</a:t>
            </a:r>
          </a:p>
          <a:p>
            <a:r>
              <a:rPr lang="fi-FI" dirty="0"/>
              <a:t>Potilaalta on hyvä varmistaa, onko hänen mainitsema omainen tai läheinen se henkilö, jolle tietoja saa luovuttaa. Potilasasiakirjamerkintä!!</a:t>
            </a:r>
          </a:p>
          <a:p>
            <a:r>
              <a:rPr lang="fi-FI" dirty="0"/>
              <a:t>Puhelimessakin tulee varmistua soittajan henkilöllisyydestä (tunnistava kysymys)</a:t>
            </a:r>
          </a:p>
          <a:p>
            <a:r>
              <a:rPr lang="fi-FI" dirty="0"/>
              <a:t>Jos potilaalla ei ole edellytyksiä arvioida suostumuksensa merkitystä, saa potilaan laillinen edustaja antaa kirjallisen suostumuksen tietojen luovutukseen.</a:t>
            </a:r>
          </a:p>
          <a:p>
            <a:r>
              <a:rPr lang="fi-FI" dirty="0"/>
              <a:t>Jos potilas on tajuton, voidaan antaa tietoja omaisille, läheisille, jollei ole syytä olettaa, että potilas kieltäisi tietojen luovuttamisen</a:t>
            </a:r>
          </a:p>
          <a:p>
            <a:r>
              <a:rPr lang="fi-FI" dirty="0"/>
              <a:t>Potilaan kuollessa on omaisilla oikeus saada tietoja potilaan hoidosta </a:t>
            </a:r>
            <a:r>
              <a:rPr lang="fi-FI" dirty="0" err="1"/>
              <a:t>esim</a:t>
            </a:r>
            <a:r>
              <a:rPr lang="fi-FI" dirty="0"/>
              <a:t> hoitovirhettä epäillessä. Pyyntö tehtävä kirjallisena.</a:t>
            </a:r>
          </a:p>
          <a:p>
            <a:endParaRPr lang="fi-FI" dirty="0"/>
          </a:p>
        </p:txBody>
      </p:sp>
    </p:spTree>
    <p:extLst>
      <p:ext uri="{BB962C8B-B14F-4D97-AF65-F5344CB8AC3E}">
        <p14:creationId xmlns:p14="http://schemas.microsoft.com/office/powerpoint/2010/main" val="395770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1289B7-DBF4-4376-B7E8-0B4A15692E11}"/>
              </a:ext>
            </a:extLst>
          </p:cNvPr>
          <p:cNvSpPr>
            <a:spLocks noGrp="1"/>
          </p:cNvSpPr>
          <p:nvPr>
            <p:ph type="title"/>
          </p:nvPr>
        </p:nvSpPr>
        <p:spPr/>
        <p:txBody>
          <a:bodyPr/>
          <a:lstStyle/>
          <a:p>
            <a:r>
              <a:rPr lang="fi-FI" dirty="0"/>
              <a:t>Potilaan tietojen luovuttaminen toiselle terveydenhuollon yksikölle</a:t>
            </a:r>
          </a:p>
        </p:txBody>
      </p:sp>
      <p:sp>
        <p:nvSpPr>
          <p:cNvPr id="3" name="Sisällön paikkamerkki 2">
            <a:extLst>
              <a:ext uri="{FF2B5EF4-FFF2-40B4-BE49-F238E27FC236}">
                <a16:creationId xmlns:a16="http://schemas.microsoft.com/office/drawing/2014/main" id="{F17F7613-BFE8-40F4-B909-7674A82548F2}"/>
              </a:ext>
            </a:extLst>
          </p:cNvPr>
          <p:cNvSpPr>
            <a:spLocks noGrp="1"/>
          </p:cNvSpPr>
          <p:nvPr>
            <p:ph sz="quarter" idx="13"/>
          </p:nvPr>
        </p:nvSpPr>
        <p:spPr>
          <a:xfrm>
            <a:off x="913774" y="2367092"/>
            <a:ext cx="10363826" cy="4224208"/>
          </a:xfrm>
        </p:spPr>
        <p:txBody>
          <a:bodyPr>
            <a:normAutofit fontScale="92500" lnSpcReduction="20000"/>
          </a:bodyPr>
          <a:lstStyle/>
          <a:p>
            <a:r>
              <a:rPr lang="fi-FI" dirty="0"/>
              <a:t>Tietoja voidaan luovuttaa potilaan tai hänen laillisen edustajan kirjallisella, suullisella tai asiayhteydestä ilmenevällä suostumuksella</a:t>
            </a:r>
          </a:p>
          <a:p>
            <a:r>
              <a:rPr lang="fi-FI" dirty="0"/>
              <a:t>Potilaan hoidosta voidaan luovuttaa yhteenveto hänet lähettäneelle toimintayksikölle tai ammattihenkilölle tai </a:t>
            </a:r>
            <a:r>
              <a:rPr lang="fi-FI" dirty="0" err="1"/>
              <a:t>läkärille</a:t>
            </a:r>
            <a:r>
              <a:rPr lang="fi-FI" dirty="0"/>
              <a:t>. Esim. kotihoidolle</a:t>
            </a:r>
          </a:p>
          <a:p>
            <a:r>
              <a:rPr lang="fi-FI" dirty="0"/>
              <a:t>Sairaanhoitopiirin sisällä tiedot siirtyvät ilman potilaan </a:t>
            </a:r>
            <a:r>
              <a:rPr lang="fi-FI" dirty="0" err="1"/>
              <a:t>suostumiusta</a:t>
            </a:r>
            <a:r>
              <a:rPr lang="fi-FI" dirty="0"/>
              <a:t>, ellei sitä ole erikseen kielletty.</a:t>
            </a:r>
          </a:p>
          <a:p>
            <a:r>
              <a:rPr lang="fi-FI" dirty="0"/>
              <a:t>Ilman suostumusta tietoja voidaan luovuttaa suomalaiselle tai ulkomaiselle toimintayksikölle, jos potilaalla ei ole edellytyksiä arvioida suostumusta tietojen luovuttamiseen. </a:t>
            </a:r>
            <a:r>
              <a:rPr lang="fi-FI" dirty="0" err="1"/>
              <a:t>Esim</a:t>
            </a:r>
            <a:endParaRPr lang="fi-FI" dirty="0"/>
          </a:p>
          <a:p>
            <a:pPr lvl="1"/>
            <a:r>
              <a:rPr lang="fi-FI" dirty="0"/>
              <a:t>Tajuton</a:t>
            </a:r>
          </a:p>
          <a:p>
            <a:pPr lvl="1"/>
            <a:r>
              <a:rPr lang="fi-FI" dirty="0"/>
              <a:t>Kehitysvammainen</a:t>
            </a:r>
          </a:p>
          <a:p>
            <a:pPr lvl="1"/>
            <a:r>
              <a:rPr lang="fi-FI" dirty="0"/>
              <a:t>mielenterveyshäiriö</a:t>
            </a:r>
          </a:p>
        </p:txBody>
      </p:sp>
    </p:spTree>
    <p:extLst>
      <p:ext uri="{BB962C8B-B14F-4D97-AF65-F5344CB8AC3E}">
        <p14:creationId xmlns:p14="http://schemas.microsoft.com/office/powerpoint/2010/main" val="1976266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10B6B7-30F7-4F48-A93A-085841BB1E4F}"/>
              </a:ext>
            </a:extLst>
          </p:cNvPr>
          <p:cNvSpPr>
            <a:spLocks noGrp="1"/>
          </p:cNvSpPr>
          <p:nvPr>
            <p:ph type="title"/>
          </p:nvPr>
        </p:nvSpPr>
        <p:spPr/>
        <p:txBody>
          <a:bodyPr/>
          <a:lstStyle/>
          <a:p>
            <a:r>
              <a:rPr lang="fi-FI" dirty="0"/>
              <a:t>Potilastietojen luovuttaminen viranomaisille</a:t>
            </a:r>
          </a:p>
        </p:txBody>
      </p:sp>
      <p:sp>
        <p:nvSpPr>
          <p:cNvPr id="3" name="Sisällön paikkamerkki 2">
            <a:extLst>
              <a:ext uri="{FF2B5EF4-FFF2-40B4-BE49-F238E27FC236}">
                <a16:creationId xmlns:a16="http://schemas.microsoft.com/office/drawing/2014/main" id="{AB9505CC-F385-4792-A7CF-86363C98178B}"/>
              </a:ext>
            </a:extLst>
          </p:cNvPr>
          <p:cNvSpPr>
            <a:spLocks noGrp="1"/>
          </p:cNvSpPr>
          <p:nvPr>
            <p:ph sz="quarter" idx="13"/>
          </p:nvPr>
        </p:nvSpPr>
        <p:spPr/>
        <p:txBody>
          <a:bodyPr/>
          <a:lstStyle/>
          <a:p>
            <a:r>
              <a:rPr lang="fi-FI" dirty="0"/>
              <a:t>Voidaan luovuttaa potilaan nimenomaiseen kirjalliseen suostumukseen tai lakiin perustuen</a:t>
            </a:r>
          </a:p>
          <a:p>
            <a:r>
              <a:rPr lang="fi-FI" b="1" dirty="0"/>
              <a:t>Viranomaisia, joilla oikeus pyytää potilastietoja lakiin perustuen ovat mm. </a:t>
            </a:r>
            <a:r>
              <a:rPr lang="fi-FI" b="1" dirty="0" err="1"/>
              <a:t>kansaneläkelaitos</a:t>
            </a:r>
            <a:r>
              <a:rPr lang="fi-FI" b="1" dirty="0"/>
              <a:t>, vakuutusyhtiöt ja poliisi</a:t>
            </a:r>
          </a:p>
          <a:p>
            <a:r>
              <a:rPr lang="fi-FI" dirty="0"/>
              <a:t>Viranomaisen pyynnön tietojen saamiseksi tulee olla kirjallinen ja lailla perusteltu. Lakiperustelua ei tarvita, jos luovutus perustuu potilaan suostumukseen.</a:t>
            </a:r>
          </a:p>
          <a:p>
            <a:r>
              <a:rPr lang="fi-FI" dirty="0"/>
              <a:t>Viranomaisille luovutetaan vain virkatehtävän kannalta välttämättömät tiedot.</a:t>
            </a:r>
          </a:p>
          <a:p>
            <a:endParaRPr lang="fi-FI" dirty="0"/>
          </a:p>
        </p:txBody>
      </p:sp>
    </p:spTree>
    <p:extLst>
      <p:ext uri="{BB962C8B-B14F-4D97-AF65-F5344CB8AC3E}">
        <p14:creationId xmlns:p14="http://schemas.microsoft.com/office/powerpoint/2010/main" val="213412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F849875-200C-4400-B161-0927BEA11834}"/>
              </a:ext>
            </a:extLst>
          </p:cNvPr>
          <p:cNvSpPr>
            <a:spLocks noGrp="1"/>
          </p:cNvSpPr>
          <p:nvPr>
            <p:ph sz="quarter" idx="13"/>
          </p:nvPr>
        </p:nvSpPr>
        <p:spPr>
          <a:xfrm>
            <a:off x="913774" y="1104900"/>
            <a:ext cx="10363826" cy="4686299"/>
          </a:xfrm>
        </p:spPr>
        <p:txBody>
          <a:bodyPr/>
          <a:lstStyle/>
          <a:p>
            <a:r>
              <a:rPr lang="fi-FI" dirty="0"/>
              <a:t>Lakiin perustuen viranomaisilla on oikeus vaatia tarvittavat tiedot välttämättömän virka-aputehtävän suorittamiseksi, vaikka potilas kieltäisi tietojen luovuttamisen.</a:t>
            </a:r>
          </a:p>
          <a:p>
            <a:r>
              <a:rPr lang="fi-FI" dirty="0"/>
              <a:t>Törkeiksi luokiteltujen rikosten ilmoitusvelvollisuus poliisille menee salassapitovelvollisuuden edelle. </a:t>
            </a:r>
            <a:r>
              <a:rPr lang="fi-FI" b="1" dirty="0"/>
              <a:t>Törkeän rikoksen ilmoittamatta jättäminen siinä vaiheessa, kun rikos on vielä estettävissä, voi johtaa sakkoon tai </a:t>
            </a:r>
            <a:r>
              <a:rPr lang="fi-FI" b="1" dirty="0" err="1"/>
              <a:t>enint</a:t>
            </a:r>
            <a:r>
              <a:rPr lang="fi-FI" b="1" dirty="0"/>
              <a:t>. 6 kk vankeuteen. Törkeiksi rikoksiksi luokitellaan mm. raiskaus, ihmiskauppa, murha, tappo ja surma.</a:t>
            </a:r>
          </a:p>
          <a:p>
            <a:r>
              <a:rPr lang="fi-FI" dirty="0"/>
              <a:t>Valviralla ja </a:t>
            </a:r>
            <a:r>
              <a:rPr lang="fi-FI" dirty="0" err="1"/>
              <a:t>avi:lla</a:t>
            </a:r>
            <a:r>
              <a:rPr lang="fi-FI" dirty="0"/>
              <a:t> (aluehallintovirasto) on aina oikeus saada pyytämänsä tiedot terveydenhuollon lupahallinto-, ohjaus- ja valvontatarkoitukseen.</a:t>
            </a:r>
          </a:p>
        </p:txBody>
      </p:sp>
    </p:spTree>
    <p:extLst>
      <p:ext uri="{BB962C8B-B14F-4D97-AF65-F5344CB8AC3E}">
        <p14:creationId xmlns:p14="http://schemas.microsoft.com/office/powerpoint/2010/main" val="269808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528F3-8C9C-4A99-BC87-549D2BFAF35B}"/>
              </a:ext>
            </a:extLst>
          </p:cNvPr>
          <p:cNvSpPr>
            <a:spLocks noGrp="1"/>
          </p:cNvSpPr>
          <p:nvPr>
            <p:ph type="title"/>
          </p:nvPr>
        </p:nvSpPr>
        <p:spPr/>
        <p:txBody>
          <a:bodyPr/>
          <a:lstStyle/>
          <a:p>
            <a:r>
              <a:rPr lang="fi-FI" dirty="0"/>
              <a:t>Potilasasiakirjojen käytöstä jää merkintä</a:t>
            </a:r>
          </a:p>
        </p:txBody>
      </p:sp>
      <p:sp>
        <p:nvSpPr>
          <p:cNvPr id="3" name="Sisällön paikkamerkki 2">
            <a:extLst>
              <a:ext uri="{FF2B5EF4-FFF2-40B4-BE49-F238E27FC236}">
                <a16:creationId xmlns:a16="http://schemas.microsoft.com/office/drawing/2014/main" id="{F103666C-3A39-4BDD-BA04-BE3FA770A08F}"/>
              </a:ext>
            </a:extLst>
          </p:cNvPr>
          <p:cNvSpPr>
            <a:spLocks noGrp="1"/>
          </p:cNvSpPr>
          <p:nvPr>
            <p:ph sz="quarter" idx="13"/>
          </p:nvPr>
        </p:nvSpPr>
        <p:spPr/>
        <p:txBody>
          <a:bodyPr>
            <a:normAutofit lnSpcReduction="10000"/>
          </a:bodyPr>
          <a:lstStyle/>
          <a:p>
            <a:r>
              <a:rPr lang="fi-FI" b="1" dirty="0"/>
              <a:t>Sähköisten potilasasiakirjojen käytöstä jää merkintä lokitietoihin</a:t>
            </a:r>
            <a:r>
              <a:rPr lang="fi-FI" dirty="0"/>
              <a:t>.</a:t>
            </a:r>
          </a:p>
          <a:p>
            <a:r>
              <a:rPr lang="fi-FI" dirty="0"/>
              <a:t>Terveydenhuollon toimintayksiköt valvovat potilastietojärjestelmien käyttöä sekä seuraavat, että potilastietoja käytetään työtehtävien edellyttämällä tavalla ja vain tarvittavassa laajuudessa</a:t>
            </a:r>
          </a:p>
          <a:p>
            <a:r>
              <a:rPr lang="fi-FI" dirty="0"/>
              <a:t>Potilaalla on oikeus pyytää potilasasiakirjojensa lokitiedot nähtäväksi.</a:t>
            </a:r>
          </a:p>
          <a:p>
            <a:r>
              <a:rPr lang="fi-FI" dirty="0"/>
              <a:t>Potilaan tulee tehdä kirjallinen pyyntö terveydenhuollon palvelujen antajalle, jonka jälkeen lokitiedot tulee antaa viivytyksettä ja maksutta.</a:t>
            </a:r>
          </a:p>
          <a:p>
            <a:r>
              <a:rPr lang="fi-FI" dirty="0"/>
              <a:t>Maksu voidaan periä, jos samasta ajanjaksosta pyydetään uudelleen lokitietoja.</a:t>
            </a:r>
          </a:p>
          <a:p>
            <a:endParaRPr lang="fi-FI" dirty="0"/>
          </a:p>
        </p:txBody>
      </p:sp>
    </p:spTree>
    <p:extLst>
      <p:ext uri="{BB962C8B-B14F-4D97-AF65-F5344CB8AC3E}">
        <p14:creationId xmlns:p14="http://schemas.microsoft.com/office/powerpoint/2010/main" val="263078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675C66A-8232-43FD-8272-004CDE41FF60}"/>
              </a:ext>
            </a:extLst>
          </p:cNvPr>
          <p:cNvSpPr>
            <a:spLocks noGrp="1"/>
          </p:cNvSpPr>
          <p:nvPr>
            <p:ph sz="quarter" idx="13"/>
          </p:nvPr>
        </p:nvSpPr>
        <p:spPr>
          <a:xfrm>
            <a:off x="914087" y="638175"/>
            <a:ext cx="10363826" cy="5343525"/>
          </a:xfrm>
        </p:spPr>
        <p:txBody>
          <a:bodyPr>
            <a:normAutofit fontScale="92500" lnSpcReduction="10000"/>
          </a:bodyPr>
          <a:lstStyle/>
          <a:p>
            <a:r>
              <a:rPr lang="fi-FI" dirty="0"/>
              <a:t>Mikäli potilaan mielestä hänen tietojaan on käytetty tai luovutettu perusteettomasti, tulee palvelun antajan antaa potilaalle selvitys tietojen käytön tai luovuttamisen perusteista</a:t>
            </a:r>
          </a:p>
          <a:p>
            <a:r>
              <a:rPr lang="fi-FI" b="1" dirty="0"/>
              <a:t>Omien potilastietojen katselu on epäasianmukaista toimintaa ja ammattieettisesti väärin</a:t>
            </a:r>
            <a:r>
              <a:rPr lang="fi-FI" dirty="0"/>
              <a:t>. Potilastietojärjestelmä on tarkoitettu potilaan hoitoa varten, ei omien tietojen katseluun. Omien asioiden hoito ja ammatinharjoittaminen on hyvä pitää erillä toisistaan.</a:t>
            </a:r>
          </a:p>
          <a:p>
            <a:pPr marL="0" indent="0">
              <a:buNone/>
            </a:pPr>
            <a:endParaRPr lang="fi-FI" dirty="0"/>
          </a:p>
          <a:p>
            <a:pPr marL="0" indent="0" algn="ctr">
              <a:buNone/>
            </a:pPr>
            <a:r>
              <a:rPr lang="fi-FI" b="1" dirty="0"/>
              <a:t>Kaikki potilasrekisterissä olevat tiedot ovat salassa pidettäviä. </a:t>
            </a:r>
          </a:p>
          <a:p>
            <a:pPr marL="0" indent="0" algn="ctr">
              <a:buNone/>
            </a:pPr>
            <a:r>
              <a:rPr lang="fi-FI" b="1" dirty="0"/>
              <a:t>Harjoittelussa sinulla ei ole oikeutta katsoa kaikkien osaston potilaiden tietoja, vaikka se olisikin oppimisen kannalta hyödyllistä. </a:t>
            </a:r>
          </a:p>
          <a:p>
            <a:pPr marL="0" indent="0" algn="ctr">
              <a:buNone/>
            </a:pPr>
            <a:r>
              <a:rPr lang="fi-FI" b="1" dirty="0"/>
              <a:t>Käyttötarkoitus on ensisijainen syy, minkä turvin potilasasiakirjoja voi käydä katsomassa. </a:t>
            </a:r>
          </a:p>
          <a:p>
            <a:pPr marL="0" indent="0" algn="ctr">
              <a:buNone/>
            </a:pPr>
            <a:r>
              <a:rPr lang="fi-FI" b="1" dirty="0"/>
              <a:t>Opiskelijana voit katsoa niiden potilaiden tietoja, joiden hoitoon osallistut.</a:t>
            </a:r>
          </a:p>
        </p:txBody>
      </p:sp>
    </p:spTree>
    <p:extLst>
      <p:ext uri="{BB962C8B-B14F-4D97-AF65-F5344CB8AC3E}">
        <p14:creationId xmlns:p14="http://schemas.microsoft.com/office/powerpoint/2010/main" val="291235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F4D608-B075-4F6F-A87D-8AA5AB024D7C}"/>
              </a:ext>
            </a:extLst>
          </p:cNvPr>
          <p:cNvSpPr>
            <a:spLocks noGrp="1"/>
          </p:cNvSpPr>
          <p:nvPr>
            <p:ph type="title"/>
          </p:nvPr>
        </p:nvSpPr>
        <p:spPr/>
        <p:txBody>
          <a:bodyPr/>
          <a:lstStyle/>
          <a:p>
            <a:r>
              <a:rPr lang="fi-FI" dirty="0"/>
              <a:t>Virheellisten potilastietojen korjaaminen</a:t>
            </a:r>
          </a:p>
        </p:txBody>
      </p:sp>
      <p:sp>
        <p:nvSpPr>
          <p:cNvPr id="3" name="Sisällön paikkamerkki 2">
            <a:extLst>
              <a:ext uri="{FF2B5EF4-FFF2-40B4-BE49-F238E27FC236}">
                <a16:creationId xmlns:a16="http://schemas.microsoft.com/office/drawing/2014/main" id="{FE6AC0E2-90A8-4EAD-A433-0DE54BEB41F1}"/>
              </a:ext>
            </a:extLst>
          </p:cNvPr>
          <p:cNvSpPr>
            <a:spLocks noGrp="1"/>
          </p:cNvSpPr>
          <p:nvPr>
            <p:ph sz="quarter" idx="13"/>
          </p:nvPr>
        </p:nvSpPr>
        <p:spPr/>
        <p:txBody>
          <a:bodyPr/>
          <a:lstStyle/>
          <a:p>
            <a:r>
              <a:rPr lang="fi-FI" dirty="0"/>
              <a:t>Potilaalla on oikeus vaatia virheellisten potilastietojen korjaamista</a:t>
            </a:r>
          </a:p>
          <a:p>
            <a:r>
              <a:rPr lang="fi-FI" dirty="0"/>
              <a:t>Palvelun antajan on oikaistava, poistettava tai täydennettävä potilastiedoissa oleva virheellinen, tarpeeton, puutteellinen tai vanhentunut tieto.</a:t>
            </a:r>
          </a:p>
          <a:p>
            <a:r>
              <a:rPr lang="fi-FI" dirty="0"/>
              <a:t>Palvelun antajan on estettävä näiden tietojen leviäminen, mikäli tieto voi vaarantaa potilaan yksityisyyden suojaa tai hänen oikeuksiaan.</a:t>
            </a:r>
          </a:p>
          <a:p>
            <a:r>
              <a:rPr lang="fi-FI" dirty="0"/>
              <a:t>Korjaus tulee tehdä niin, että sekä alkuperäinen että korjattu merkintä ovat myöhemmin luettavissa.</a:t>
            </a:r>
          </a:p>
        </p:txBody>
      </p:sp>
    </p:spTree>
    <p:extLst>
      <p:ext uri="{BB962C8B-B14F-4D97-AF65-F5344CB8AC3E}">
        <p14:creationId xmlns:p14="http://schemas.microsoft.com/office/powerpoint/2010/main" val="278013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AF173EF-BE0C-48EC-ACA3-942181384FE2}"/>
              </a:ext>
            </a:extLst>
          </p:cNvPr>
          <p:cNvSpPr>
            <a:spLocks noGrp="1"/>
          </p:cNvSpPr>
          <p:nvPr>
            <p:ph sz="quarter" idx="13"/>
          </p:nvPr>
        </p:nvSpPr>
        <p:spPr>
          <a:xfrm>
            <a:off x="913774" y="991402"/>
            <a:ext cx="10363826" cy="5476775"/>
          </a:xfrm>
        </p:spPr>
        <p:txBody>
          <a:bodyPr>
            <a:normAutofit/>
          </a:bodyPr>
          <a:lstStyle/>
          <a:p>
            <a:r>
              <a:rPr lang="fi-FI" dirty="0"/>
              <a:t>Potilasasiakirjoihin tulee merkitä</a:t>
            </a:r>
          </a:p>
          <a:p>
            <a:pPr lvl="1"/>
            <a:r>
              <a:rPr lang="fi-FI" dirty="0"/>
              <a:t>Korjaajan nimi</a:t>
            </a:r>
          </a:p>
          <a:p>
            <a:pPr lvl="1"/>
            <a:r>
              <a:rPr lang="fi-FI" dirty="0"/>
              <a:t>Virka-asema</a:t>
            </a:r>
          </a:p>
          <a:p>
            <a:pPr lvl="1"/>
            <a:r>
              <a:rPr lang="fi-FI" dirty="0"/>
              <a:t>Päivämäärä</a:t>
            </a:r>
          </a:p>
          <a:p>
            <a:pPr lvl="1"/>
            <a:r>
              <a:rPr lang="fi-FI" dirty="0"/>
              <a:t>Korjauksen peruste</a:t>
            </a:r>
          </a:p>
          <a:p>
            <a:r>
              <a:rPr lang="fi-FI" dirty="0"/>
              <a:t>Poistettaessa hoidon kannalta tarpeeton tieto, tulee potilasasiakirjoihin tehdä merkintä tietojen poistamisesta, sen tekijästä ja poistamisajankohdasta. Lähtökohtaisesti korjauksen tekee merkinnän alkuperäinen kirjaaja. Jos tämä ei ole mahdollista, korjauksen tekee terveydenhuollon yksikön vastaava johtaja tai hänen kirjallisesti valtuuttama henkilö.</a:t>
            </a:r>
          </a:p>
          <a:p>
            <a:r>
              <a:rPr lang="fi-FI" dirty="0"/>
              <a:t>Mikäli palvelun antaja ei hyväksy potilaan vaatimusta korjauksesta, hänen on annettava asiasta kirjallinen todistus. Siitä on käytävä ilmi syyt, joiden vuoksi vaatimusta ei hyväksytty.</a:t>
            </a:r>
          </a:p>
        </p:txBody>
      </p:sp>
    </p:spTree>
    <p:extLst>
      <p:ext uri="{BB962C8B-B14F-4D97-AF65-F5344CB8AC3E}">
        <p14:creationId xmlns:p14="http://schemas.microsoft.com/office/powerpoint/2010/main" val="261486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A7AFC9F-A772-4F4F-9D46-3CF17DF95CB9}"/>
              </a:ext>
            </a:extLst>
          </p:cNvPr>
          <p:cNvPicPr>
            <a:picLocks noChangeAspect="1"/>
          </p:cNvPicPr>
          <p:nvPr/>
        </p:nvPicPr>
        <p:blipFill>
          <a:blip r:embed="rId2"/>
          <a:stretch>
            <a:fillRect/>
          </a:stretch>
        </p:blipFill>
        <p:spPr>
          <a:xfrm>
            <a:off x="0" y="1838325"/>
            <a:ext cx="4362450" cy="4876800"/>
          </a:xfrm>
          <a:prstGeom prst="rect">
            <a:avLst/>
          </a:prstGeom>
        </p:spPr>
      </p:pic>
      <p:sp>
        <p:nvSpPr>
          <p:cNvPr id="4" name="Tekstiruutu 3">
            <a:extLst>
              <a:ext uri="{FF2B5EF4-FFF2-40B4-BE49-F238E27FC236}">
                <a16:creationId xmlns:a16="http://schemas.microsoft.com/office/drawing/2014/main" id="{CB2A0515-F2FB-4184-ADF7-D3D9802F81AB}"/>
              </a:ext>
            </a:extLst>
          </p:cNvPr>
          <p:cNvSpPr txBox="1"/>
          <p:nvPr/>
        </p:nvSpPr>
        <p:spPr>
          <a:xfrm>
            <a:off x="3514725" y="2238375"/>
            <a:ext cx="7115175" cy="3293209"/>
          </a:xfrm>
          <a:prstGeom prst="rect">
            <a:avLst/>
          </a:prstGeom>
          <a:noFill/>
        </p:spPr>
        <p:txBody>
          <a:bodyPr wrap="square" rtlCol="0">
            <a:spAutoFit/>
          </a:bodyPr>
          <a:lstStyle/>
          <a:p>
            <a:pPr algn="ctr"/>
            <a:r>
              <a:rPr lang="fi-FI" sz="3200" dirty="0"/>
              <a:t>”Mikäli parannustyössäni tai sen ulkopuolella</a:t>
            </a:r>
          </a:p>
          <a:p>
            <a:pPr algn="ctr"/>
            <a:r>
              <a:rPr lang="fi-FI" sz="3200" dirty="0"/>
              <a:t>Ihmisten parissa näen tai kuulen sellaista,</a:t>
            </a:r>
          </a:p>
          <a:p>
            <a:pPr algn="ctr"/>
            <a:r>
              <a:rPr lang="fi-FI" sz="3200" dirty="0"/>
              <a:t>Mitä ei pidä levittämän,</a:t>
            </a:r>
          </a:p>
          <a:p>
            <a:pPr algn="ctr"/>
            <a:r>
              <a:rPr lang="fi-FI" sz="3200" dirty="0"/>
              <a:t>Vaikenen ja pidän sen salaisuutena.”</a:t>
            </a:r>
          </a:p>
          <a:p>
            <a:endParaRPr lang="fi-FI" sz="2400" dirty="0"/>
          </a:p>
          <a:p>
            <a:r>
              <a:rPr lang="fi-FI" sz="2400" dirty="0"/>
              <a:t>                                   - </a:t>
            </a:r>
            <a:r>
              <a:rPr lang="fi-FI" sz="2400" dirty="0" err="1"/>
              <a:t>Hippogrates</a:t>
            </a:r>
            <a:r>
              <a:rPr lang="fi-FI" sz="2400" dirty="0"/>
              <a:t> n 400 </a:t>
            </a:r>
            <a:r>
              <a:rPr lang="fi-FI" sz="2400" dirty="0" err="1"/>
              <a:t>eKr-</a:t>
            </a:r>
            <a:endParaRPr lang="fi-FI" sz="2400" dirty="0"/>
          </a:p>
        </p:txBody>
      </p:sp>
    </p:spTree>
    <p:extLst>
      <p:ext uri="{BB962C8B-B14F-4D97-AF65-F5344CB8AC3E}">
        <p14:creationId xmlns:p14="http://schemas.microsoft.com/office/powerpoint/2010/main" val="58483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8CF96-4E36-46BF-874D-D2D0ABD26C63}"/>
              </a:ext>
            </a:extLst>
          </p:cNvPr>
          <p:cNvSpPr>
            <a:spLocks noGrp="1"/>
          </p:cNvSpPr>
          <p:nvPr>
            <p:ph type="title"/>
          </p:nvPr>
        </p:nvSpPr>
        <p:spPr>
          <a:xfrm>
            <a:off x="913774" y="108378"/>
            <a:ext cx="10364451" cy="1596177"/>
          </a:xfrm>
        </p:spPr>
        <p:txBody>
          <a:bodyPr/>
          <a:lstStyle/>
          <a:p>
            <a:r>
              <a:rPr lang="fi-FI" dirty="0"/>
              <a:t>Sähköpostin käyttäminen</a:t>
            </a:r>
          </a:p>
        </p:txBody>
      </p:sp>
      <p:sp>
        <p:nvSpPr>
          <p:cNvPr id="3" name="Sisällön paikkamerkki 2">
            <a:extLst>
              <a:ext uri="{FF2B5EF4-FFF2-40B4-BE49-F238E27FC236}">
                <a16:creationId xmlns:a16="http://schemas.microsoft.com/office/drawing/2014/main" id="{732DD7F5-CD93-4E98-8355-65B9F2881BE2}"/>
              </a:ext>
            </a:extLst>
          </p:cNvPr>
          <p:cNvSpPr>
            <a:spLocks noGrp="1"/>
          </p:cNvSpPr>
          <p:nvPr>
            <p:ph sz="quarter" idx="13"/>
          </p:nvPr>
        </p:nvSpPr>
        <p:spPr>
          <a:xfrm>
            <a:off x="913774" y="1799924"/>
            <a:ext cx="10363826" cy="3991275"/>
          </a:xfrm>
        </p:spPr>
        <p:txBody>
          <a:bodyPr>
            <a:normAutofit lnSpcReduction="10000"/>
          </a:bodyPr>
          <a:lstStyle/>
          <a:p>
            <a:r>
              <a:rPr lang="fi-FI" b="1" dirty="0"/>
              <a:t>Työpaikan tietokonetta ja sähköpostia saa käyttää pääasiassa vain työntekoon</a:t>
            </a:r>
            <a:r>
              <a:rPr lang="fi-FI" dirty="0"/>
              <a:t>!</a:t>
            </a:r>
          </a:p>
          <a:p>
            <a:r>
              <a:rPr lang="fi-FI" dirty="0"/>
              <a:t>Omat asiat hoidetaan ainoastaan oman henkilökohtaisen sähköpostin kautta. Omien asioiden hoitaminen virka-ajalla ei saa häiritä työntekoa</a:t>
            </a:r>
          </a:p>
          <a:p>
            <a:r>
              <a:rPr lang="fi-FI" dirty="0"/>
              <a:t>Sähköposti on suojaamaton yhteys ja sen vuoksi sen välityksellä ei saa lähettää salassa pidettäviä tietoja, </a:t>
            </a:r>
            <a:r>
              <a:rPr lang="fi-FI" dirty="0" err="1"/>
              <a:t>esim</a:t>
            </a:r>
            <a:r>
              <a:rPr lang="fi-FI" dirty="0"/>
              <a:t> henkilötunnuksia tai potilaan laboratoriovastauksia</a:t>
            </a:r>
          </a:p>
          <a:p>
            <a:r>
              <a:rPr lang="fi-FI" dirty="0"/>
              <a:t>Väärän virkasähköpostin vastaanottajalla on velvollisuus ilmoittaa lähettäjälle, että viesti tuli väärään osoitteeseen. Vastaanottajalla on velvollisuus poistaa väärä viesti omasta postilaatikostaan.</a:t>
            </a:r>
          </a:p>
        </p:txBody>
      </p:sp>
    </p:spTree>
    <p:extLst>
      <p:ext uri="{BB962C8B-B14F-4D97-AF65-F5344CB8AC3E}">
        <p14:creationId xmlns:p14="http://schemas.microsoft.com/office/powerpoint/2010/main" val="1656478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12C32B-3F5E-4C02-9572-54C227DF4C50}"/>
              </a:ext>
            </a:extLst>
          </p:cNvPr>
          <p:cNvSpPr>
            <a:spLocks noGrp="1"/>
          </p:cNvSpPr>
          <p:nvPr>
            <p:ph type="title"/>
          </p:nvPr>
        </p:nvSpPr>
        <p:spPr/>
        <p:txBody>
          <a:bodyPr/>
          <a:lstStyle/>
          <a:p>
            <a:r>
              <a:rPr lang="fi-FI" dirty="0"/>
              <a:t>Käyttäytyminen sosiaalisessa mediassa</a:t>
            </a:r>
          </a:p>
        </p:txBody>
      </p:sp>
      <p:sp>
        <p:nvSpPr>
          <p:cNvPr id="3" name="Sisällön paikkamerkki 2">
            <a:extLst>
              <a:ext uri="{FF2B5EF4-FFF2-40B4-BE49-F238E27FC236}">
                <a16:creationId xmlns:a16="http://schemas.microsoft.com/office/drawing/2014/main" id="{CAC97597-765D-4B12-9026-1422BC0A228D}"/>
              </a:ext>
            </a:extLst>
          </p:cNvPr>
          <p:cNvSpPr>
            <a:spLocks noGrp="1"/>
          </p:cNvSpPr>
          <p:nvPr>
            <p:ph sz="quarter" idx="13"/>
          </p:nvPr>
        </p:nvSpPr>
        <p:spPr>
          <a:xfrm>
            <a:off x="913774" y="1694046"/>
            <a:ext cx="10363826" cy="4957011"/>
          </a:xfrm>
        </p:spPr>
        <p:txBody>
          <a:bodyPr>
            <a:normAutofit/>
          </a:bodyPr>
          <a:lstStyle/>
          <a:p>
            <a:r>
              <a:rPr lang="fi-FI" dirty="0"/>
              <a:t>Virkasähköpostia, työpaikan käyttäjätunnuksia tai salasanoja ei saa käyttää työpaikan ulkopuolisissa palveluissa</a:t>
            </a:r>
          </a:p>
          <a:p>
            <a:r>
              <a:rPr lang="fi-FI" dirty="0"/>
              <a:t>Sosiaalisessa mediassa, kuten FB tai blogeissa, ei saa julkaista mitään salassa pidettäviä asioita. Vaikka kirjoittaisit vain itsellesi blogia.</a:t>
            </a:r>
          </a:p>
          <a:p>
            <a:r>
              <a:rPr lang="fi-FI" dirty="0"/>
              <a:t>Mitään potilaisiin, työkavereihin tai työnantajaan liittyviä asioita ei saa julkaista sosiaalisessa mediassa</a:t>
            </a:r>
          </a:p>
          <a:p>
            <a:r>
              <a:rPr lang="fi-FI" dirty="0"/>
              <a:t>Työpaikan ilmoittaminen ei ole salassa pidettävä asia</a:t>
            </a:r>
          </a:p>
          <a:p>
            <a:pPr marL="0" indent="0" algn="ctr">
              <a:buNone/>
            </a:pPr>
            <a:r>
              <a:rPr lang="fi-FI" b="1" dirty="0"/>
              <a:t>Potilaat ovat valittaneet, että tunnistavat itsensä somesta. Heidän ikää, nimeä ei ole mainittu, mutta he ovat tunnistaneet itsensä kuvailuista. Esim. potilas, jolla on harvinainen sairaus, on helppo tunnistaa.</a:t>
            </a:r>
          </a:p>
        </p:txBody>
      </p:sp>
    </p:spTree>
    <p:extLst>
      <p:ext uri="{BB962C8B-B14F-4D97-AF65-F5344CB8AC3E}">
        <p14:creationId xmlns:p14="http://schemas.microsoft.com/office/powerpoint/2010/main" val="68303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3783BC-FDF8-47F5-9487-FF8AFEEFD1CF}"/>
              </a:ext>
            </a:extLst>
          </p:cNvPr>
          <p:cNvSpPr>
            <a:spLocks noGrp="1"/>
          </p:cNvSpPr>
          <p:nvPr>
            <p:ph type="title"/>
          </p:nvPr>
        </p:nvSpPr>
        <p:spPr/>
        <p:txBody>
          <a:bodyPr/>
          <a:lstStyle/>
          <a:p>
            <a:r>
              <a:rPr lang="fi-FI" dirty="0"/>
              <a:t>Tärkeimmät lait ja asetukset</a:t>
            </a:r>
          </a:p>
        </p:txBody>
      </p:sp>
      <p:sp>
        <p:nvSpPr>
          <p:cNvPr id="3" name="Sisällön paikkamerkki 2">
            <a:extLst>
              <a:ext uri="{FF2B5EF4-FFF2-40B4-BE49-F238E27FC236}">
                <a16:creationId xmlns:a16="http://schemas.microsoft.com/office/drawing/2014/main" id="{FEC253EC-298A-476C-AC82-56595EFFC2E3}"/>
              </a:ext>
            </a:extLst>
          </p:cNvPr>
          <p:cNvSpPr>
            <a:spLocks noGrp="1"/>
          </p:cNvSpPr>
          <p:nvPr>
            <p:ph sz="quarter" idx="13"/>
          </p:nvPr>
        </p:nvSpPr>
        <p:spPr>
          <a:xfrm>
            <a:off x="913774" y="1751798"/>
            <a:ext cx="10363826" cy="4928135"/>
          </a:xfrm>
        </p:spPr>
        <p:txBody>
          <a:bodyPr>
            <a:normAutofit/>
          </a:bodyPr>
          <a:lstStyle/>
          <a:p>
            <a:r>
              <a:rPr lang="fi-FI" b="1" dirty="0"/>
              <a:t>Suomen perustuslaki</a:t>
            </a:r>
          </a:p>
          <a:p>
            <a:pPr lvl="1"/>
            <a:r>
              <a:rPr lang="fi-FI" dirty="0"/>
              <a:t>Ihmisten tasa-arvoisuutta edistävä laki</a:t>
            </a:r>
          </a:p>
          <a:p>
            <a:r>
              <a:rPr lang="fi-FI" b="1" dirty="0"/>
              <a:t>Laki potilaan asemasta ja oikeuksista</a:t>
            </a:r>
          </a:p>
          <a:p>
            <a:pPr lvl="1"/>
            <a:r>
              <a:rPr lang="fi-FI" dirty="0"/>
              <a:t>Potilaiden hyvää kohtelua edistävä laki</a:t>
            </a:r>
          </a:p>
          <a:p>
            <a:r>
              <a:rPr lang="fi-FI" b="1" dirty="0"/>
              <a:t>Laki terveydenhuollon ammattihenkilöstä</a:t>
            </a:r>
          </a:p>
          <a:p>
            <a:pPr lvl="1"/>
            <a:r>
              <a:rPr lang="fi-FI" dirty="0"/>
              <a:t>Laillistettujen terveydenhuollon ammattihenkilöiden toimintaa ohjaava laki</a:t>
            </a:r>
          </a:p>
          <a:p>
            <a:r>
              <a:rPr lang="fi-FI" b="1" dirty="0"/>
              <a:t>Laki sosiaali- ja terveydenhuollon asiakastietojen sähköisestä käsittelystä</a:t>
            </a:r>
          </a:p>
          <a:p>
            <a:pPr lvl="1"/>
            <a:r>
              <a:rPr lang="fi-FI" dirty="0"/>
              <a:t>Potilastietojen tietoturvallista sähköistä käsittelyä edistävä laki</a:t>
            </a:r>
          </a:p>
          <a:p>
            <a:r>
              <a:rPr lang="fi-FI" b="1" dirty="0"/>
              <a:t>Laki viranomaisten toiminnan julkisuudesta</a:t>
            </a:r>
          </a:p>
          <a:p>
            <a:pPr lvl="1"/>
            <a:r>
              <a:rPr lang="fi-FI" dirty="0"/>
              <a:t>Julkisessa terveydenhuollossa mm. vaitiolovelvollisuudesta ja asiakirjojen salassapidosta säätävä laki</a:t>
            </a:r>
          </a:p>
        </p:txBody>
      </p:sp>
    </p:spTree>
    <p:extLst>
      <p:ext uri="{BB962C8B-B14F-4D97-AF65-F5344CB8AC3E}">
        <p14:creationId xmlns:p14="http://schemas.microsoft.com/office/powerpoint/2010/main" val="3933026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0DDFB7-339E-43B6-BE89-F200EAC9A08E}"/>
              </a:ext>
            </a:extLst>
          </p:cNvPr>
          <p:cNvSpPr>
            <a:spLocks noGrp="1"/>
          </p:cNvSpPr>
          <p:nvPr>
            <p:ph sz="quarter" idx="13"/>
          </p:nvPr>
        </p:nvSpPr>
        <p:spPr>
          <a:xfrm>
            <a:off x="914087" y="673046"/>
            <a:ext cx="10363826" cy="5515998"/>
          </a:xfrm>
        </p:spPr>
        <p:txBody>
          <a:bodyPr>
            <a:normAutofit/>
          </a:bodyPr>
          <a:lstStyle/>
          <a:p>
            <a:r>
              <a:rPr lang="fi-FI" b="1" dirty="0"/>
              <a:t>Henkilötietolaki</a:t>
            </a:r>
          </a:p>
          <a:p>
            <a:pPr lvl="1"/>
            <a:r>
              <a:rPr lang="fi-FI" dirty="0"/>
              <a:t>Henkilötietojen käsittelystä säätävä laki</a:t>
            </a:r>
          </a:p>
          <a:p>
            <a:r>
              <a:rPr lang="fi-FI" b="1" dirty="0"/>
              <a:t>Terveydenhuoltolaki</a:t>
            </a:r>
          </a:p>
          <a:p>
            <a:pPr lvl="1"/>
            <a:r>
              <a:rPr lang="fi-FI" dirty="0"/>
              <a:t>Terveydenhuollon laatua ja potilasturvallisuutta edistävä laki</a:t>
            </a:r>
          </a:p>
          <a:p>
            <a:r>
              <a:rPr lang="fi-FI" b="1" dirty="0"/>
              <a:t>Sosiaali- ja terveysministeriön asetus potilasasiakirjoista</a:t>
            </a:r>
          </a:p>
          <a:p>
            <a:pPr lvl="1"/>
            <a:r>
              <a:rPr lang="fi-FI" dirty="0"/>
              <a:t>Potilasasiakirjojen laatimista ja säilyttämistä koskeva asetus</a:t>
            </a:r>
          </a:p>
          <a:p>
            <a:r>
              <a:rPr lang="fi-FI" b="1" dirty="0"/>
              <a:t>Laki kuolemansyyn selvittämisestä</a:t>
            </a:r>
          </a:p>
          <a:p>
            <a:pPr lvl="1"/>
            <a:r>
              <a:rPr lang="fi-FI" dirty="0"/>
              <a:t>Kuolemansyyn selvittämistä koskevista asiakirjoista säätävä laki</a:t>
            </a:r>
          </a:p>
          <a:p>
            <a:r>
              <a:rPr lang="fi-FI" b="1" dirty="0"/>
              <a:t>Rikoslaki</a:t>
            </a:r>
          </a:p>
          <a:p>
            <a:pPr lvl="1"/>
            <a:r>
              <a:rPr lang="fi-FI" dirty="0"/>
              <a:t>Rikoksista, rangaistuksista ja rikosoikeudellisesta vastuusta säätävä laki</a:t>
            </a:r>
          </a:p>
        </p:txBody>
      </p:sp>
    </p:spTree>
    <p:extLst>
      <p:ext uri="{BB962C8B-B14F-4D97-AF65-F5344CB8AC3E}">
        <p14:creationId xmlns:p14="http://schemas.microsoft.com/office/powerpoint/2010/main" val="1873911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F7873-0DD0-4FEA-8FE9-8DD8AEA43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82284447-B84C-4C3B-98EA-03E44DB755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a:extLst>
              <a:ext uri="{FF2B5EF4-FFF2-40B4-BE49-F238E27FC236}">
                <a16:creationId xmlns:a16="http://schemas.microsoft.com/office/drawing/2014/main" id="{30C727CC-E5D9-4C1E-9D8D-B0B8B36A064C}"/>
              </a:ext>
            </a:extLst>
          </p:cNvPr>
          <p:cNvPicPr>
            <a:picLocks noChangeAspect="1"/>
          </p:cNvPicPr>
          <p:nvPr/>
        </p:nvPicPr>
        <p:blipFill rotWithShape="1">
          <a:blip r:embed="rId3"/>
          <a:srcRect l="18933" r="39491"/>
          <a:stretch/>
        </p:blipFill>
        <p:spPr>
          <a:xfrm>
            <a:off x="1" y="10"/>
            <a:ext cx="7552944" cy="6857990"/>
          </a:xfrm>
          <a:prstGeom prst="rect">
            <a:avLst/>
          </a:prstGeom>
        </p:spPr>
      </p:pic>
      <p:cxnSp>
        <p:nvCxnSpPr>
          <p:cNvPr id="13" name="Straight Connector 12">
            <a:extLst>
              <a:ext uri="{FF2B5EF4-FFF2-40B4-BE49-F238E27FC236}">
                <a16:creationId xmlns:a16="http://schemas.microsoft.com/office/drawing/2014/main" id="{4140E084-3765-4F4D-AD43-DDB43996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2CF979-0F0E-4E68-A483-DBF0A635F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isällön paikkamerkki 2">
            <a:extLst>
              <a:ext uri="{FF2B5EF4-FFF2-40B4-BE49-F238E27FC236}">
                <a16:creationId xmlns:a16="http://schemas.microsoft.com/office/drawing/2014/main" id="{A8105FF6-D910-4E4E-ADF6-D588D469D2E9}"/>
              </a:ext>
            </a:extLst>
          </p:cNvPr>
          <p:cNvSpPr>
            <a:spLocks noGrp="1"/>
          </p:cNvSpPr>
          <p:nvPr>
            <p:ph sz="quarter" idx="13"/>
          </p:nvPr>
        </p:nvSpPr>
        <p:spPr>
          <a:xfrm>
            <a:off x="8111969" y="1664448"/>
            <a:ext cx="3352128" cy="3881309"/>
          </a:xfrm>
        </p:spPr>
        <p:txBody>
          <a:bodyPr>
            <a:normAutofit/>
          </a:bodyPr>
          <a:lstStyle/>
          <a:p>
            <a:pPr marL="0" indent="0" algn="ctr">
              <a:buNone/>
            </a:pPr>
            <a:r>
              <a:rPr lang="fi-FI" sz="2800" b="1" dirty="0"/>
              <a:t>Noudattamalla lakia </a:t>
            </a:r>
          </a:p>
          <a:p>
            <a:pPr marL="0" indent="0" algn="ctr">
              <a:buNone/>
            </a:pPr>
            <a:r>
              <a:rPr lang="fi-FI" sz="2800" b="1" dirty="0"/>
              <a:t>sinä teet laadukasta hoitoa!!</a:t>
            </a:r>
          </a:p>
        </p:txBody>
      </p:sp>
    </p:spTree>
    <p:extLst>
      <p:ext uri="{BB962C8B-B14F-4D97-AF65-F5344CB8AC3E}">
        <p14:creationId xmlns:p14="http://schemas.microsoft.com/office/powerpoint/2010/main" val="125763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684B18-89C1-4455-9909-4D276DCA4065}"/>
              </a:ext>
            </a:extLst>
          </p:cNvPr>
          <p:cNvSpPr>
            <a:spLocks noGrp="1"/>
          </p:cNvSpPr>
          <p:nvPr>
            <p:ph type="title"/>
          </p:nvPr>
        </p:nvSpPr>
        <p:spPr/>
        <p:txBody>
          <a:bodyPr/>
          <a:lstStyle/>
          <a:p>
            <a:r>
              <a:rPr lang="fi-FI"/>
              <a:t>Käsitteitä</a:t>
            </a:r>
            <a:endParaRPr lang="fi-FI" dirty="0"/>
          </a:p>
        </p:txBody>
      </p:sp>
      <p:sp>
        <p:nvSpPr>
          <p:cNvPr id="3" name="Sisällön paikkamerkki 2">
            <a:extLst>
              <a:ext uri="{FF2B5EF4-FFF2-40B4-BE49-F238E27FC236}">
                <a16:creationId xmlns:a16="http://schemas.microsoft.com/office/drawing/2014/main" id="{73793B46-BBC4-454C-A5DE-631D773815AD}"/>
              </a:ext>
            </a:extLst>
          </p:cNvPr>
          <p:cNvSpPr>
            <a:spLocks noGrp="1"/>
          </p:cNvSpPr>
          <p:nvPr>
            <p:ph sz="quarter" idx="13"/>
          </p:nvPr>
        </p:nvSpPr>
        <p:spPr/>
        <p:txBody>
          <a:bodyPr>
            <a:normAutofit fontScale="92500" lnSpcReduction="10000"/>
          </a:bodyPr>
          <a:lstStyle/>
          <a:p>
            <a:r>
              <a:rPr lang="fi-FI" dirty="0"/>
              <a:t>Asiakirjasalaisuus - Salassa pidettävät potilasasiakirjat ja niiden kopiot. Niitä ei saa luovuttaa tai näyttää sivullisille</a:t>
            </a:r>
          </a:p>
          <a:p>
            <a:r>
              <a:rPr lang="fi-FI" dirty="0"/>
              <a:t>Asianomistaja – henkilö, esimerkiksi potilas, jonka oikeutta salassapitovelvollisuuden rikkominen on loukannut</a:t>
            </a:r>
          </a:p>
          <a:p>
            <a:r>
              <a:rPr lang="fi-FI" dirty="0"/>
              <a:t>Asiayhteydestä ilmenevä suostumus – potilastietoja luovutettaessa muu kuin potilaan suullinen tai kirjallinen suostumus, jonka potilas on antanut vapaaehtoisesti. Voi olla esim. pään nyökkäys.</a:t>
            </a:r>
          </a:p>
          <a:p>
            <a:r>
              <a:rPr lang="fi-FI" dirty="0"/>
              <a:t>Hyväksikäyttökielto – salassa pidettäviä tietoja ei saa käyttää omaksi tai toisen hyödyksi tai toisen vahingoksi</a:t>
            </a:r>
          </a:p>
        </p:txBody>
      </p:sp>
    </p:spTree>
    <p:extLst>
      <p:ext uri="{BB962C8B-B14F-4D97-AF65-F5344CB8AC3E}">
        <p14:creationId xmlns:p14="http://schemas.microsoft.com/office/powerpoint/2010/main" val="122597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B52BFDE-D838-4BE9-9007-3570A6ECD3D1}"/>
              </a:ext>
            </a:extLst>
          </p:cNvPr>
          <p:cNvSpPr>
            <a:spLocks noGrp="1"/>
          </p:cNvSpPr>
          <p:nvPr>
            <p:ph sz="quarter" idx="13"/>
          </p:nvPr>
        </p:nvSpPr>
        <p:spPr>
          <a:xfrm>
            <a:off x="913774" y="647700"/>
            <a:ext cx="10363826" cy="5705475"/>
          </a:xfrm>
        </p:spPr>
        <p:txBody>
          <a:bodyPr/>
          <a:lstStyle/>
          <a:p>
            <a:r>
              <a:rPr lang="fi-FI" dirty="0"/>
              <a:t>Laillinen edustaja – potilaan valtuuttama edustaja tai tuomioistuimen tai maistraatin määräämä edunvalvoja</a:t>
            </a:r>
          </a:p>
          <a:p>
            <a:r>
              <a:rPr lang="fi-FI" dirty="0"/>
              <a:t>Laillistettu ammattihenkilö – terveydenhuollon ammattihenkilö, jolle </a:t>
            </a:r>
            <a:r>
              <a:rPr lang="fi-FI" dirty="0" err="1"/>
              <a:t>valvira</a:t>
            </a:r>
            <a:r>
              <a:rPr lang="fi-FI" dirty="0"/>
              <a:t> on myöntänyt oikeuden harjoittaa ammattia. Opiskelija voi toimia suoritettuaan 2/3 osaa opinnoistaan tilapäisesti laillistettuna ammattihenkilönä</a:t>
            </a:r>
          </a:p>
          <a:p>
            <a:r>
              <a:rPr lang="fi-FI" dirty="0"/>
              <a:t>Lokitiedot – tekniseen tietojärjestelmään tallentuvia merkintöjä siitä, kuka potilaan tiedoissa on käynyt</a:t>
            </a:r>
          </a:p>
          <a:p>
            <a:r>
              <a:rPr lang="fi-FI" dirty="0"/>
              <a:t>Omainen tai muu läheinen – potilaan nimeämä henkilö, johon ensisijaisesti otetaan yhteyttä potilaan tilan muuttuessa</a:t>
            </a:r>
          </a:p>
          <a:p>
            <a:r>
              <a:rPr lang="fi-FI" dirty="0"/>
              <a:t>Nimenomainen suostumus – potilaan antama suostumus tietojensa luovuttamisesta esim. toiselle toimintayksikölle. Sen tulee olla vapaaehtoinen, tietoinen ja yksilöity eli siitä ilmenee mitä tietoja saa luovuttaa.</a:t>
            </a:r>
          </a:p>
        </p:txBody>
      </p:sp>
    </p:spTree>
    <p:extLst>
      <p:ext uri="{BB962C8B-B14F-4D97-AF65-F5344CB8AC3E}">
        <p14:creationId xmlns:p14="http://schemas.microsoft.com/office/powerpoint/2010/main" val="54242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ABBD0C5-A5C6-4D1B-AB33-7FD3E4F90119}"/>
              </a:ext>
            </a:extLst>
          </p:cNvPr>
          <p:cNvSpPr>
            <a:spLocks noGrp="1"/>
          </p:cNvSpPr>
          <p:nvPr>
            <p:ph sz="quarter" idx="13"/>
          </p:nvPr>
        </p:nvSpPr>
        <p:spPr>
          <a:xfrm>
            <a:off x="913774" y="924560"/>
            <a:ext cx="10363826" cy="4866639"/>
          </a:xfrm>
        </p:spPr>
        <p:txBody>
          <a:bodyPr/>
          <a:lstStyle/>
          <a:p>
            <a:r>
              <a:rPr lang="fi-FI" dirty="0"/>
              <a:t>Potilasasiakirjat – salassa pidettäviä, potilaan hoitoon liittyvät asiakirjat ja tallenteet. Sisältävät tietoa potilaan terveydentilasta tai muista henkilökohtaisista asioista, esim. potilaskertomus, lähetteet, lausunnot.</a:t>
            </a:r>
          </a:p>
          <a:p>
            <a:r>
              <a:rPr lang="fi-FI" dirty="0"/>
              <a:t>Potilasrekisteri – yhteisnimitys sähköisesti ylläpidetyistä ja paperisista potilasasiakirjoista, lähetteistä, lausunnoista, röntgenkuvista sekä muista kuvista ja tallenteista</a:t>
            </a:r>
          </a:p>
          <a:p>
            <a:r>
              <a:rPr lang="fi-FI" dirty="0"/>
              <a:t>Sivullinen – henkilö, joka ei saa osallistua potilaan hoitoon tai siihen liittyviin tehtäviin. Esim. omaiset</a:t>
            </a:r>
          </a:p>
          <a:p>
            <a:r>
              <a:rPr lang="fi-FI" dirty="0"/>
              <a:t>Vaitiolovelvollisuus – kielto paljastaa salassa pidettäviä asioita. Koskee myös tietoja, joita ei ole merkitty potilasasiakirjoihin, esim. kuullut tai nähnyt tiedot. Säilyy työsuhteen päättymisenkin jälkeen.</a:t>
            </a:r>
          </a:p>
        </p:txBody>
      </p:sp>
    </p:spTree>
    <p:extLst>
      <p:ext uri="{BB962C8B-B14F-4D97-AF65-F5344CB8AC3E}">
        <p14:creationId xmlns:p14="http://schemas.microsoft.com/office/powerpoint/2010/main" val="369158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7A58B30-DD5E-4445-B272-0F770D9F32D8}"/>
              </a:ext>
            </a:extLst>
          </p:cNvPr>
          <p:cNvSpPr>
            <a:spLocks noGrp="1"/>
          </p:cNvSpPr>
          <p:nvPr>
            <p:ph sz="quarter" idx="13"/>
          </p:nvPr>
        </p:nvSpPr>
        <p:spPr>
          <a:xfrm>
            <a:off x="913774" y="1799924"/>
            <a:ext cx="10363826" cy="3991275"/>
          </a:xfrm>
        </p:spPr>
        <p:txBody>
          <a:bodyPr/>
          <a:lstStyle/>
          <a:p>
            <a:r>
              <a:rPr lang="fi-FI" dirty="0"/>
              <a:t>Yhteinen potilasrekisteri – sairaanhoitopiirin julkisen terveydenhuollon yksi yhteinen potilasrekisteri. Sis. Erikoissairaanhoidon, perusterveydenhuollon sähköiset ja paperiset potilasasiakirjat</a:t>
            </a:r>
          </a:p>
        </p:txBody>
      </p:sp>
      <p:pic>
        <p:nvPicPr>
          <p:cNvPr id="4" name="Kuva 3">
            <a:extLst>
              <a:ext uri="{FF2B5EF4-FFF2-40B4-BE49-F238E27FC236}">
                <a16:creationId xmlns:a16="http://schemas.microsoft.com/office/drawing/2014/main" id="{955B36B8-AD24-4696-A6FF-6E2D69F84B4C}"/>
              </a:ext>
            </a:extLst>
          </p:cNvPr>
          <p:cNvPicPr>
            <a:picLocks noChangeAspect="1"/>
          </p:cNvPicPr>
          <p:nvPr/>
        </p:nvPicPr>
        <p:blipFill>
          <a:blip r:embed="rId2"/>
          <a:stretch>
            <a:fillRect/>
          </a:stretch>
        </p:blipFill>
        <p:spPr>
          <a:xfrm>
            <a:off x="3345581" y="3316354"/>
            <a:ext cx="4479758" cy="2855846"/>
          </a:xfrm>
          <a:prstGeom prst="rect">
            <a:avLst/>
          </a:prstGeom>
        </p:spPr>
      </p:pic>
    </p:spTree>
    <p:extLst>
      <p:ext uri="{BB962C8B-B14F-4D97-AF65-F5344CB8AC3E}">
        <p14:creationId xmlns:p14="http://schemas.microsoft.com/office/powerpoint/2010/main" val="8772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84EAE8-9C2F-49B9-AD8A-5D7596EE49E4}"/>
              </a:ext>
            </a:extLst>
          </p:cNvPr>
          <p:cNvSpPr>
            <a:spLocks noGrp="1"/>
          </p:cNvSpPr>
          <p:nvPr>
            <p:ph type="title"/>
          </p:nvPr>
        </p:nvSpPr>
        <p:spPr/>
        <p:txBody>
          <a:bodyPr/>
          <a:lstStyle/>
          <a:p>
            <a:r>
              <a:rPr lang="fi-FI" dirty="0"/>
              <a:t>Salassapitovelvollisuuden muodot</a:t>
            </a:r>
          </a:p>
        </p:txBody>
      </p:sp>
      <p:sp>
        <p:nvSpPr>
          <p:cNvPr id="3" name="Sisällön paikkamerkki 2">
            <a:extLst>
              <a:ext uri="{FF2B5EF4-FFF2-40B4-BE49-F238E27FC236}">
                <a16:creationId xmlns:a16="http://schemas.microsoft.com/office/drawing/2014/main" id="{C6411F9E-23A9-402E-847E-678566579801}"/>
              </a:ext>
            </a:extLst>
          </p:cNvPr>
          <p:cNvSpPr>
            <a:spLocks noGrp="1"/>
          </p:cNvSpPr>
          <p:nvPr>
            <p:ph sz="quarter" idx="13"/>
          </p:nvPr>
        </p:nvSpPr>
        <p:spPr/>
        <p:txBody>
          <a:bodyPr/>
          <a:lstStyle/>
          <a:p>
            <a:r>
              <a:rPr lang="fi-FI" dirty="0"/>
              <a:t>Asiakirjasalaisuus</a:t>
            </a:r>
          </a:p>
          <a:p>
            <a:r>
              <a:rPr lang="fi-FI" dirty="0"/>
              <a:t>Vaitiolovelvollisuus</a:t>
            </a:r>
          </a:p>
          <a:p>
            <a:r>
              <a:rPr lang="fi-FI" dirty="0"/>
              <a:t>Tietojen hyväksikäyttökielto</a:t>
            </a:r>
          </a:p>
          <a:p>
            <a:endParaRPr lang="fi-FI" dirty="0"/>
          </a:p>
          <a:p>
            <a:pPr marL="0" indent="0">
              <a:buNone/>
            </a:pPr>
            <a:r>
              <a:rPr lang="fi-FI" dirty="0">
                <a:solidFill>
                  <a:schemeClr val="accent6">
                    <a:lumMod val="75000"/>
                  </a:schemeClr>
                </a:solidFill>
              </a:rPr>
              <a:t>Vaitiolovelvollisuus on laajempikäsite kuin asiakirjasalaisuus. Se kattaa myös potilasasiakirjoihin kirjaamattomat tiedot. Esim. potilaan näkeminen sairaalan käytävällä.</a:t>
            </a:r>
          </a:p>
        </p:txBody>
      </p:sp>
    </p:spTree>
    <p:extLst>
      <p:ext uri="{BB962C8B-B14F-4D97-AF65-F5344CB8AC3E}">
        <p14:creationId xmlns:p14="http://schemas.microsoft.com/office/powerpoint/2010/main" val="315033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521F9B-4265-461C-BBCC-FECD672B5730}"/>
              </a:ext>
            </a:extLst>
          </p:cNvPr>
          <p:cNvSpPr>
            <a:spLocks noGrp="1"/>
          </p:cNvSpPr>
          <p:nvPr>
            <p:ph type="title"/>
          </p:nvPr>
        </p:nvSpPr>
        <p:spPr/>
        <p:txBody>
          <a:bodyPr/>
          <a:lstStyle/>
          <a:p>
            <a:r>
              <a:rPr lang="fi-FI" dirty="0"/>
              <a:t>salassapitovelvollisuus</a:t>
            </a:r>
          </a:p>
        </p:txBody>
      </p:sp>
      <p:sp>
        <p:nvSpPr>
          <p:cNvPr id="3" name="Sisällön paikkamerkki 2">
            <a:extLst>
              <a:ext uri="{FF2B5EF4-FFF2-40B4-BE49-F238E27FC236}">
                <a16:creationId xmlns:a16="http://schemas.microsoft.com/office/drawing/2014/main" id="{428AF702-3A80-4462-A3C5-6EB5090F3538}"/>
              </a:ext>
            </a:extLst>
          </p:cNvPr>
          <p:cNvSpPr>
            <a:spLocks noGrp="1"/>
          </p:cNvSpPr>
          <p:nvPr>
            <p:ph sz="quarter" idx="13"/>
          </p:nvPr>
        </p:nvSpPr>
        <p:spPr/>
        <p:txBody>
          <a:bodyPr>
            <a:normAutofit fontScale="85000" lnSpcReduction="10000"/>
          </a:bodyPr>
          <a:lstStyle/>
          <a:p>
            <a:r>
              <a:rPr lang="fi-FI" dirty="0"/>
              <a:t>Säädetään julkisuuslaissa, joka Koskee terveydenhuollossa työskenteleviä ammattihenkilöitä sekä opiskelijoita</a:t>
            </a:r>
          </a:p>
          <a:p>
            <a:r>
              <a:rPr lang="fi-FI" dirty="0"/>
              <a:t>Terveydenhuollon ammattihenkilöistä säädetyssä laissa (</a:t>
            </a:r>
            <a:r>
              <a:rPr lang="fi-FI" dirty="0" err="1"/>
              <a:t>terv.huollon</a:t>
            </a:r>
            <a:r>
              <a:rPr lang="fi-FI" dirty="0"/>
              <a:t> ammattihenkilöt, tilapäisesti laillistettuna ammattihenkilönä työskentelevät opiskelijat)</a:t>
            </a:r>
          </a:p>
          <a:p>
            <a:r>
              <a:rPr lang="fi-FI" dirty="0"/>
              <a:t>Oleellinen osa hoitosuhteen luottamuksellisuutta</a:t>
            </a:r>
          </a:p>
          <a:p>
            <a:r>
              <a:rPr lang="fi-FI" dirty="0"/>
              <a:t>Ikuinen ja säilyy, vaikka keskeyttäisi opinnot tai vaihtaisi ammattia</a:t>
            </a:r>
          </a:p>
          <a:p>
            <a:r>
              <a:rPr lang="fi-FI" dirty="0"/>
              <a:t>Opiskelijoilla samat velvollisuudet salassapitoon ja tietosuojaan kuin ammattilaisilla</a:t>
            </a:r>
          </a:p>
          <a:p>
            <a:r>
              <a:rPr lang="fi-FI" dirty="0"/>
              <a:t>Suhtaudu huolella ja vakavuudella</a:t>
            </a:r>
          </a:p>
          <a:p>
            <a:endParaRPr lang="fi-FI" dirty="0"/>
          </a:p>
        </p:txBody>
      </p:sp>
    </p:spTree>
    <p:extLst>
      <p:ext uri="{BB962C8B-B14F-4D97-AF65-F5344CB8AC3E}">
        <p14:creationId xmlns:p14="http://schemas.microsoft.com/office/powerpoint/2010/main" val="225280329"/>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otalTime>158</TotalTime>
  <Words>1906</Words>
  <Application>Microsoft Office PowerPoint</Application>
  <PresentationFormat>Laajakuva</PresentationFormat>
  <Paragraphs>185</Paragraphs>
  <Slides>34</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34</vt:i4>
      </vt:variant>
    </vt:vector>
  </HeadingPairs>
  <TitlesOfParts>
    <vt:vector size="37" baseType="lpstr">
      <vt:lpstr>Arial</vt:lpstr>
      <vt:lpstr>Tw Cen MT</vt:lpstr>
      <vt:lpstr>Pisara</vt:lpstr>
      <vt:lpstr>Salassapito ja tietosuoja terveysalalla</vt:lpstr>
      <vt:lpstr>PowerPoint-esitys</vt:lpstr>
      <vt:lpstr>PowerPoint-esitys</vt:lpstr>
      <vt:lpstr>Käsitteitä</vt:lpstr>
      <vt:lpstr>PowerPoint-esitys</vt:lpstr>
      <vt:lpstr>PowerPoint-esitys</vt:lpstr>
      <vt:lpstr>PowerPoint-esitys</vt:lpstr>
      <vt:lpstr>Salassapitovelvollisuuden muodot</vt:lpstr>
      <vt:lpstr>salassapitovelvollisuus</vt:lpstr>
      <vt:lpstr>PowerPoint-esitys</vt:lpstr>
      <vt:lpstr>Tietosuoja eli</vt:lpstr>
      <vt:lpstr>Tietojen keräämiselle on asetettu</vt:lpstr>
      <vt:lpstr>PowerPoint-esitys</vt:lpstr>
      <vt:lpstr>Salassapitovelvollisuuden rikkominen</vt:lpstr>
      <vt:lpstr>Salassapitovelvollisuuden rikkomista voidaan arvioida</vt:lpstr>
      <vt:lpstr>PowerPoint-esitys</vt:lpstr>
      <vt:lpstr>PowerPoint-esitys</vt:lpstr>
      <vt:lpstr>kirjaaminen</vt:lpstr>
      <vt:lpstr>PowerPoint-esitys</vt:lpstr>
      <vt:lpstr>Potilaan oikeus tarkastaa tietonsa</vt:lpstr>
      <vt:lpstr>Potilastietojen luovuttaminen</vt:lpstr>
      <vt:lpstr>kun luovutat potilastietoja potilaan omaiselle…</vt:lpstr>
      <vt:lpstr>Potilaan tietojen luovuttaminen toiselle terveydenhuollon yksikölle</vt:lpstr>
      <vt:lpstr>Potilastietojen luovuttaminen viranomaisille</vt:lpstr>
      <vt:lpstr>PowerPoint-esitys</vt:lpstr>
      <vt:lpstr>Potilasasiakirjojen käytöstä jää merkintä</vt:lpstr>
      <vt:lpstr>PowerPoint-esitys</vt:lpstr>
      <vt:lpstr>Virheellisten potilastietojen korjaaminen</vt:lpstr>
      <vt:lpstr>PowerPoint-esitys</vt:lpstr>
      <vt:lpstr>Sähköpostin käyttäminen</vt:lpstr>
      <vt:lpstr>Käyttäytyminen sosiaalisessa mediassa</vt:lpstr>
      <vt:lpstr>Tärkeimmät lait ja asetukset</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Salassapito ja tietosuoja terveysalalla</dc:title>
  <dc:creator>Sirke Yrjösuuri</dc:creator>
  <cp:lastModifiedBy>Sirke Väkevä</cp:lastModifiedBy>
  <cp:revision>2</cp:revision>
  <dcterms:created xsi:type="dcterms:W3CDTF">2020-09-03T16:43:20Z</dcterms:created>
  <dcterms:modified xsi:type="dcterms:W3CDTF">2021-01-04T13:27:22Z</dcterms:modified>
</cp:coreProperties>
</file>