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notesSlides/notesSlide13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124.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129.xml" ContentType="application/vnd.openxmlformats-officedocument.presentationml.notesSlide+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37.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26.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3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27.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notesSlides/notesSlide128.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notesSlides/notesSlide12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0"/>
  </p:notesMasterIdLst>
  <p:sldIdLst>
    <p:sldId id="256" r:id="rId2"/>
    <p:sldId id="264" r:id="rId3"/>
    <p:sldId id="316" r:id="rId4"/>
    <p:sldId id="265" r:id="rId5"/>
    <p:sldId id="266" r:id="rId6"/>
    <p:sldId id="257" r:id="rId7"/>
    <p:sldId id="258" r:id="rId8"/>
    <p:sldId id="259" r:id="rId9"/>
    <p:sldId id="260" r:id="rId10"/>
    <p:sldId id="261" r:id="rId11"/>
    <p:sldId id="262" r:id="rId12"/>
    <p:sldId id="263" r:id="rId13"/>
    <p:sldId id="267" r:id="rId14"/>
    <p:sldId id="268" r:id="rId15"/>
    <p:sldId id="269" r:id="rId16"/>
    <p:sldId id="317" r:id="rId17"/>
    <p:sldId id="270" r:id="rId18"/>
    <p:sldId id="271" r:id="rId19"/>
    <p:sldId id="272" r:id="rId20"/>
    <p:sldId id="273" r:id="rId21"/>
    <p:sldId id="274" r:id="rId22"/>
    <p:sldId id="275" r:id="rId23"/>
    <p:sldId id="276" r:id="rId24"/>
    <p:sldId id="277" r:id="rId25"/>
    <p:sldId id="278" r:id="rId26"/>
    <p:sldId id="318" r:id="rId27"/>
    <p:sldId id="279" r:id="rId28"/>
    <p:sldId id="280" r:id="rId29"/>
    <p:sldId id="281" r:id="rId30"/>
    <p:sldId id="282" r:id="rId31"/>
    <p:sldId id="283" r:id="rId32"/>
    <p:sldId id="284" r:id="rId33"/>
    <p:sldId id="285" r:id="rId34"/>
    <p:sldId id="286" r:id="rId35"/>
    <p:sldId id="287" r:id="rId36"/>
    <p:sldId id="288" r:id="rId37"/>
    <p:sldId id="319"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5" r:id="rId80"/>
    <p:sldId id="336" r:id="rId81"/>
    <p:sldId id="337"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5" roundtripDataSignature="AMtx7milomQJlT/Fmq5l8Le6AMN3rp3XJ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630" y="-10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4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 name="Google Shape;5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 name="Google Shape;57;p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 name="Google Shape;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9a63940e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9a63940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b9a63940e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b9a63940e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1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7"/>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7"/>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i"/>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113.xml.rels><?xml version="1.0" encoding="UTF-8" standalone="yes"?>
<Relationships xmlns="http://schemas.openxmlformats.org/package/2006/relationships"><Relationship Id="rId3" Type="http://schemas.openxmlformats.org/officeDocument/2006/relationships/hyperlink" Target="https://doi.org/10.1111/cdev.12569" TargetMode="External"/><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hyperlink" Target="https://www.youtube.com/watch?v=nWu44AqF0iI&amp;feature=youtu.be" TargetMode="Externa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1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www.sciencedirect.com/science/article/abs/pii/S0885201406001055" TargetMode="External"/><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hyperlink" Target="https://www.sciencedirect.com/science/article/pii/S1364661317300189" TargetMode="External"/><Relationship Id="rId2" Type="http://schemas.openxmlformats.org/officeDocument/2006/relationships/notesSlide" Target="../notesSlides/notesSlide121.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123.xml.rels><?xml version="1.0" encoding="UTF-8" standalone="yes"?>
<Relationships xmlns="http://schemas.openxmlformats.org/package/2006/relationships"><Relationship Id="rId3" Type="http://schemas.openxmlformats.org/officeDocument/2006/relationships/hyperlink" Target="https://www.sciencedirect.com/science/article/abs/pii/S0885201420300800" TargetMode="External"/><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https://www.ncbi.nlm.nih.gov/pmc/articles/PMC2964053/" TargetMode="External"/><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8.jpeg"/><Relationship Id="rId4" Type="http://schemas.openxmlformats.org/officeDocument/2006/relationships/image" Target="../media/image79.jpe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33.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s://www.sciencedirect.com/science/article/abs/pii/S0885201419301789" TargetMode="External"/><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hyperlink" Target="https://psycnet.apa.org/record/2016-31177-001" TargetMode="External"/><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uFIauIoN5u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c2__1Jrcpv4"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ESSguWx2mt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yfqpqiTMUE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QTsewNrHUHU"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s://www.youtube.com/watch?v=VGr2LzNukfw"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hyperlink" Target="https://www.youtube.com/watch?v=apzXGEbZht0"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ctrTitle"/>
          </p:nvPr>
        </p:nvSpPr>
        <p:spPr>
          <a:xfrm>
            <a:off x="311700" y="1069633"/>
            <a:ext cx="8520600" cy="3004233"/>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dirty="0">
                <a:solidFill>
                  <a:srgbClr val="EF8600"/>
                </a:solidFill>
                <a:latin typeface="Calibri"/>
                <a:ea typeface="Calibri"/>
                <a:cs typeface="Calibri"/>
                <a:sym typeface="Calibri"/>
              </a:rPr>
              <a:t>Vape</a:t>
            </a:r>
            <a:br>
              <a:rPr lang="fi" sz="3200" b="1" dirty="0">
                <a:solidFill>
                  <a:srgbClr val="EF8600"/>
                </a:solidFill>
                <a:latin typeface="Calibri"/>
                <a:ea typeface="Calibri"/>
                <a:cs typeface="Calibri"/>
                <a:sym typeface="Calibri"/>
              </a:rPr>
            </a:br>
            <a:r>
              <a:rPr lang="fi" sz="3200" b="1" dirty="0">
                <a:solidFill>
                  <a:srgbClr val="EF8600"/>
                </a:solidFill>
                <a:latin typeface="Calibri"/>
                <a:ea typeface="Calibri"/>
                <a:cs typeface="Calibri"/>
                <a:sym typeface="Calibri"/>
              </a:rPr>
              <a:t/>
            </a:r>
            <a:br>
              <a:rPr lang="fi" sz="3200" b="1" dirty="0">
                <a:solidFill>
                  <a:srgbClr val="EF8600"/>
                </a:solidFill>
                <a:latin typeface="Calibri"/>
                <a:ea typeface="Calibri"/>
                <a:cs typeface="Calibri"/>
                <a:sym typeface="Calibri"/>
              </a:rPr>
            </a:br>
            <a:r>
              <a:rPr lang="fi" sz="3200" b="1" dirty="0">
                <a:solidFill>
                  <a:srgbClr val="EF8600"/>
                </a:solidFill>
                <a:latin typeface="Calibri"/>
                <a:ea typeface="Calibri"/>
                <a:cs typeface="Calibri"/>
                <a:sym typeface="Calibri"/>
              </a:rPr>
              <a:t>1.2 Lapsen kasvu ja kehitys</a:t>
            </a:r>
            <a:br>
              <a:rPr lang="fi" sz="3200" b="1" dirty="0">
                <a:solidFill>
                  <a:srgbClr val="EF8600"/>
                </a:solidFill>
                <a:latin typeface="Calibri"/>
                <a:ea typeface="Calibri"/>
                <a:cs typeface="Calibri"/>
                <a:sym typeface="Calibri"/>
              </a:rPr>
            </a:br>
            <a:r>
              <a:rPr lang="fi" sz="3200" dirty="0">
                <a:latin typeface="Calibri"/>
                <a:ea typeface="Calibri"/>
                <a:cs typeface="Calibri"/>
                <a:sym typeface="Calibri"/>
              </a:rPr>
              <a:t/>
            </a:r>
            <a:br>
              <a:rPr lang="fi" sz="3200" dirty="0">
                <a:latin typeface="Calibri"/>
                <a:ea typeface="Calibri"/>
                <a:cs typeface="Calibri"/>
                <a:sym typeface="Calibri"/>
              </a:rPr>
            </a:br>
            <a:endParaRPr sz="32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1" name="Google Shape;81;p6"/>
          <p:cNvPicPr preferRelativeResize="0"/>
          <p:nvPr/>
        </p:nvPicPr>
        <p:blipFill rotWithShape="1">
          <a:blip r:embed="rId3">
            <a:alphaModFix/>
          </a:blip>
          <a:srcRect/>
          <a:stretch/>
        </p:blipFill>
        <p:spPr>
          <a:xfrm>
            <a:off x="2349796" y="574625"/>
            <a:ext cx="4242144" cy="4329826"/>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Minuus muovautuu varhain</a:t>
            </a:r>
            <a:endParaRPr>
              <a:latin typeface="Calibri"/>
              <a:ea typeface="Calibri"/>
              <a:cs typeface="Calibri"/>
              <a:sym typeface="Calibri"/>
            </a:endParaRPr>
          </a:p>
        </p:txBody>
      </p:sp>
      <p:sp>
        <p:nvSpPr>
          <p:cNvPr id="74" name="Google Shape;74;p7"/>
          <p:cNvSpPr txBox="1">
            <a:spLocks noGrp="1"/>
          </p:cNvSpPr>
          <p:nvPr>
            <p:ph type="body" idx="1"/>
          </p:nvPr>
        </p:nvSpPr>
        <p:spPr>
          <a:xfrm>
            <a:off x="311700" y="1152475"/>
            <a:ext cx="8520600" cy="3634678"/>
          </a:xfrm>
          <a:prstGeom prst="rect">
            <a:avLst/>
          </a:prstGeom>
          <a:noFill/>
          <a:ln>
            <a:noFill/>
          </a:ln>
        </p:spPr>
        <p:txBody>
          <a:bodyPr spcFirstLastPara="1" wrap="square" lIns="91425" tIns="91425" rIns="91425" bIns="91425" anchor="t" anchorCtr="0">
            <a:normAutofit fontScale="92500" lnSpcReduction="10000"/>
          </a:bodyPr>
          <a:lstStyle/>
          <a:p>
            <a:pPr marL="457200" lvl="0" indent="-34290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Vauvan </a:t>
            </a:r>
            <a:r>
              <a:rPr lang="fi" b="1">
                <a:solidFill>
                  <a:schemeClr val="dk1"/>
                </a:solidFill>
                <a:latin typeface="Calibri"/>
                <a:ea typeface="Calibri"/>
                <a:cs typeface="Calibri"/>
                <a:sym typeface="Calibri"/>
              </a:rPr>
              <a:t>minuus</a:t>
            </a:r>
            <a:r>
              <a:rPr lang="fi">
                <a:solidFill>
                  <a:schemeClr val="dk1"/>
                </a:solidFill>
                <a:latin typeface="Calibri"/>
                <a:ea typeface="Calibri"/>
                <a:cs typeface="Calibri"/>
                <a:sym typeface="Calibri"/>
              </a:rPr>
              <a:t>, eli pysyvä tunne itsestä muista erillisenä, kehittyy ensimmäisen vuoden aikana.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Ensin vauva oppii oman kehonsa rajat. Tästä käytetään nimitystä </a:t>
            </a:r>
            <a:r>
              <a:rPr lang="fi" b="1">
                <a:solidFill>
                  <a:schemeClr val="dk1"/>
                </a:solidFill>
                <a:latin typeface="Calibri"/>
                <a:ea typeface="Calibri"/>
                <a:cs typeface="Calibri"/>
                <a:sym typeface="Calibri"/>
              </a:rPr>
              <a:t>kehonkaava.</a:t>
            </a:r>
            <a:endParaRPr b="1">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Vauvan käsitys itsestä kehittyy vuorovaikutuksessa hoitajan kanssa.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Vanhemman virittyminen lapsen tunnetilaan on tärkeää minuuden rakentumiselle ja tunteiden säätelykyvyn kehittymiselle.</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Vanhempi opettaa, miltä vauvasta tuntuu, ja toimii näin vauvan peilinä.</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Vauvan kyky säädellä tunteitaan vaikuttaa vanhempien toimintaan.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Kulttuuri vaikuttaa siihen, miten vanhemmat opettavat lasta säätelemään tunteitaan.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ct val="75000"/>
              <a:buChar char="●"/>
            </a:pPr>
            <a:r>
              <a:rPr lang="fi">
                <a:solidFill>
                  <a:schemeClr val="dk1"/>
                </a:solidFill>
                <a:latin typeface="Calibri"/>
                <a:ea typeface="Calibri"/>
                <a:cs typeface="Calibri"/>
                <a:sym typeface="Calibri"/>
              </a:rPr>
              <a:t>Puhumaan oppiminen laajentaa lapsen vuorovaikutusta muiden kanssa.</a:t>
            </a:r>
            <a:endParaRPr>
              <a:solidFill>
                <a:schemeClr val="dk1"/>
              </a:solidFill>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8"/>
          <p:cNvPicPr preferRelativeResize="0"/>
          <p:nvPr/>
        </p:nvPicPr>
        <p:blipFill rotWithShape="1">
          <a:blip r:embed="rId3">
            <a:alphaModFix/>
          </a:blip>
          <a:srcRect/>
          <a:stretch/>
        </p:blipFill>
        <p:spPr>
          <a:xfrm>
            <a:off x="2339155" y="968189"/>
            <a:ext cx="4371560" cy="3866028"/>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1"/>
          <p:cNvSpPr txBox="1">
            <a:spLocks noGrp="1"/>
          </p:cNvSpPr>
          <p:nvPr>
            <p:ph type="ctrTitle"/>
          </p:nvPr>
        </p:nvSpPr>
        <p:spPr>
          <a:xfrm>
            <a:off x="311700" y="1312518"/>
            <a:ext cx="8520600" cy="2518464"/>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4.9 Tiedonkäsittely edistyy muiden opastamana</a:t>
            </a:r>
            <a:br>
              <a:rPr lang="fi" sz="3200" b="1">
                <a:solidFill>
                  <a:srgbClr val="EF8600"/>
                </a:solidFill>
                <a:latin typeface="Calibri"/>
                <a:ea typeface="Calibri"/>
                <a:cs typeface="Calibri"/>
                <a:sym typeface="Calibri"/>
              </a:rPr>
            </a:br>
            <a:r>
              <a:rPr lang="fi" sz="3200" b="1">
                <a:solidFill>
                  <a:schemeClr val="dk1"/>
                </a:solidFill>
                <a:latin typeface="Calibri"/>
                <a:ea typeface="Calibri"/>
                <a:cs typeface="Calibri"/>
                <a:sym typeface="Calibri"/>
              </a:rPr>
              <a:t/>
            </a:r>
            <a:br>
              <a:rPr lang="fi" sz="3200" b="1">
                <a:solidFill>
                  <a:schemeClr val="dk1"/>
                </a:solidFill>
                <a:latin typeface="Calibri"/>
                <a:ea typeface="Calibri"/>
                <a:cs typeface="Calibri"/>
                <a:sym typeface="Calibri"/>
              </a:rPr>
            </a:br>
            <a:r>
              <a:rPr lang="fi" sz="3200" b="1">
                <a:solidFill>
                  <a:schemeClr val="dk1"/>
                </a:solidFill>
                <a:latin typeface="Calibri"/>
                <a:ea typeface="Calibri"/>
                <a:cs typeface="Calibri"/>
                <a:sym typeface="Calibri"/>
              </a:rPr>
              <a:t>Motivointi 1: Uskoitko pienenä joulupukkiin?</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2"/>
          <p:cNvPicPr preferRelativeResize="0"/>
          <p:nvPr/>
        </p:nvPicPr>
        <p:blipFill>
          <a:blip r:embed="rId3">
            <a:alphaModFix/>
          </a:blip>
          <a:stretch>
            <a:fillRect/>
          </a:stretch>
        </p:blipFill>
        <p:spPr>
          <a:xfrm>
            <a:off x="2640125" y="829675"/>
            <a:ext cx="4155375" cy="372975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Leikki-ikäisen ajattelu on usein animistista</a:t>
            </a:r>
            <a:endParaRPr>
              <a:latin typeface="Calibri"/>
              <a:ea typeface="Calibri"/>
              <a:cs typeface="Calibri"/>
              <a:sym typeface="Calibri"/>
            </a:endParaRPr>
          </a:p>
        </p:txBody>
      </p:sp>
      <p:sp>
        <p:nvSpPr>
          <p:cNvPr id="45" name="Google Shape;45;p3"/>
          <p:cNvSpPr txBox="1">
            <a:spLocks noGrp="1"/>
          </p:cNvSpPr>
          <p:nvPr>
            <p:ph type="body" idx="1"/>
          </p:nvPr>
        </p:nvSpPr>
        <p:spPr>
          <a:xfrm>
            <a:off x="311700" y="1152475"/>
            <a:ext cx="61083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Animismi</a:t>
            </a:r>
            <a:r>
              <a:rPr lang="fi">
                <a:solidFill>
                  <a:schemeClr val="dk1"/>
                </a:solidFill>
                <a:latin typeface="Calibri"/>
                <a:ea typeface="Calibri"/>
                <a:cs typeface="Calibri"/>
                <a:sym typeface="Calibri"/>
              </a:rPr>
              <a:t>: elottomien esineiden kuvitellaan olevan elollisia.</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Erään tutkimuksen mukaan neljään ikävuoteen mennessä lapset osaavat luokitella elolliset olennot ja elottomat esineet eri ryhmiin ja ymmärtävät näille kuuluvat ominaisuudet.</a:t>
            </a:r>
            <a:endParaRPr>
              <a:solidFill>
                <a:schemeClr val="dk1"/>
              </a:solidFill>
              <a:latin typeface="Calibri"/>
              <a:ea typeface="Calibri"/>
              <a:cs typeface="Calibri"/>
              <a:sym typeface="Calibri"/>
            </a:endParaRPr>
          </a:p>
          <a:p>
            <a:pPr marL="742950" lvl="1" indent="-28575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Esim. vain ihmiset nukkuvat oikeasti, </a:t>
            </a:r>
            <a:br>
              <a:rPr lang="fi" sz="1600">
                <a:solidFill>
                  <a:schemeClr val="dk1"/>
                </a:solidFill>
                <a:latin typeface="Calibri"/>
                <a:ea typeface="Calibri"/>
                <a:cs typeface="Calibri"/>
                <a:sym typeface="Calibri"/>
              </a:rPr>
            </a:br>
            <a:r>
              <a:rPr lang="fi" sz="1600">
                <a:solidFill>
                  <a:schemeClr val="dk1"/>
                </a:solidFill>
                <a:latin typeface="Calibri"/>
                <a:ea typeface="Calibri"/>
                <a:cs typeface="Calibri"/>
                <a:sym typeface="Calibri"/>
              </a:rPr>
              <a:t>nallet nukkuvat leikisti.</a:t>
            </a:r>
            <a:endParaRPr sz="1600">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ts val="1800"/>
              <a:buNone/>
            </a:pPr>
            <a:endParaRPr/>
          </a:p>
        </p:txBody>
      </p:sp>
      <p:pic>
        <p:nvPicPr>
          <p:cNvPr id="46" name="Google Shape;46;p3"/>
          <p:cNvPicPr preferRelativeResize="0"/>
          <p:nvPr/>
        </p:nvPicPr>
        <p:blipFill>
          <a:blip r:embed="rId3">
            <a:alphaModFix/>
          </a:blip>
          <a:stretch>
            <a:fillRect/>
          </a:stretch>
        </p:blipFill>
        <p:spPr>
          <a:xfrm>
            <a:off x="6530346" y="1286300"/>
            <a:ext cx="2119650" cy="314875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52570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Aivojen kehitys leikki-iässä</a:t>
            </a:r>
            <a:endParaRPr>
              <a:latin typeface="Calibri"/>
              <a:ea typeface="Calibri"/>
              <a:cs typeface="Calibri"/>
              <a:sym typeface="Calibri"/>
            </a:endParaRPr>
          </a:p>
        </p:txBody>
      </p:sp>
      <p:sp>
        <p:nvSpPr>
          <p:cNvPr id="40" name="Google Shape;40;p2"/>
          <p:cNvSpPr txBox="1">
            <a:spLocks noGrp="1"/>
          </p:cNvSpPr>
          <p:nvPr>
            <p:ph type="body" idx="1"/>
          </p:nvPr>
        </p:nvSpPr>
        <p:spPr>
          <a:xfrm>
            <a:off x="311700" y="1098407"/>
            <a:ext cx="5692412" cy="3856555"/>
          </a:xfrm>
          <a:prstGeom prst="rect">
            <a:avLst/>
          </a:prstGeom>
          <a:noFill/>
          <a:ln>
            <a:noFill/>
          </a:ln>
        </p:spPr>
        <p:txBody>
          <a:bodyPr spcFirstLastPara="1" wrap="square" lIns="91425" tIns="91425" rIns="91425" bIns="91425" anchor="t" anchorCtr="0">
            <a:normAutofit fontScale="92500"/>
          </a:bodyPr>
          <a:lstStyle/>
          <a:p>
            <a:pPr marL="457200" lvl="0" indent="-334327" algn="l" rtl="0">
              <a:lnSpc>
                <a:spcPct val="115000"/>
              </a:lnSpc>
              <a:spcBef>
                <a:spcPts val="0"/>
              </a:spcBef>
              <a:spcAft>
                <a:spcPts val="0"/>
              </a:spcAft>
              <a:buClr>
                <a:schemeClr val="dk1"/>
              </a:buClr>
              <a:buSzPct val="75000"/>
              <a:buChar char="●"/>
            </a:pPr>
            <a:r>
              <a:rPr lang="fi" sz="1600">
                <a:solidFill>
                  <a:schemeClr val="dk1"/>
                </a:solidFill>
                <a:latin typeface="Calibri"/>
                <a:ea typeface="Calibri"/>
                <a:cs typeface="Calibri"/>
                <a:sym typeface="Calibri"/>
              </a:rPr>
              <a:t>Noin 2–6-vuotiaana tiedonkäsittely ja reagointi nopeutuvat. Taustalla on hermosolujen aksonien </a:t>
            </a:r>
            <a:r>
              <a:rPr lang="fi" sz="1600" b="1">
                <a:solidFill>
                  <a:schemeClr val="dk1"/>
                </a:solidFill>
                <a:latin typeface="Calibri"/>
                <a:ea typeface="Calibri"/>
                <a:cs typeface="Calibri"/>
                <a:sym typeface="Calibri"/>
              </a:rPr>
              <a:t>myelinisaatio</a:t>
            </a:r>
            <a:r>
              <a:rPr lang="fi" sz="1600">
                <a:solidFill>
                  <a:schemeClr val="dk1"/>
                </a:solidFill>
                <a:latin typeface="Calibri"/>
                <a:ea typeface="Calibri"/>
                <a:cs typeface="Calibri"/>
                <a:sym typeface="Calibri"/>
              </a:rPr>
              <a:t>, joka jatkuu jopa yli nuoruusiän.</a:t>
            </a:r>
            <a:endParaRPr sz="1600">
              <a:solidFill>
                <a:schemeClr val="dk1"/>
              </a:solidFill>
              <a:latin typeface="Calibri"/>
              <a:ea typeface="Calibri"/>
              <a:cs typeface="Calibri"/>
              <a:sym typeface="Calibri"/>
            </a:endParaRPr>
          </a:p>
          <a:p>
            <a:pPr marL="457200" lvl="0" indent="-334327" algn="l" rtl="0">
              <a:lnSpc>
                <a:spcPct val="115000"/>
              </a:lnSpc>
              <a:spcBef>
                <a:spcPts val="0"/>
              </a:spcBef>
              <a:spcAft>
                <a:spcPts val="0"/>
              </a:spcAft>
              <a:buClr>
                <a:schemeClr val="dk1"/>
              </a:buClr>
              <a:buSzPct val="75000"/>
              <a:buChar char="●"/>
            </a:pPr>
            <a:r>
              <a:rPr lang="fi" sz="1600">
                <a:solidFill>
                  <a:schemeClr val="dk1"/>
                </a:solidFill>
                <a:latin typeface="Calibri"/>
                <a:ea typeface="Calibri"/>
                <a:cs typeface="Calibri"/>
                <a:sym typeface="Calibri"/>
              </a:rPr>
              <a:t>Yksi leikki-iässä edelleen kehittyvistä rakenteista on aivokurkiainen.</a:t>
            </a:r>
            <a:endParaRPr sz="16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ct val="100000"/>
              <a:buChar char="○"/>
            </a:pPr>
            <a:r>
              <a:rPr lang="fi" sz="1600" b="1">
                <a:solidFill>
                  <a:schemeClr val="dk1"/>
                </a:solidFill>
                <a:latin typeface="Calibri"/>
                <a:ea typeface="Calibri"/>
                <a:cs typeface="Calibri"/>
                <a:sym typeface="Calibri"/>
              </a:rPr>
              <a:t>Lateralisaatio</a:t>
            </a:r>
            <a:r>
              <a:rPr lang="fi" sz="1600">
                <a:solidFill>
                  <a:schemeClr val="dk1"/>
                </a:solidFill>
                <a:latin typeface="Calibri"/>
                <a:ea typeface="Calibri"/>
                <a:cs typeface="Calibri"/>
                <a:sym typeface="Calibri"/>
              </a:rPr>
              <a:t>: aivopuoliskot vastaavat osin eri toiminnoista.</a:t>
            </a:r>
            <a:endParaRPr sz="16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ct val="100000"/>
              <a:buChar char="○"/>
            </a:pPr>
            <a:r>
              <a:rPr lang="fi" sz="1600" b="1">
                <a:solidFill>
                  <a:schemeClr val="dk1"/>
                </a:solidFill>
                <a:latin typeface="Calibri"/>
                <a:ea typeface="Calibri"/>
                <a:cs typeface="Calibri"/>
                <a:sym typeface="Calibri"/>
              </a:rPr>
              <a:t>Aivokurkiainen </a:t>
            </a:r>
            <a:r>
              <a:rPr lang="fi" sz="1600">
                <a:solidFill>
                  <a:schemeClr val="dk1"/>
                </a:solidFill>
                <a:latin typeface="Calibri"/>
                <a:ea typeface="Calibri"/>
                <a:cs typeface="Calibri"/>
                <a:sym typeface="Calibri"/>
              </a:rPr>
              <a:t>yhdistää aivopuoliskot toisiinsa ja auttaa näin oikean ja vasemman aivopuoliskon yhteistyötä. </a:t>
            </a:r>
            <a:endParaRPr/>
          </a:p>
          <a:p>
            <a:pPr marL="1371600" lvl="2" indent="-310832" algn="l" rtl="0">
              <a:lnSpc>
                <a:spcPct val="115000"/>
              </a:lnSpc>
              <a:spcBef>
                <a:spcPts val="0"/>
              </a:spcBef>
              <a:spcAft>
                <a:spcPts val="0"/>
              </a:spcAft>
              <a:buSzPct val="100000"/>
              <a:buChar char="○"/>
            </a:pPr>
            <a:r>
              <a:rPr lang="fi" sz="1600">
                <a:solidFill>
                  <a:schemeClr val="dk1"/>
                </a:solidFill>
                <a:latin typeface="Calibri"/>
                <a:ea typeface="Calibri"/>
                <a:cs typeface="Calibri"/>
                <a:sym typeface="Calibri"/>
              </a:rPr>
              <a:t>Esimerkiksi tunneinformaation yhdistäminen kieleen,  kasvojen tunnistaminen, tutun ihmisen nimeäminen.</a:t>
            </a:r>
            <a:endParaRPr sz="16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ct val="100000"/>
              <a:buChar char="○"/>
            </a:pPr>
            <a:r>
              <a:rPr lang="fi" sz="1600">
                <a:solidFill>
                  <a:schemeClr val="dk1"/>
                </a:solidFill>
                <a:latin typeface="Calibri"/>
                <a:ea typeface="Calibri"/>
                <a:cs typeface="Calibri"/>
                <a:sym typeface="Calibri"/>
              </a:rPr>
              <a:t>Aivokurkiaisen kehittyminen jatkuu läpi lapsuuden ja nuoruuden.</a:t>
            </a:r>
            <a:endParaRPr sz="1600">
              <a:solidFill>
                <a:schemeClr val="dk1"/>
              </a:solidFill>
              <a:latin typeface="Calibri"/>
              <a:ea typeface="Calibri"/>
              <a:cs typeface="Calibri"/>
              <a:sym typeface="Calibri"/>
            </a:endParaRPr>
          </a:p>
        </p:txBody>
      </p:sp>
      <p:pic>
        <p:nvPicPr>
          <p:cNvPr id="41" name="Google Shape;41;p2"/>
          <p:cNvPicPr preferRelativeResize="0"/>
          <p:nvPr/>
        </p:nvPicPr>
        <p:blipFill>
          <a:blip r:embed="rId3">
            <a:alphaModFix/>
          </a:blip>
          <a:stretch>
            <a:fillRect/>
          </a:stretch>
        </p:blipFill>
        <p:spPr>
          <a:xfrm>
            <a:off x="6156512" y="1250807"/>
            <a:ext cx="2835088" cy="2593101"/>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11701" y="515664"/>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Ajattelun kehitys leikki-iässä</a:t>
            </a:r>
            <a:endParaRPr>
              <a:latin typeface="Calibri"/>
              <a:ea typeface="Calibri"/>
              <a:cs typeface="Calibri"/>
              <a:sym typeface="Calibri"/>
            </a:endParaRPr>
          </a:p>
        </p:txBody>
      </p:sp>
      <p:sp>
        <p:nvSpPr>
          <p:cNvPr id="47" name="Google Shape;47;p3"/>
          <p:cNvSpPr txBox="1">
            <a:spLocks noGrp="1"/>
          </p:cNvSpPr>
          <p:nvPr>
            <p:ph type="body" idx="1"/>
          </p:nvPr>
        </p:nvSpPr>
        <p:spPr>
          <a:xfrm>
            <a:off x="311699" y="1088364"/>
            <a:ext cx="4966272" cy="3843107"/>
          </a:xfrm>
          <a:prstGeom prst="rect">
            <a:avLst/>
          </a:prstGeom>
          <a:noFill/>
          <a:ln>
            <a:noFill/>
          </a:ln>
        </p:spPr>
        <p:txBody>
          <a:bodyPr spcFirstLastPara="1" wrap="square" lIns="91425" tIns="91425" rIns="91425" bIns="91425" anchor="t" anchorCtr="0">
            <a:normAutofit fontScale="92500" lnSpcReduction="10000"/>
          </a:bodyPr>
          <a:lstStyle/>
          <a:p>
            <a:pPr marL="457200" lvl="0" indent="-342923" algn="l" rtl="0">
              <a:lnSpc>
                <a:spcPct val="115000"/>
              </a:lnSpc>
              <a:spcBef>
                <a:spcPts val="0"/>
              </a:spcBef>
              <a:spcAft>
                <a:spcPts val="0"/>
              </a:spcAft>
              <a:buClr>
                <a:schemeClr val="dk1"/>
              </a:buClr>
              <a:buSzPct val="75000"/>
              <a:buChar char="●"/>
            </a:pPr>
            <a:r>
              <a:rPr lang="fi" sz="1700">
                <a:solidFill>
                  <a:schemeClr val="dk1"/>
                </a:solidFill>
                <a:latin typeface="Calibri"/>
                <a:ea typeface="Calibri"/>
                <a:cs typeface="Calibri"/>
                <a:sym typeface="Calibri"/>
              </a:rPr>
              <a:t>Piaget’n teoria: leikki-ikäisen ajattelu on </a:t>
            </a:r>
            <a:r>
              <a:rPr lang="fi" sz="1700" b="1">
                <a:solidFill>
                  <a:schemeClr val="dk1"/>
                </a:solidFill>
                <a:latin typeface="Calibri"/>
                <a:ea typeface="Calibri"/>
                <a:cs typeface="Calibri"/>
                <a:sym typeface="Calibri"/>
              </a:rPr>
              <a:t>esioperationaalisessa vaiheessa</a:t>
            </a:r>
            <a:r>
              <a:rPr lang="fi" sz="1700">
                <a:solidFill>
                  <a:schemeClr val="dk1"/>
                </a:solidFill>
                <a:latin typeface="Calibri"/>
                <a:ea typeface="Calibri"/>
                <a:cs typeface="Calibri"/>
                <a:sym typeface="Calibri"/>
              </a:rPr>
              <a:t> ja </a:t>
            </a:r>
            <a:r>
              <a:rPr lang="fi" sz="1700" b="1">
                <a:solidFill>
                  <a:schemeClr val="dk1"/>
                </a:solidFill>
                <a:latin typeface="Calibri"/>
                <a:ea typeface="Calibri"/>
                <a:cs typeface="Calibri"/>
                <a:sym typeface="Calibri"/>
              </a:rPr>
              <a:t>konkreettista</a:t>
            </a:r>
            <a:r>
              <a:rPr lang="fi" sz="1700">
                <a:solidFill>
                  <a:schemeClr val="dk1"/>
                </a:solidFill>
                <a:latin typeface="Calibri"/>
                <a:ea typeface="Calibri"/>
                <a:cs typeface="Calibri"/>
                <a:sym typeface="Calibri"/>
              </a:rPr>
              <a:t>.</a:t>
            </a:r>
            <a:endParaRPr sz="1700">
              <a:solidFill>
                <a:schemeClr val="dk1"/>
              </a:solidFill>
              <a:latin typeface="Calibri"/>
              <a:ea typeface="Calibri"/>
              <a:cs typeface="Calibri"/>
              <a:sym typeface="Calibri"/>
            </a:endParaRPr>
          </a:p>
          <a:p>
            <a:pPr marL="457200" lvl="0" indent="-342923" algn="l" rtl="0">
              <a:lnSpc>
                <a:spcPct val="115000"/>
              </a:lnSpc>
              <a:spcBef>
                <a:spcPts val="0"/>
              </a:spcBef>
              <a:spcAft>
                <a:spcPts val="0"/>
              </a:spcAft>
              <a:buClr>
                <a:schemeClr val="dk1"/>
              </a:buClr>
              <a:buSzPct val="75000"/>
              <a:buChar char="●"/>
            </a:pPr>
            <a:r>
              <a:rPr lang="fi" sz="1700" b="1">
                <a:solidFill>
                  <a:schemeClr val="dk1"/>
                </a:solidFill>
                <a:latin typeface="Calibri"/>
                <a:ea typeface="Calibri"/>
                <a:cs typeface="Calibri"/>
                <a:sym typeface="Calibri"/>
              </a:rPr>
              <a:t>Egosentrinen </a:t>
            </a:r>
            <a:r>
              <a:rPr lang="fi" sz="1700">
                <a:solidFill>
                  <a:schemeClr val="dk1"/>
                </a:solidFill>
                <a:latin typeface="Calibri"/>
                <a:ea typeface="Calibri"/>
                <a:cs typeface="Calibri"/>
                <a:sym typeface="Calibri"/>
              </a:rPr>
              <a:t>ajattelu: oma näkökulma asioihin on hallitseva.</a:t>
            </a:r>
            <a:endParaRPr sz="1700">
              <a:solidFill>
                <a:schemeClr val="dk1"/>
              </a:solidFill>
              <a:latin typeface="Calibri"/>
              <a:ea typeface="Calibri"/>
              <a:cs typeface="Calibri"/>
              <a:sym typeface="Calibri"/>
            </a:endParaRPr>
          </a:p>
          <a:p>
            <a:pPr marL="457200" lvl="0" indent="-342923" algn="l" rtl="0">
              <a:lnSpc>
                <a:spcPct val="115000"/>
              </a:lnSpc>
              <a:spcBef>
                <a:spcPts val="0"/>
              </a:spcBef>
              <a:spcAft>
                <a:spcPts val="0"/>
              </a:spcAft>
              <a:buClr>
                <a:schemeClr val="dk1"/>
              </a:buClr>
              <a:buSzPct val="75000"/>
              <a:buChar char="●"/>
            </a:pPr>
            <a:r>
              <a:rPr lang="fi" sz="1700" b="1">
                <a:solidFill>
                  <a:schemeClr val="dk1"/>
                </a:solidFill>
                <a:latin typeface="Calibri"/>
                <a:ea typeface="Calibri"/>
                <a:cs typeface="Calibri"/>
                <a:sym typeface="Calibri"/>
              </a:rPr>
              <a:t>Pysyvyyden ilmiö</a:t>
            </a:r>
            <a:r>
              <a:rPr lang="fi" sz="1700">
                <a:solidFill>
                  <a:schemeClr val="dk1"/>
                </a:solidFill>
                <a:latin typeface="Calibri"/>
                <a:ea typeface="Calibri"/>
                <a:cs typeface="Calibri"/>
                <a:sym typeface="Calibri"/>
              </a:rPr>
              <a:t> ei välttämättä ole vielä hallinnassa: Piaget’n vesilasikoe.</a:t>
            </a:r>
            <a:endParaRPr sz="1700">
              <a:solidFill>
                <a:schemeClr val="dk1"/>
              </a:solidFill>
              <a:latin typeface="Calibri"/>
              <a:ea typeface="Calibri"/>
              <a:cs typeface="Calibri"/>
              <a:sym typeface="Calibri"/>
            </a:endParaRPr>
          </a:p>
          <a:p>
            <a:pPr marL="457200" lvl="0" indent="-342923" algn="l" rtl="0">
              <a:lnSpc>
                <a:spcPct val="115000"/>
              </a:lnSpc>
              <a:spcBef>
                <a:spcPts val="0"/>
              </a:spcBef>
              <a:spcAft>
                <a:spcPts val="0"/>
              </a:spcAft>
              <a:buClr>
                <a:schemeClr val="dk1"/>
              </a:buClr>
              <a:buSzPct val="75000"/>
              <a:buChar char="●"/>
            </a:pPr>
            <a:r>
              <a:rPr lang="fi" sz="1700">
                <a:solidFill>
                  <a:schemeClr val="dk1"/>
                </a:solidFill>
                <a:latin typeface="Calibri"/>
                <a:ea typeface="Calibri"/>
                <a:cs typeface="Calibri"/>
                <a:sym typeface="Calibri"/>
              </a:rPr>
              <a:t>Animistinen ajattelu: elottomat asiat kuvitellaan elollisiksi.</a:t>
            </a:r>
            <a:endParaRPr sz="1700">
              <a:solidFill>
                <a:schemeClr val="dk1"/>
              </a:solidFill>
              <a:latin typeface="Calibri"/>
              <a:ea typeface="Calibri"/>
              <a:cs typeface="Calibri"/>
              <a:sym typeface="Calibri"/>
            </a:endParaRPr>
          </a:p>
          <a:p>
            <a:pPr marL="457200" lvl="0" indent="-342923" algn="l" rtl="0">
              <a:lnSpc>
                <a:spcPct val="115000"/>
              </a:lnSpc>
              <a:spcBef>
                <a:spcPts val="0"/>
              </a:spcBef>
              <a:spcAft>
                <a:spcPts val="0"/>
              </a:spcAft>
              <a:buClr>
                <a:schemeClr val="dk1"/>
              </a:buClr>
              <a:buSzPct val="75000"/>
              <a:buChar char="●"/>
            </a:pPr>
            <a:r>
              <a:rPr lang="fi" sz="1700">
                <a:solidFill>
                  <a:schemeClr val="dk1"/>
                </a:solidFill>
                <a:latin typeface="Calibri"/>
                <a:ea typeface="Calibri"/>
                <a:cs typeface="Calibri"/>
                <a:sym typeface="Calibri"/>
              </a:rPr>
              <a:t>Ajattelu jaetaan analyyttiseen ja intuitiiviseen ajatteluun.</a:t>
            </a:r>
            <a:endParaRPr sz="17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ct val="100900"/>
              <a:buChar char="○"/>
            </a:pPr>
            <a:r>
              <a:rPr lang="fi" sz="1500">
                <a:solidFill>
                  <a:schemeClr val="dk1"/>
                </a:solidFill>
                <a:latin typeface="Calibri"/>
                <a:ea typeface="Calibri"/>
                <a:cs typeface="Calibri"/>
                <a:sym typeface="Calibri"/>
              </a:rPr>
              <a:t>Analyyttinen ajattelu loogista ja vaativaa tietoista pohdiskelua.</a:t>
            </a:r>
            <a:endParaRPr sz="15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ct val="100900"/>
              <a:buChar char="○"/>
            </a:pPr>
            <a:r>
              <a:rPr lang="fi" sz="1500">
                <a:solidFill>
                  <a:schemeClr val="dk1"/>
                </a:solidFill>
                <a:latin typeface="Calibri"/>
                <a:ea typeface="Calibri"/>
                <a:cs typeface="Calibri"/>
                <a:sym typeface="Calibri"/>
              </a:rPr>
              <a:t>Intuitiivinen ajattelu vain osittain kielellistä ja osittain tietoista, perustuu kokemuksiin.</a:t>
            </a:r>
            <a:endParaRPr sz="1500">
              <a:solidFill>
                <a:schemeClr val="dk1"/>
              </a:solidFill>
              <a:latin typeface="Calibri"/>
              <a:ea typeface="Calibri"/>
              <a:cs typeface="Calibri"/>
              <a:sym typeface="Calibri"/>
            </a:endParaRPr>
          </a:p>
        </p:txBody>
      </p:sp>
      <p:pic>
        <p:nvPicPr>
          <p:cNvPr id="48" name="Google Shape;48;p3"/>
          <p:cNvPicPr preferRelativeResize="0"/>
          <p:nvPr/>
        </p:nvPicPr>
        <p:blipFill>
          <a:blip r:embed="rId3">
            <a:alphaModFix/>
          </a:blip>
          <a:stretch>
            <a:fillRect/>
          </a:stretch>
        </p:blipFill>
        <p:spPr>
          <a:xfrm>
            <a:off x="5438771" y="1475439"/>
            <a:ext cx="3561228" cy="2614286"/>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Kielen kehitys leikki-iässä</a:t>
            </a:r>
            <a:endParaRPr>
              <a:latin typeface="Calibri"/>
              <a:ea typeface="Calibri"/>
              <a:cs typeface="Calibri"/>
              <a:sym typeface="Calibri"/>
            </a:endParaRPr>
          </a:p>
        </p:txBody>
      </p:sp>
      <p:sp>
        <p:nvSpPr>
          <p:cNvPr id="54" name="Google Shape;54;p4"/>
          <p:cNvSpPr txBox="1">
            <a:spLocks noGrp="1"/>
          </p:cNvSpPr>
          <p:nvPr>
            <p:ph type="body" idx="1"/>
          </p:nvPr>
        </p:nvSpPr>
        <p:spPr>
          <a:xfrm>
            <a:off x="311700" y="1152475"/>
            <a:ext cx="8520600" cy="3802766"/>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Kielen kehitys on yhteydessä ajattelun kehittymiseen.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Ajattelu kehittyy kielellisessä vuorovaikutuksessa.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Sanavarasto kasvaa hurjasti leikki-iässä.</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Vygotskin teoria: egosentrinen puhe ja sisäinen puhe edistävät ajattelua ja toiminnanohjausta.</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Egosentrinen puhe: itsensä ääneen ohjailu.</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Sisäinen puhe: “pään sisällä” itsekseen käyty puhe.</a:t>
            </a:r>
            <a:endParaRPr sz="1600">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Kaksikielisyys voi edistää kognitiivista kehitystä ja toiminnanohjausta.</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600"/>
              </a:spcAft>
              <a:buSzPts val="1400"/>
              <a:buChar char="○"/>
            </a:pPr>
            <a:r>
              <a:rPr lang="fi" sz="1600">
                <a:solidFill>
                  <a:schemeClr val="dk1"/>
                </a:solidFill>
                <a:latin typeface="Calibri"/>
                <a:ea typeface="Calibri"/>
                <a:cs typeface="Calibri"/>
                <a:sym typeface="Calibri"/>
              </a:rPr>
              <a:t>Äidinkieli ja myöhemmin opittu vieras kieli aktivoivat eri aivoalueita.</a:t>
            </a:r>
            <a:endParaRPr sz="1600">
              <a:solidFill>
                <a:schemeClr val="dk1"/>
              </a:solidFill>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6537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Ota tunnille mukaan vanha lelusi</a:t>
            </a:r>
            <a:endParaRPr>
              <a:latin typeface="Calibri"/>
              <a:ea typeface="Calibri"/>
              <a:cs typeface="Calibri"/>
              <a:sym typeface="Calibri"/>
            </a:endParaRPr>
          </a:p>
        </p:txBody>
      </p:sp>
      <p:sp>
        <p:nvSpPr>
          <p:cNvPr id="40" name="Google Shape;40;p2"/>
          <p:cNvSpPr txBox="1">
            <a:spLocks noGrp="1"/>
          </p:cNvSpPr>
          <p:nvPr>
            <p:ph type="body" idx="1"/>
          </p:nvPr>
        </p:nvSpPr>
        <p:spPr>
          <a:xfrm>
            <a:off x="311700" y="1273500"/>
            <a:ext cx="44721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Etsi jokin vanha lelusi, joka sinulla oli noin 2–5 vuotiaana. Vaihtoehtoisesti voit ottaa mukaan vaikka kuvan itsestäsi leikkimässä lelulla tai esimerkiksi pikkusisaresi lelun.</a:t>
            </a: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endParaRPr/>
          </a:p>
        </p:txBody>
      </p:sp>
      <p:pic>
        <p:nvPicPr>
          <p:cNvPr id="41" name="Google Shape;41;p2"/>
          <p:cNvPicPr preferRelativeResize="0"/>
          <p:nvPr/>
        </p:nvPicPr>
        <p:blipFill>
          <a:blip r:embed="rId3">
            <a:alphaModFix/>
          </a:blip>
          <a:stretch>
            <a:fillRect/>
          </a:stretch>
        </p:blipFill>
        <p:spPr>
          <a:xfrm>
            <a:off x="5248302" y="1368225"/>
            <a:ext cx="3344949" cy="3416401"/>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11700" y="57102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Pohdintaa</a:t>
            </a:r>
            <a:endParaRPr>
              <a:latin typeface="Calibri"/>
              <a:ea typeface="Calibri"/>
              <a:cs typeface="Calibri"/>
              <a:sym typeface="Calibri"/>
            </a:endParaRPr>
          </a:p>
        </p:txBody>
      </p:sp>
      <p:sp>
        <p:nvSpPr>
          <p:cNvPr id="47" name="Google Shape;47;p3"/>
          <p:cNvSpPr txBox="1">
            <a:spLocks noGrp="1"/>
          </p:cNvSpPr>
          <p:nvPr>
            <p:ph type="body" idx="1"/>
          </p:nvPr>
        </p:nvSpPr>
        <p:spPr>
          <a:xfrm>
            <a:off x="311700" y="1152474"/>
            <a:ext cx="4865418" cy="3641401"/>
          </a:xfrm>
          <a:prstGeom prst="rect">
            <a:avLst/>
          </a:prstGeom>
          <a:noFill/>
          <a:ln>
            <a:noFill/>
          </a:ln>
        </p:spPr>
        <p:txBody>
          <a:bodyPr spcFirstLastPara="1" wrap="square" lIns="91425" tIns="91425" rIns="91425" bIns="91425" anchor="t" anchorCtr="0">
            <a:normAutofit fontScale="92500" lnSpcReduction="10000"/>
          </a:bodyPr>
          <a:lstStyle/>
          <a:p>
            <a:pPr marL="457200" lvl="0" indent="-34290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Milloin ja miten olet lelulla leikkinyt?</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Miksi pidit kyseisestä lelusta? Mikä siinä tai sillä leikkimisessä oli parasta?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Millaista kehitystä kyseisellä lelulla leikkiminen tukee? Kuvaile lyhyesti ja liitä esimerkiksi motorisiin, kognitiivisiin, sosiaalisiin tai tunteisiin liittyviin taitoihin.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ct val="75000"/>
              <a:buChar char="●"/>
            </a:pPr>
            <a:r>
              <a:rPr lang="fi">
                <a:solidFill>
                  <a:schemeClr val="dk1"/>
                </a:solidFill>
                <a:latin typeface="Calibri"/>
                <a:ea typeface="Calibri"/>
                <a:cs typeface="Calibri"/>
                <a:sym typeface="Calibri"/>
              </a:rPr>
              <a:t>Vaatiiko lelulla leikkiminen jonkin tietyn kehitykseen liittyvän taidon osaamista? Voiko lelulla leikkiä kaikenikäisenä? Muuttuuko leikki jotenkin eri-ikäisillä?</a:t>
            </a:r>
            <a:endParaRPr>
              <a:solidFill>
                <a:schemeClr val="dk1"/>
              </a:solidFill>
              <a:latin typeface="Calibri"/>
              <a:ea typeface="Calibri"/>
              <a:cs typeface="Calibri"/>
              <a:sym typeface="Calibri"/>
            </a:endParaRPr>
          </a:p>
          <a:p>
            <a:pPr marL="0" lvl="0" indent="0" algn="l" rtl="0">
              <a:lnSpc>
                <a:spcPct val="115000"/>
              </a:lnSpc>
              <a:spcBef>
                <a:spcPts val="1800"/>
              </a:spcBef>
              <a:spcAft>
                <a:spcPts val="1200"/>
              </a:spcAft>
              <a:buClr>
                <a:schemeClr val="dk1"/>
              </a:buClr>
              <a:buSzPct val="66066"/>
              <a:buFont typeface="Arial"/>
              <a:buNone/>
            </a:pPr>
            <a:endParaRPr/>
          </a:p>
        </p:txBody>
      </p:sp>
      <p:pic>
        <p:nvPicPr>
          <p:cNvPr id="48" name="Google Shape;48;p3"/>
          <p:cNvPicPr preferRelativeResize="0"/>
          <p:nvPr/>
        </p:nvPicPr>
        <p:blipFill>
          <a:blip r:embed="rId3">
            <a:alphaModFix/>
          </a:blip>
          <a:stretch>
            <a:fillRect/>
          </a:stretch>
        </p:blipFill>
        <p:spPr>
          <a:xfrm>
            <a:off x="5329518" y="1296126"/>
            <a:ext cx="3662083" cy="31695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7"/>
          <p:cNvPicPr preferRelativeResize="0"/>
          <p:nvPr/>
        </p:nvPicPr>
        <p:blipFill>
          <a:blip r:embed="rId3">
            <a:alphaModFix/>
          </a:blip>
          <a:stretch>
            <a:fillRect/>
          </a:stretch>
        </p:blipFill>
        <p:spPr>
          <a:xfrm>
            <a:off x="1137851" y="730725"/>
            <a:ext cx="7259652" cy="4260376"/>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Laatikaa esittely lelustanne</a:t>
            </a:r>
            <a:endParaRPr>
              <a:latin typeface="Calibri"/>
              <a:ea typeface="Calibri"/>
              <a:cs typeface="Calibri"/>
              <a:sym typeface="Calibri"/>
            </a:endParaRPr>
          </a:p>
        </p:txBody>
      </p:sp>
      <p:sp>
        <p:nvSpPr>
          <p:cNvPr id="54" name="Google Shape;54;p4"/>
          <p:cNvSpPr txBox="1">
            <a:spLocks noGrp="1"/>
          </p:cNvSpPr>
          <p:nvPr>
            <p:ph type="body" idx="1"/>
          </p:nvPr>
        </p:nvSpPr>
        <p:spPr>
          <a:xfrm>
            <a:off x="311700" y="1152475"/>
            <a:ext cx="8520600" cy="337246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Esitelkää lopuksi lelut ja pohdintanne muulle ryhmälle joko livenä tai niin, että laaditte lyhyen esittelyvideon, jonka lisäätte yhteiselle kurssialustalle. Esittely voi keskittyä esimerkiksi siihen, mitä taitoja kyseinen lelu kehittää (markkinointi erityisesti vanhemmille) tai se voi olla enemmän lelun hauskuutta korostava (markkinointi lapsille).</a:t>
            </a: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r>
              <a:rPr lang="fi">
                <a:solidFill>
                  <a:schemeClr val="dk1"/>
                </a:solidFill>
                <a:latin typeface="Calibri"/>
                <a:ea typeface="Calibri"/>
                <a:cs typeface="Calibri"/>
                <a:sym typeface="Calibri"/>
              </a:rPr>
              <a:t>Kun laaditte esittelyjä, on tärkeää pohtia, </a:t>
            </a:r>
            <a:br>
              <a:rPr lang="fi">
                <a:solidFill>
                  <a:schemeClr val="dk1"/>
                </a:solidFill>
                <a:latin typeface="Calibri"/>
                <a:ea typeface="Calibri"/>
                <a:cs typeface="Calibri"/>
                <a:sym typeface="Calibri"/>
              </a:rPr>
            </a:br>
            <a:r>
              <a:rPr lang="fi">
                <a:solidFill>
                  <a:schemeClr val="dk1"/>
                </a:solidFill>
                <a:latin typeface="Calibri"/>
                <a:ea typeface="Calibri"/>
                <a:cs typeface="Calibri"/>
                <a:sym typeface="Calibri"/>
              </a:rPr>
              <a:t>kenelle viestinne suuntaatte. On myös hyvä </a:t>
            </a:r>
            <a:br>
              <a:rPr lang="fi">
                <a:solidFill>
                  <a:schemeClr val="dk1"/>
                </a:solidFill>
                <a:latin typeface="Calibri"/>
                <a:ea typeface="Calibri"/>
                <a:cs typeface="Calibri"/>
                <a:sym typeface="Calibri"/>
              </a:rPr>
            </a:br>
            <a:r>
              <a:rPr lang="fi">
                <a:solidFill>
                  <a:schemeClr val="dk1"/>
                </a:solidFill>
                <a:latin typeface="Calibri"/>
                <a:ea typeface="Calibri"/>
                <a:cs typeface="Calibri"/>
                <a:sym typeface="Calibri"/>
              </a:rPr>
              <a:t>miettiä, miten markkinointia toteutetaan </a:t>
            </a:r>
            <a:br>
              <a:rPr lang="fi">
                <a:solidFill>
                  <a:schemeClr val="dk1"/>
                </a:solidFill>
                <a:latin typeface="Calibri"/>
                <a:ea typeface="Calibri"/>
                <a:cs typeface="Calibri"/>
                <a:sym typeface="Calibri"/>
              </a:rPr>
            </a:br>
            <a:r>
              <a:rPr lang="fi">
                <a:solidFill>
                  <a:schemeClr val="dk1"/>
                </a:solidFill>
                <a:latin typeface="Calibri"/>
                <a:ea typeface="Calibri"/>
                <a:cs typeface="Calibri"/>
                <a:sym typeface="Calibri"/>
              </a:rPr>
              <a:t>esimerkiksi pienille lapsille.</a:t>
            </a:r>
            <a:endParaRPr>
              <a:solidFill>
                <a:schemeClr val="dk1"/>
              </a:solidFill>
              <a:latin typeface="Calibri"/>
              <a:ea typeface="Calibri"/>
              <a:cs typeface="Calibri"/>
              <a:sym typeface="Calibri"/>
            </a:endParaRPr>
          </a:p>
        </p:txBody>
      </p:sp>
      <p:pic>
        <p:nvPicPr>
          <p:cNvPr id="55" name="Google Shape;55;p4"/>
          <p:cNvPicPr preferRelativeResize="0"/>
          <p:nvPr/>
        </p:nvPicPr>
        <p:blipFill>
          <a:blip r:embed="rId3">
            <a:alphaModFix/>
          </a:blip>
          <a:stretch>
            <a:fillRect/>
          </a:stretch>
        </p:blipFill>
        <p:spPr>
          <a:xfrm>
            <a:off x="5262600" y="2571750"/>
            <a:ext cx="2696076" cy="21877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1"/>
          <p:cNvSpPr txBox="1">
            <a:spLocks noGrp="1"/>
          </p:cNvSpPr>
          <p:nvPr>
            <p:ph type="ctrTitle"/>
          </p:nvPr>
        </p:nvSpPr>
        <p:spPr>
          <a:xfrm>
            <a:off x="311700" y="1082667"/>
            <a:ext cx="8520600" cy="2978166"/>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4.10 Käsitykset itsestä ja muiden mielestä kehittyvät leikki-iässä</a:t>
            </a:r>
            <a:br>
              <a:rPr lang="fi" sz="3200" b="1">
                <a:solidFill>
                  <a:srgbClr val="EF8600"/>
                </a:solidFill>
                <a:latin typeface="Calibri"/>
                <a:ea typeface="Calibri"/>
                <a:cs typeface="Calibri"/>
                <a:sym typeface="Calibri"/>
              </a:rPr>
            </a:br>
            <a:r>
              <a:rPr lang="fi" sz="3200" b="1">
                <a:solidFill>
                  <a:schemeClr val="dk1"/>
                </a:solidFill>
                <a:latin typeface="Calibri"/>
                <a:ea typeface="Calibri"/>
                <a:cs typeface="Calibri"/>
                <a:sym typeface="Calibri"/>
              </a:rPr>
              <a:t/>
            </a:r>
            <a:br>
              <a:rPr lang="fi" sz="3200" b="1">
                <a:solidFill>
                  <a:schemeClr val="dk1"/>
                </a:solidFill>
                <a:latin typeface="Calibri"/>
                <a:ea typeface="Calibri"/>
                <a:cs typeface="Calibri"/>
                <a:sym typeface="Calibri"/>
              </a:rPr>
            </a:br>
            <a:r>
              <a:rPr lang="fi" sz="3200" b="1">
                <a:solidFill>
                  <a:schemeClr val="dk1"/>
                </a:solidFill>
                <a:latin typeface="Calibri"/>
                <a:ea typeface="Calibri"/>
                <a:cs typeface="Calibri"/>
                <a:sym typeface="Calibri"/>
              </a:rPr>
              <a:t>Motivointi 1: Oman sukupuolen ilmaiseminen</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39" name="Google Shape;39;p2"/>
          <p:cNvPicPr preferRelativeResize="0"/>
          <p:nvPr/>
        </p:nvPicPr>
        <p:blipFill>
          <a:blip r:embed="rId3">
            <a:alphaModFix/>
          </a:blip>
          <a:stretch>
            <a:fillRect/>
          </a:stretch>
        </p:blipFill>
        <p:spPr>
          <a:xfrm>
            <a:off x="5391850" y="552450"/>
            <a:ext cx="2525988" cy="3786125"/>
          </a:xfrm>
          <a:prstGeom prst="rect">
            <a:avLst/>
          </a:prstGeom>
          <a:noFill/>
          <a:ln>
            <a:noFill/>
          </a:ln>
        </p:spPr>
      </p:pic>
      <p:pic>
        <p:nvPicPr>
          <p:cNvPr id="40" name="Google Shape;40;p2"/>
          <p:cNvPicPr preferRelativeResize="0"/>
          <p:nvPr/>
        </p:nvPicPr>
        <p:blipFill>
          <a:blip r:embed="rId4">
            <a:alphaModFix/>
          </a:blip>
          <a:stretch>
            <a:fillRect/>
          </a:stretch>
        </p:blipFill>
        <p:spPr>
          <a:xfrm>
            <a:off x="613875" y="552450"/>
            <a:ext cx="4215299" cy="3362324"/>
          </a:xfrm>
          <a:prstGeom prst="rect">
            <a:avLst/>
          </a:prstGeom>
          <a:noFill/>
          <a:ln>
            <a:noFill/>
          </a:ln>
        </p:spPr>
      </p:pic>
      <p:pic>
        <p:nvPicPr>
          <p:cNvPr id="41" name="Google Shape;41;p2"/>
          <p:cNvPicPr preferRelativeResize="0"/>
          <p:nvPr/>
        </p:nvPicPr>
        <p:blipFill>
          <a:blip r:embed="rId5">
            <a:alphaModFix/>
          </a:blip>
          <a:stretch>
            <a:fillRect/>
          </a:stretch>
        </p:blipFill>
        <p:spPr>
          <a:xfrm>
            <a:off x="3519825" y="2942026"/>
            <a:ext cx="2294775" cy="2020499"/>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Prinsessakuvaston vaikutus?</a:t>
            </a:r>
            <a:endParaRPr>
              <a:latin typeface="Calibri"/>
              <a:ea typeface="Calibri"/>
              <a:cs typeface="Calibri"/>
              <a:sym typeface="Calibri"/>
            </a:endParaRPr>
          </a:p>
        </p:txBody>
      </p:sp>
      <p:sp>
        <p:nvSpPr>
          <p:cNvPr id="47" name="Google Shape;47;p3"/>
          <p:cNvSpPr txBox="1">
            <a:spLocks noGrp="1"/>
          </p:cNvSpPr>
          <p:nvPr>
            <p:ph type="body" idx="1"/>
          </p:nvPr>
        </p:nvSpPr>
        <p:spPr>
          <a:xfrm>
            <a:off x="311700" y="1152475"/>
            <a:ext cx="5686200" cy="3775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Pitkittäistutkimuksen mukaan mitä enemmän 4–5-vuotias tyttö altistui Disneyn perinteisille prinsessavideoille ja -leluille, sitä enemmän hän ilmensi tyttöihin liittyvää stereotyyppistä käyttäytymistä vuotta myöhemmin, vaikka lähtökohtainen stereotypioiden mukainen käyttäytyminen olisi otettu tuloksissa huomioon.</a:t>
            </a:r>
            <a:endParaRPr/>
          </a:p>
          <a:p>
            <a:pPr marL="0" lvl="0" indent="0" algn="l" rtl="0">
              <a:lnSpc>
                <a:spcPct val="115000"/>
              </a:lnSpc>
              <a:spcBef>
                <a:spcPts val="0"/>
              </a:spcBef>
              <a:spcAft>
                <a:spcPts val="0"/>
              </a:spcAft>
              <a:buSzPts val="1800"/>
              <a:buNone/>
            </a:pP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ts val="1800"/>
              <a:buNone/>
            </a:pPr>
            <a:r>
              <a:rPr lang="fi" sz="1050">
                <a:solidFill>
                  <a:schemeClr val="dk1"/>
                </a:solidFill>
                <a:latin typeface="Calibri"/>
                <a:ea typeface="Calibri"/>
                <a:cs typeface="Calibri"/>
                <a:sym typeface="Calibri"/>
              </a:rPr>
              <a:t>Lähde: </a:t>
            </a:r>
            <a:r>
              <a:rPr lang="fi" sz="1050">
                <a:solidFill>
                  <a:schemeClr val="dk1"/>
                </a:solidFill>
                <a:highlight>
                  <a:srgbClr val="FFFFFF"/>
                </a:highlight>
                <a:latin typeface="Calibri"/>
                <a:ea typeface="Calibri"/>
                <a:cs typeface="Calibri"/>
                <a:sym typeface="Calibri"/>
              </a:rPr>
              <a:t>Coyne, S.M., Linder, J.R., Rasmussen, E.E., Nelson, D.A. and Birkbeck, V. (2016), Pretty as a Princess: Longitudinal Effects of Engagement With Disney Princesses on Gender Stereotypes, Body Esteem, and Prosocial Behavior in Children. </a:t>
            </a:r>
            <a:r>
              <a:rPr lang="fi" sz="1050" i="1">
                <a:solidFill>
                  <a:schemeClr val="dk1"/>
                </a:solidFill>
                <a:highlight>
                  <a:srgbClr val="FFFFFF"/>
                </a:highlight>
                <a:latin typeface="Calibri"/>
                <a:ea typeface="Calibri"/>
                <a:cs typeface="Calibri"/>
                <a:sym typeface="Calibri"/>
              </a:rPr>
              <a:t>Child Dev</a:t>
            </a:r>
            <a:r>
              <a:rPr lang="fi" sz="1050">
                <a:solidFill>
                  <a:schemeClr val="dk1"/>
                </a:solidFill>
                <a:highlight>
                  <a:srgbClr val="FFFFFF"/>
                </a:highlight>
                <a:latin typeface="Calibri"/>
                <a:ea typeface="Calibri"/>
                <a:cs typeface="Calibri"/>
                <a:sym typeface="Calibri"/>
              </a:rPr>
              <a:t>, 87: 1909-1925. </a:t>
            </a:r>
            <a:r>
              <a:rPr lang="fi" sz="1050">
                <a:solidFill>
                  <a:schemeClr val="dk1"/>
                </a:solidFill>
                <a:highlight>
                  <a:srgbClr val="FFFFFF"/>
                </a:highlight>
                <a:uFill>
                  <a:noFill/>
                </a:u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https://doi.org/10.1111/cdev.12569</a:t>
            </a:r>
            <a:r>
              <a:rPr lang="fi" sz="1050">
                <a:solidFill>
                  <a:schemeClr val="dk1"/>
                </a:solidFill>
                <a:highlight>
                  <a:srgbClr val="FFFFFF"/>
                </a:highlight>
                <a:latin typeface="Calibri"/>
                <a:ea typeface="Calibri"/>
                <a:cs typeface="Calibri"/>
                <a:sym typeface="Calibri"/>
              </a:rPr>
              <a:t>.</a:t>
            </a:r>
            <a:endParaRPr>
              <a:solidFill>
                <a:schemeClr val="dk1"/>
              </a:solidFill>
              <a:latin typeface="Calibri"/>
              <a:ea typeface="Calibri"/>
              <a:cs typeface="Calibri"/>
              <a:sym typeface="Calibri"/>
            </a:endParaRPr>
          </a:p>
        </p:txBody>
      </p:sp>
      <p:pic>
        <p:nvPicPr>
          <p:cNvPr id="48" name="Google Shape;48;p3"/>
          <p:cNvPicPr preferRelativeResize="0"/>
          <p:nvPr/>
        </p:nvPicPr>
        <p:blipFill>
          <a:blip r:embed="rId4">
            <a:alphaModFix/>
          </a:blip>
          <a:stretch>
            <a:fillRect/>
          </a:stretch>
        </p:blipFill>
        <p:spPr>
          <a:xfrm>
            <a:off x="6124075" y="1304875"/>
            <a:ext cx="2867524" cy="2390199"/>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4"/>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a:t>
            </a:r>
            <a:endParaRPr>
              <a:latin typeface="Calibri"/>
              <a:ea typeface="Calibri"/>
              <a:cs typeface="Calibri"/>
              <a:sym typeface="Calibri"/>
            </a:endParaRPr>
          </a:p>
        </p:txBody>
      </p:sp>
      <p:sp>
        <p:nvSpPr>
          <p:cNvPr id="54" name="Google Shape;54;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Miten populaarikulttuurin kuvasto ja esimerkiksi elokuvien sankarit ovat vaikuttaneet omiin ajatuksiisi sukupuoleen liitetyistä asioista, kuten pukeutumisesta, leikeistä, harrastuksista tai käyttäytymisestä?</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Mitkä voisivat olla esimerkkejä sukupuolistereotypioita rikkovista tai haastavista sankarihahmoista? </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Miksi sukupuolistereotypioita voisi olla hyvä haastaa?</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ts val="1350"/>
              <a:buChar char="●"/>
            </a:pPr>
            <a:r>
              <a:rPr lang="fi">
                <a:solidFill>
                  <a:schemeClr val="dk1"/>
                </a:solidFill>
                <a:latin typeface="Calibri"/>
                <a:ea typeface="Calibri"/>
                <a:cs typeface="Calibri"/>
                <a:sym typeface="Calibri"/>
              </a:rPr>
              <a:t>Miksi lapsen voi toisaalta olla hyvä ilmaista sukupuoltaan niin kuin itse haluaa, myös stereotypioiden mukaisesti?</a:t>
            </a:r>
            <a:endParaRPr>
              <a:solidFill>
                <a:schemeClr val="dk1"/>
              </a:solidFill>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5"/>
          <p:cNvSpPr txBox="1">
            <a:spLocks noGrp="1"/>
          </p:cNvSpPr>
          <p:nvPr>
            <p:ph type="title"/>
          </p:nvPr>
        </p:nvSpPr>
        <p:spPr>
          <a:xfrm>
            <a:off x="311700" y="514089"/>
            <a:ext cx="8520600" cy="963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Mahdollisia selittäviä tekijöitä: biologiset ja kulttuuriset selitykset</a:t>
            </a:r>
            <a:endParaRPr>
              <a:latin typeface="Calibri"/>
              <a:ea typeface="Calibri"/>
              <a:cs typeface="Calibri"/>
              <a:sym typeface="Calibri"/>
            </a:endParaRPr>
          </a:p>
        </p:txBody>
      </p:sp>
      <p:sp>
        <p:nvSpPr>
          <p:cNvPr id="60" name="Google Shape;60;p5"/>
          <p:cNvSpPr txBox="1">
            <a:spLocks noGrp="1"/>
          </p:cNvSpPr>
          <p:nvPr>
            <p:ph type="body" idx="1"/>
          </p:nvPr>
        </p:nvSpPr>
        <p:spPr>
          <a:xfrm>
            <a:off x="311700" y="1477389"/>
            <a:ext cx="8520600" cy="3390446"/>
          </a:xfrm>
          <a:prstGeom prst="rect">
            <a:avLst/>
          </a:prstGeom>
          <a:noFill/>
          <a:ln>
            <a:noFill/>
          </a:ln>
        </p:spPr>
        <p:txBody>
          <a:bodyPr spcFirstLastPara="1" wrap="square" lIns="91425" tIns="91425" rIns="91425" bIns="91425" anchor="t" anchorCtr="0">
            <a:normAutofit lnSpcReduction="10000"/>
          </a:bodyPr>
          <a:lstStyle/>
          <a:p>
            <a:pPr marL="457200" lvl="0" indent="-328476" algn="l" rtl="0">
              <a:lnSpc>
                <a:spcPct val="100000"/>
              </a:lnSpc>
              <a:spcBef>
                <a:spcPts val="0"/>
              </a:spcBef>
              <a:spcAft>
                <a:spcPts val="0"/>
              </a:spcAft>
              <a:buClr>
                <a:schemeClr val="dk1"/>
              </a:buClr>
              <a:buSzPct val="75000"/>
              <a:buChar char="●"/>
            </a:pPr>
            <a:r>
              <a:rPr lang="fi" sz="1700">
                <a:solidFill>
                  <a:schemeClr val="dk1"/>
                </a:solidFill>
                <a:latin typeface="Calibri"/>
                <a:ea typeface="Calibri"/>
                <a:cs typeface="Calibri"/>
                <a:sym typeface="Calibri"/>
              </a:rPr>
              <a:t>Leikki-iässä useimmat lapset suosivat tutkimuksen mukaan omalle sukupuolelle tyypillisiksi ajateltuja leluja ja vaatteita. </a:t>
            </a:r>
            <a:endParaRPr sz="1700">
              <a:solidFill>
                <a:schemeClr val="dk1"/>
              </a:solidFill>
              <a:latin typeface="Calibri"/>
              <a:ea typeface="Calibri"/>
              <a:cs typeface="Calibri"/>
              <a:sym typeface="Calibri"/>
            </a:endParaRPr>
          </a:p>
          <a:p>
            <a:pPr marL="457200" lvl="0" indent="-328476" algn="l" rtl="0">
              <a:lnSpc>
                <a:spcPct val="100000"/>
              </a:lnSpc>
              <a:spcBef>
                <a:spcPts val="600"/>
              </a:spcBef>
              <a:spcAft>
                <a:spcPts val="0"/>
              </a:spcAft>
              <a:buClr>
                <a:schemeClr val="dk1"/>
              </a:buClr>
              <a:buSzPct val="75000"/>
              <a:buChar char="●"/>
            </a:pPr>
            <a:r>
              <a:rPr lang="fi" sz="1700">
                <a:solidFill>
                  <a:schemeClr val="dk1"/>
                </a:solidFill>
                <a:latin typeface="Calibri"/>
                <a:ea typeface="Calibri"/>
                <a:cs typeface="Calibri"/>
                <a:sym typeface="Calibri"/>
              </a:rPr>
              <a:t>Näitä ilmiöitä on selitetty biologisilla ja kulttuurisilla syillä, joita on vaikea täysin erotella toisistaan. </a:t>
            </a:r>
            <a:endParaRPr sz="1700">
              <a:solidFill>
                <a:schemeClr val="dk1"/>
              </a:solidFill>
              <a:latin typeface="Calibri"/>
              <a:ea typeface="Calibri"/>
              <a:cs typeface="Calibri"/>
              <a:sym typeface="Calibri"/>
            </a:endParaRPr>
          </a:p>
          <a:p>
            <a:pPr marL="457200" lvl="0" indent="-328476" algn="l" rtl="0">
              <a:lnSpc>
                <a:spcPct val="100000"/>
              </a:lnSpc>
              <a:spcBef>
                <a:spcPts val="600"/>
              </a:spcBef>
              <a:spcAft>
                <a:spcPts val="0"/>
              </a:spcAft>
              <a:buClr>
                <a:schemeClr val="dk1"/>
              </a:buClr>
              <a:buSzPct val="75000"/>
              <a:buChar char="●"/>
            </a:pPr>
            <a:r>
              <a:rPr lang="fi" sz="1700">
                <a:solidFill>
                  <a:schemeClr val="dk1"/>
                </a:solidFill>
                <a:latin typeface="Calibri"/>
                <a:ea typeface="Calibri"/>
                <a:cs typeface="Calibri"/>
                <a:sym typeface="Calibri"/>
              </a:rPr>
              <a:t>Erään ugandalaisen simpanssiheimon nuorten naaraiden on havaittu hoivaavan leikisti keppejä, kun taas nuoret simpanssiurokset ovat leikkineet niillä eri tavoin. </a:t>
            </a:r>
            <a:endParaRPr sz="1700">
              <a:solidFill>
                <a:schemeClr val="dk1"/>
              </a:solidFill>
              <a:latin typeface="Calibri"/>
              <a:ea typeface="Calibri"/>
              <a:cs typeface="Calibri"/>
              <a:sym typeface="Calibri"/>
            </a:endParaRPr>
          </a:p>
          <a:p>
            <a:pPr marL="457200" lvl="0" indent="-328476" algn="l" rtl="0">
              <a:lnSpc>
                <a:spcPct val="100000"/>
              </a:lnSpc>
              <a:spcBef>
                <a:spcPts val="600"/>
              </a:spcBef>
              <a:spcAft>
                <a:spcPts val="0"/>
              </a:spcAft>
              <a:buClr>
                <a:schemeClr val="dk1"/>
              </a:buClr>
              <a:buSzPct val="75000"/>
              <a:buChar char="●"/>
            </a:pPr>
            <a:r>
              <a:rPr lang="fi" sz="1700">
                <a:solidFill>
                  <a:schemeClr val="dk1"/>
                </a:solidFill>
                <a:latin typeface="Calibri"/>
                <a:ea typeface="Calibri"/>
                <a:cs typeface="Calibri"/>
                <a:sym typeface="Calibri"/>
              </a:rPr>
              <a:t>Tuloksen voi tulkita antavan tukea sukupuolten käyttäytymiserojen biologisille selityksille. </a:t>
            </a:r>
            <a:endParaRPr sz="1700">
              <a:solidFill>
                <a:schemeClr val="dk1"/>
              </a:solidFill>
              <a:latin typeface="Calibri"/>
              <a:ea typeface="Calibri"/>
              <a:cs typeface="Calibri"/>
              <a:sym typeface="Calibri"/>
            </a:endParaRPr>
          </a:p>
          <a:p>
            <a:pPr marL="457200" lvl="0" indent="-328476" algn="l" rtl="0">
              <a:lnSpc>
                <a:spcPct val="100000"/>
              </a:lnSpc>
              <a:spcBef>
                <a:spcPts val="600"/>
              </a:spcBef>
              <a:spcAft>
                <a:spcPts val="0"/>
              </a:spcAft>
              <a:buClr>
                <a:schemeClr val="dk1"/>
              </a:buClr>
              <a:buSzPct val="75000"/>
              <a:buChar char="●"/>
            </a:pPr>
            <a:r>
              <a:rPr lang="fi" sz="1700">
                <a:solidFill>
                  <a:schemeClr val="dk1"/>
                </a:solidFill>
                <a:latin typeface="Calibri"/>
                <a:ea typeface="Calibri"/>
                <a:cs typeface="Calibri"/>
                <a:sym typeface="Calibri"/>
              </a:rPr>
              <a:t>Kuitenkin, koska muilla simpanssiheimoilla ei ole havaittu samanlaista käyttäytymistä, on mahdollista, että nämä nuoret ovat oppineet oman heimonsa kulttuuriset tavat. </a:t>
            </a:r>
            <a:endParaRPr sz="1700">
              <a:solidFill>
                <a:schemeClr val="dk1"/>
              </a:solidFill>
              <a:latin typeface="Calibri"/>
              <a:ea typeface="Calibri"/>
              <a:cs typeface="Calibri"/>
              <a:sym typeface="Calibri"/>
            </a:endParaRPr>
          </a:p>
          <a:p>
            <a:pPr marL="457200" lvl="0" indent="0" algn="l" rtl="0">
              <a:lnSpc>
                <a:spcPct val="100000"/>
              </a:lnSpc>
              <a:spcBef>
                <a:spcPts val="600"/>
              </a:spcBef>
              <a:spcAft>
                <a:spcPts val="0"/>
              </a:spcAft>
              <a:buSzPct val="114467"/>
              <a:buNone/>
            </a:pPr>
            <a:endParaRPr sz="1700">
              <a:solidFill>
                <a:schemeClr val="dk1"/>
              </a:solidFill>
              <a:latin typeface="Calibri"/>
              <a:ea typeface="Calibri"/>
              <a:cs typeface="Calibri"/>
              <a:sym typeface="Calibri"/>
            </a:endParaRPr>
          </a:p>
          <a:p>
            <a:pPr marL="457200" lvl="0" indent="-328476" algn="l" rtl="0">
              <a:lnSpc>
                <a:spcPct val="100000"/>
              </a:lnSpc>
              <a:spcBef>
                <a:spcPts val="600"/>
              </a:spcBef>
              <a:spcAft>
                <a:spcPts val="0"/>
              </a:spcAft>
              <a:buClr>
                <a:schemeClr val="dk1"/>
              </a:buClr>
              <a:buSzPct val="75000"/>
              <a:buChar char="●"/>
            </a:pPr>
            <a:r>
              <a:rPr lang="fi" sz="1700" b="1">
                <a:solidFill>
                  <a:schemeClr val="dk1"/>
                </a:solidFill>
                <a:latin typeface="Calibri"/>
                <a:ea typeface="Calibri"/>
                <a:cs typeface="Calibri"/>
                <a:sym typeface="Calibri"/>
              </a:rPr>
              <a:t>Voiko tällaista eläimillä tehtyä havaintoa mielestäsi yleistää koskemaan ihmisiä?</a:t>
            </a:r>
            <a:endParaRPr sz="1700" b="1">
              <a:solidFill>
                <a:schemeClr val="dk1"/>
              </a:solidFill>
              <a:latin typeface="Calibri"/>
              <a:ea typeface="Calibri"/>
              <a:cs typeface="Calibri"/>
              <a:sym typeface="Calibri"/>
            </a:endParaRPr>
          </a:p>
          <a:p>
            <a:pPr marL="0" lvl="0" indent="0" algn="l" rtl="0">
              <a:lnSpc>
                <a:spcPct val="95000"/>
              </a:lnSpc>
              <a:spcBef>
                <a:spcPts val="600"/>
              </a:spcBef>
              <a:spcAft>
                <a:spcPts val="1200"/>
              </a:spcAft>
              <a:buSzPct val="108108"/>
              <a:buNone/>
            </a:pPr>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6"/>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282828"/>
              <a:buNone/>
            </a:pPr>
            <a:r>
              <a:rPr lang="fi">
                <a:latin typeface="Calibri"/>
                <a:ea typeface="Calibri"/>
                <a:cs typeface="Calibri"/>
                <a:sym typeface="Calibri"/>
              </a:rPr>
              <a:t>Video</a:t>
            </a:r>
            <a:endParaRPr sz="1100"/>
          </a:p>
          <a:p>
            <a:pPr marL="0" lvl="0" indent="0" algn="l" rtl="0">
              <a:lnSpc>
                <a:spcPct val="100000"/>
              </a:lnSpc>
              <a:spcBef>
                <a:spcPts val="0"/>
              </a:spcBef>
              <a:spcAft>
                <a:spcPts val="0"/>
              </a:spcAft>
              <a:buSzPct val="111111"/>
              <a:buNone/>
            </a:pPr>
            <a:endParaRPr/>
          </a:p>
        </p:txBody>
      </p:sp>
      <p:sp>
        <p:nvSpPr>
          <p:cNvPr id="66" name="Google Shape;66;p6"/>
          <p:cNvSpPr txBox="1">
            <a:spLocks noGrp="1"/>
          </p:cNvSpPr>
          <p:nvPr>
            <p:ph type="body" idx="1"/>
          </p:nvPr>
        </p:nvSpPr>
        <p:spPr>
          <a:xfrm>
            <a:off x="311700" y="1152475"/>
            <a:ext cx="8520600" cy="1328507"/>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Katsokaa video </a:t>
            </a:r>
            <a:r>
              <a:rPr lang="fi"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Girl toys vs boy toys: The experiment </a:t>
            </a:r>
            <a:endParaRPr>
              <a:solidFill>
                <a:schemeClr val="dk1"/>
              </a:solidFill>
              <a:latin typeface="Calibri"/>
              <a:ea typeface="Calibri"/>
              <a:cs typeface="Calibri"/>
              <a:sym typeface="Calibri"/>
            </a:endParaRPr>
          </a:p>
          <a:p>
            <a:pPr marL="285750" lvl="0" indent="-28575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Mikä merkitys kulttuurilla ja sosiaalisilla tekijöillä voi olla siinä, mitä pidetään sopivana omalle sukupuolelle?</a:t>
            </a:r>
            <a:endParaRPr>
              <a:solidFill>
                <a:schemeClr val="dk1"/>
              </a:solidFill>
              <a:latin typeface="Calibri"/>
              <a:ea typeface="Calibri"/>
              <a:cs typeface="Calibri"/>
              <a:sym typeface="Calibri"/>
            </a:endParaRPr>
          </a:p>
        </p:txBody>
      </p:sp>
      <p:pic>
        <p:nvPicPr>
          <p:cNvPr id="67" name="Google Shape;67;p6"/>
          <p:cNvPicPr preferRelativeResize="0"/>
          <p:nvPr/>
        </p:nvPicPr>
        <p:blipFill>
          <a:blip r:embed="rId4">
            <a:alphaModFix/>
          </a:blip>
          <a:stretch>
            <a:fillRect/>
          </a:stretch>
        </p:blipFill>
        <p:spPr>
          <a:xfrm>
            <a:off x="2615072" y="2080932"/>
            <a:ext cx="3534810" cy="2357718"/>
          </a:xfrm>
          <a:prstGeom prst="rect">
            <a:avLst/>
          </a:prstGeom>
          <a:noFill/>
          <a:ln>
            <a:noFill/>
          </a:ln>
        </p:spPr>
      </p:pic>
      <p:pic>
        <p:nvPicPr>
          <p:cNvPr id="68" name="Google Shape;68;p6"/>
          <p:cNvPicPr preferRelativeResize="0"/>
          <p:nvPr/>
        </p:nvPicPr>
        <p:blipFill>
          <a:blip r:embed="rId5">
            <a:alphaModFix/>
          </a:blip>
          <a:stretch>
            <a:fillRect/>
          </a:stretch>
        </p:blipFill>
        <p:spPr>
          <a:xfrm>
            <a:off x="5416453" y="2302525"/>
            <a:ext cx="1810650" cy="2714625"/>
          </a:xfrm>
          <a:prstGeom prst="rect">
            <a:avLst/>
          </a:prstGeom>
          <a:noFill/>
          <a:ln>
            <a:noFill/>
          </a:ln>
        </p:spPr>
      </p:pic>
      <p:pic>
        <p:nvPicPr>
          <p:cNvPr id="69" name="Google Shape;69;p6"/>
          <p:cNvPicPr preferRelativeResize="0"/>
          <p:nvPr/>
        </p:nvPicPr>
        <p:blipFill>
          <a:blip r:embed="rId6">
            <a:alphaModFix/>
          </a:blip>
          <a:stretch>
            <a:fillRect/>
          </a:stretch>
        </p:blipFill>
        <p:spPr>
          <a:xfrm>
            <a:off x="1590675" y="2480982"/>
            <a:ext cx="1862597" cy="2357718"/>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Minäkäsityksen muovautuminen leikki-iässä</a:t>
            </a:r>
            <a:endParaRPr>
              <a:latin typeface="Calibri"/>
              <a:ea typeface="Calibri"/>
              <a:cs typeface="Calibri"/>
              <a:sym typeface="Calibri"/>
            </a:endParaRPr>
          </a:p>
        </p:txBody>
      </p:sp>
      <p:sp>
        <p:nvSpPr>
          <p:cNvPr id="40" name="Google Shape;40;p2"/>
          <p:cNvSpPr txBox="1">
            <a:spLocks noGrp="1"/>
          </p:cNvSpPr>
          <p:nvPr>
            <p:ph type="body" idx="1"/>
          </p:nvPr>
        </p:nvSpPr>
        <p:spPr>
          <a:xfrm>
            <a:off x="311700" y="1152474"/>
            <a:ext cx="4260299" cy="3849831"/>
          </a:xfrm>
          <a:prstGeom prst="rect">
            <a:avLst/>
          </a:prstGeom>
          <a:noFill/>
          <a:ln>
            <a:noFill/>
          </a:ln>
        </p:spPr>
        <p:txBody>
          <a:bodyPr spcFirstLastPara="1" wrap="square" lIns="91425" tIns="91425" rIns="91425" bIns="91425" anchor="t" anchorCtr="0">
            <a:normAutofit fontScale="92500" lnSpcReduction="10000"/>
          </a:bodyPr>
          <a:lstStyle/>
          <a:p>
            <a:pPr marL="457200" lvl="0" indent="-34290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Minäkäsitys tarkoittaa ymmärrystä omasta ulkonäöstä, persoonallisuudesta ja sukupuolesta.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ct val="94594"/>
              <a:buChar char="○"/>
            </a:pPr>
            <a:r>
              <a:rPr lang="fi" sz="1600">
                <a:solidFill>
                  <a:schemeClr val="dk1"/>
                </a:solidFill>
                <a:latin typeface="Calibri"/>
                <a:ea typeface="Calibri"/>
                <a:cs typeface="Calibri"/>
                <a:sym typeface="Calibri"/>
              </a:rPr>
              <a:t>Minäkäsityksen tarkoitus on ylläpitää jatkuvuuden tunnetta itsestä.</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ct val="94594"/>
              <a:buChar char="○"/>
            </a:pPr>
            <a:r>
              <a:rPr lang="fi" sz="1600">
                <a:solidFill>
                  <a:schemeClr val="dk1"/>
                </a:solidFill>
                <a:latin typeface="Calibri"/>
                <a:ea typeface="Calibri"/>
                <a:cs typeface="Calibri"/>
                <a:sym typeface="Calibri"/>
              </a:rPr>
              <a:t>Minäkäsityksessä näkyvät sekä positiiviset että kielteiset käsitykset itsestä.</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Leikkiminen ja toimiminen yhdessä muiden kanssa kehittää minäkäsitystä.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Turvallinen kiintymyssuhde on yhteydessä itsensä ja muiden arvostamiseen.</a:t>
            </a:r>
            <a:endParaRPr>
              <a:solidFill>
                <a:schemeClr val="dk1"/>
              </a:solidFill>
              <a:latin typeface="Calibri"/>
              <a:ea typeface="Calibri"/>
              <a:cs typeface="Calibri"/>
              <a:sym typeface="Calibri"/>
            </a:endParaRPr>
          </a:p>
        </p:txBody>
      </p:sp>
      <p:pic>
        <p:nvPicPr>
          <p:cNvPr id="41" name="Google Shape;41;p2"/>
          <p:cNvPicPr preferRelativeResize="0"/>
          <p:nvPr/>
        </p:nvPicPr>
        <p:blipFill>
          <a:blip r:embed="rId3">
            <a:alphaModFix/>
          </a:blip>
          <a:stretch>
            <a:fillRect/>
          </a:stretch>
        </p:blipFill>
        <p:spPr>
          <a:xfrm>
            <a:off x="5289625" y="1363002"/>
            <a:ext cx="3542675" cy="2837275"/>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11700" y="574625"/>
            <a:ext cx="8520600" cy="65763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Alustava sukupuoli-identiteetti muotoutuu leikki-iässä</a:t>
            </a:r>
            <a:endParaRPr>
              <a:latin typeface="Calibri"/>
              <a:ea typeface="Calibri"/>
              <a:cs typeface="Calibri"/>
              <a:sym typeface="Calibri"/>
            </a:endParaRPr>
          </a:p>
        </p:txBody>
      </p:sp>
      <p:sp>
        <p:nvSpPr>
          <p:cNvPr id="47" name="Google Shape;47;p3"/>
          <p:cNvSpPr txBox="1">
            <a:spLocks noGrp="1"/>
          </p:cNvSpPr>
          <p:nvPr>
            <p:ph type="body" idx="1"/>
          </p:nvPr>
        </p:nvSpPr>
        <p:spPr>
          <a:xfrm>
            <a:off x="311699" y="1152475"/>
            <a:ext cx="5309172" cy="3759892"/>
          </a:xfrm>
          <a:prstGeom prst="rect">
            <a:avLst/>
          </a:prstGeom>
          <a:noFill/>
          <a:ln>
            <a:noFill/>
          </a:ln>
        </p:spPr>
        <p:txBody>
          <a:bodyPr spcFirstLastPara="1" wrap="square" lIns="91425" tIns="91425" rIns="91425" bIns="91425" anchor="t" anchorCtr="0">
            <a:normAutofit lnSpcReduction="10000"/>
          </a:bodyPr>
          <a:lstStyle/>
          <a:p>
            <a:pPr marL="457200" lvl="0" indent="-334327" algn="l" rtl="0">
              <a:lnSpc>
                <a:spcPct val="115000"/>
              </a:lnSpc>
              <a:spcBef>
                <a:spcPts val="0"/>
              </a:spcBef>
              <a:spcAft>
                <a:spcPts val="0"/>
              </a:spcAft>
              <a:buClr>
                <a:schemeClr val="dk1"/>
              </a:buClr>
              <a:buSzPts val="1275"/>
              <a:buChar char="●"/>
            </a:pPr>
            <a:r>
              <a:rPr lang="fi" sz="1700">
                <a:solidFill>
                  <a:schemeClr val="dk1"/>
                </a:solidFill>
                <a:latin typeface="Calibri"/>
                <a:ea typeface="Calibri"/>
                <a:cs typeface="Calibri"/>
                <a:sym typeface="Calibri"/>
              </a:rPr>
              <a:t>Sukupuoli-identiteetti tarkoittaa kokemusta omasta sukupuolesta. Se on osa minäkäsitystä.</a:t>
            </a:r>
            <a:endParaRPr sz="1700">
              <a:solidFill>
                <a:schemeClr val="dk1"/>
              </a:solidFill>
              <a:latin typeface="Calibri"/>
              <a:ea typeface="Calibri"/>
              <a:cs typeface="Calibri"/>
              <a:sym typeface="Calibri"/>
            </a:endParaRPr>
          </a:p>
          <a:p>
            <a:pPr marL="457200" lvl="0" indent="-334327" algn="l" rtl="0">
              <a:lnSpc>
                <a:spcPct val="115000"/>
              </a:lnSpc>
              <a:spcBef>
                <a:spcPts val="0"/>
              </a:spcBef>
              <a:spcAft>
                <a:spcPts val="0"/>
              </a:spcAft>
              <a:buClr>
                <a:schemeClr val="dk1"/>
              </a:buClr>
              <a:buSzPts val="1275"/>
              <a:buChar char="●"/>
            </a:pPr>
            <a:r>
              <a:rPr lang="fi" sz="1700">
                <a:solidFill>
                  <a:schemeClr val="dk1"/>
                </a:solidFill>
                <a:latin typeface="Calibri"/>
                <a:ea typeface="Calibri"/>
                <a:cs typeface="Calibri"/>
                <a:sym typeface="Calibri"/>
              </a:rPr>
              <a:t>Usein noin 1–2-vuotias tietää, määritelläänkö hänet tytöksi vai pojaksi.</a:t>
            </a:r>
            <a:endParaRPr sz="17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ts val="1700"/>
              <a:buChar char="○"/>
            </a:pPr>
            <a:r>
              <a:rPr lang="fi" sz="1700" b="1">
                <a:solidFill>
                  <a:schemeClr val="dk1"/>
                </a:solidFill>
                <a:latin typeface="Calibri"/>
                <a:ea typeface="Calibri"/>
                <a:cs typeface="Calibri"/>
                <a:sym typeface="Calibri"/>
              </a:rPr>
              <a:t>Cis-sukupuolinen lapsi</a:t>
            </a:r>
            <a:r>
              <a:rPr lang="fi" sz="1700">
                <a:solidFill>
                  <a:schemeClr val="dk1"/>
                </a:solidFill>
                <a:latin typeface="Calibri"/>
                <a:ea typeface="Calibri"/>
                <a:cs typeface="Calibri"/>
                <a:sym typeface="Calibri"/>
              </a:rPr>
              <a:t>: esim. tytöksi määritelty lapsi kokee itsensä tytöksi.</a:t>
            </a:r>
            <a:endParaRPr sz="17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ts val="1700"/>
              <a:buChar char="○"/>
            </a:pPr>
            <a:r>
              <a:rPr lang="fi" sz="1700" b="1">
                <a:solidFill>
                  <a:schemeClr val="dk1"/>
                </a:solidFill>
                <a:latin typeface="Calibri"/>
                <a:ea typeface="Calibri"/>
                <a:cs typeface="Calibri"/>
                <a:sym typeface="Calibri"/>
              </a:rPr>
              <a:t>Intersukupuolinen:</a:t>
            </a:r>
            <a:r>
              <a:rPr lang="fi" sz="1700">
                <a:solidFill>
                  <a:schemeClr val="dk1"/>
                </a:solidFill>
                <a:latin typeface="Calibri"/>
                <a:ea typeface="Calibri"/>
                <a:cs typeface="Calibri"/>
                <a:sym typeface="Calibri"/>
              </a:rPr>
              <a:t> kehossa on sekä tytön että pojan piirteitä.</a:t>
            </a:r>
            <a:endParaRPr sz="1700">
              <a:solidFill>
                <a:schemeClr val="dk1"/>
              </a:solidFill>
              <a:latin typeface="Calibri"/>
              <a:ea typeface="Calibri"/>
              <a:cs typeface="Calibri"/>
              <a:sym typeface="Calibri"/>
            </a:endParaRPr>
          </a:p>
          <a:p>
            <a:pPr marL="914400" lvl="1" indent="-310832" algn="l" rtl="0">
              <a:lnSpc>
                <a:spcPct val="115000"/>
              </a:lnSpc>
              <a:spcBef>
                <a:spcPts val="0"/>
              </a:spcBef>
              <a:spcAft>
                <a:spcPts val="0"/>
              </a:spcAft>
              <a:buSzPts val="1700"/>
              <a:buChar char="○"/>
            </a:pPr>
            <a:r>
              <a:rPr lang="fi" sz="1700" b="1">
                <a:solidFill>
                  <a:schemeClr val="dk1"/>
                </a:solidFill>
                <a:latin typeface="Calibri"/>
                <a:ea typeface="Calibri"/>
                <a:cs typeface="Calibri"/>
                <a:sym typeface="Calibri"/>
              </a:rPr>
              <a:t>Translapsi/-nuori:</a:t>
            </a:r>
            <a:r>
              <a:rPr lang="fi" sz="1700">
                <a:solidFill>
                  <a:schemeClr val="dk1"/>
                </a:solidFill>
                <a:latin typeface="Calibri"/>
                <a:ea typeface="Calibri"/>
                <a:cs typeface="Calibri"/>
                <a:sym typeface="Calibri"/>
              </a:rPr>
              <a:t> henkilö, joka kokee, ettei itselle määritelty sukupuoli tunnu omalta.</a:t>
            </a:r>
            <a:endParaRPr sz="1700">
              <a:solidFill>
                <a:schemeClr val="dk1"/>
              </a:solidFill>
              <a:latin typeface="Calibri"/>
              <a:ea typeface="Calibri"/>
              <a:cs typeface="Calibri"/>
              <a:sym typeface="Calibri"/>
            </a:endParaRPr>
          </a:p>
          <a:p>
            <a:pPr marL="457200" lvl="0" indent="-334327" algn="l" rtl="0">
              <a:lnSpc>
                <a:spcPct val="115000"/>
              </a:lnSpc>
              <a:spcBef>
                <a:spcPts val="0"/>
              </a:spcBef>
              <a:spcAft>
                <a:spcPts val="0"/>
              </a:spcAft>
              <a:buClr>
                <a:schemeClr val="dk1"/>
              </a:buClr>
              <a:buSzPts val="1275"/>
              <a:buChar char="●"/>
            </a:pPr>
            <a:r>
              <a:rPr lang="fi" sz="1700" b="1">
                <a:solidFill>
                  <a:schemeClr val="dk1"/>
                </a:solidFill>
                <a:latin typeface="Calibri"/>
                <a:ea typeface="Calibri"/>
                <a:cs typeface="Calibri"/>
                <a:sym typeface="Calibri"/>
              </a:rPr>
              <a:t>Sukupuolistereotypiat </a:t>
            </a:r>
            <a:r>
              <a:rPr lang="fi" sz="1700">
                <a:solidFill>
                  <a:schemeClr val="dk1"/>
                </a:solidFill>
                <a:latin typeface="Calibri"/>
                <a:ea typeface="Calibri"/>
                <a:cs typeface="Calibri"/>
                <a:sym typeface="Calibri"/>
              </a:rPr>
              <a:t>ovat käsityksiä siitä, mitkä ovat eri sukupuolille tyypillisiä ominaisuuksia ja käyttäytymistapoja.</a:t>
            </a:r>
            <a:endParaRPr sz="1700">
              <a:solidFill>
                <a:schemeClr val="dk1"/>
              </a:solidFill>
              <a:latin typeface="Calibri"/>
              <a:ea typeface="Calibri"/>
              <a:cs typeface="Calibri"/>
              <a:sym typeface="Calibri"/>
            </a:endParaRPr>
          </a:p>
        </p:txBody>
      </p:sp>
      <p:pic>
        <p:nvPicPr>
          <p:cNvPr id="48" name="Google Shape;48;p3"/>
          <p:cNvPicPr preferRelativeResize="0"/>
          <p:nvPr/>
        </p:nvPicPr>
        <p:blipFill>
          <a:blip r:embed="rId3">
            <a:alphaModFix/>
          </a:blip>
          <a:stretch>
            <a:fillRect/>
          </a:stretch>
        </p:blipFill>
        <p:spPr>
          <a:xfrm>
            <a:off x="5773271" y="1384659"/>
            <a:ext cx="3218329" cy="2999647"/>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4"/>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Mielen teoria mahdollistaa toisten ymmärtämisen</a:t>
            </a:r>
            <a:endParaRPr>
              <a:latin typeface="Calibri"/>
              <a:ea typeface="Calibri"/>
              <a:cs typeface="Calibri"/>
              <a:sym typeface="Calibri"/>
            </a:endParaRPr>
          </a:p>
        </p:txBody>
      </p:sp>
      <p:sp>
        <p:nvSpPr>
          <p:cNvPr id="54" name="Google Shape;54;p4"/>
          <p:cNvSpPr txBox="1">
            <a:spLocks noGrp="1"/>
          </p:cNvSpPr>
          <p:nvPr>
            <p:ph type="body" idx="1"/>
          </p:nvPr>
        </p:nvSpPr>
        <p:spPr>
          <a:xfrm>
            <a:off x="311700" y="1147325"/>
            <a:ext cx="5993100" cy="382966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2160"/>
              <a:buFont typeface="Arial"/>
              <a:buChar char="•"/>
            </a:pPr>
            <a:r>
              <a:rPr lang="fi" b="1">
                <a:solidFill>
                  <a:schemeClr val="dk1"/>
                </a:solidFill>
                <a:latin typeface="Calibri"/>
                <a:ea typeface="Calibri"/>
                <a:cs typeface="Calibri"/>
                <a:sym typeface="Calibri"/>
              </a:rPr>
              <a:t>Mielen teoria </a:t>
            </a:r>
            <a:r>
              <a:rPr lang="fi">
                <a:solidFill>
                  <a:schemeClr val="dk1"/>
                </a:solidFill>
                <a:latin typeface="Calibri"/>
                <a:ea typeface="Calibri"/>
                <a:cs typeface="Calibri"/>
                <a:sym typeface="Calibri"/>
              </a:rPr>
              <a:t>tarkoittaa ymmärrystä siitä, että itsellä ja toisilla on oma tietoisuus ja omat ajatukset.</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Mielen teoria luodaan noin nelivuotiaana, mutta sen ajatellaan kehittyvän vaiheittain, osittain jo ensimmäisten ikävuosien aikana.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Mielen teorian kehitys on yhteydessä aivojen kehittymiseen, mutta siihen vaikuttaa myös ympäristö.</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Mielen teoriaa on tutkittu esimerkiksi Sally–Anne-tehtävällä.</a:t>
            </a:r>
            <a:endParaRPr>
              <a:solidFill>
                <a:schemeClr val="dk1"/>
              </a:solidFill>
              <a:latin typeface="Calibri"/>
              <a:ea typeface="Calibri"/>
              <a:cs typeface="Calibri"/>
              <a:sym typeface="Calibri"/>
            </a:endParaRPr>
          </a:p>
        </p:txBody>
      </p:sp>
      <p:pic>
        <p:nvPicPr>
          <p:cNvPr id="55" name="Google Shape;55;p4"/>
          <p:cNvPicPr preferRelativeResize="0"/>
          <p:nvPr/>
        </p:nvPicPr>
        <p:blipFill>
          <a:blip r:embed="rId3">
            <a:alphaModFix/>
          </a:blip>
          <a:stretch>
            <a:fillRect/>
          </a:stretch>
        </p:blipFill>
        <p:spPr>
          <a:xfrm>
            <a:off x="6431525" y="1147325"/>
            <a:ext cx="2222350" cy="34998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8"/>
          <p:cNvPicPr preferRelativeResize="0"/>
          <p:nvPr/>
        </p:nvPicPr>
        <p:blipFill rotWithShape="1">
          <a:blip r:embed="rId3">
            <a:alphaModFix/>
          </a:blip>
          <a:srcRect/>
          <a:stretch/>
        </p:blipFill>
        <p:spPr>
          <a:xfrm>
            <a:off x="1878521" y="689476"/>
            <a:ext cx="5386957" cy="4154252"/>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Mielen teoria</a:t>
            </a:r>
            <a:endParaRPr>
              <a:latin typeface="Calibri"/>
              <a:ea typeface="Calibri"/>
              <a:cs typeface="Calibri"/>
              <a:sym typeface="Calibri"/>
            </a:endParaRPr>
          </a:p>
        </p:txBody>
      </p:sp>
      <p:sp>
        <p:nvSpPr>
          <p:cNvPr id="40" name="Google Shape;40;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Mielen teorialla tarkoitetaan sen ymmärtämistä, että itsellä ja toisilla on oma tietoisuus, omat ajatukset ja omat toiveet. Useimpien tutkijoiden mukaan mielen teoria luodaan noin 4-vuotiaana.</a:t>
            </a: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r>
              <a:rPr lang="fi">
                <a:solidFill>
                  <a:schemeClr val="dk1"/>
                </a:solidFill>
                <a:latin typeface="Calibri"/>
                <a:ea typeface="Calibri"/>
                <a:cs typeface="Calibri"/>
                <a:sym typeface="Calibri"/>
              </a:rPr>
              <a:t>Osa tutkijoista on kuitenkin sitä mieltä, että mielen teoria kehittyy mahdollisesti jo aiemmin.</a:t>
            </a: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r>
              <a:rPr lang="fi">
                <a:solidFill>
                  <a:schemeClr val="dk1"/>
                </a:solidFill>
                <a:latin typeface="Calibri"/>
                <a:ea typeface="Calibri"/>
                <a:cs typeface="Calibri"/>
                <a:sym typeface="Calibri"/>
              </a:rPr>
              <a:t>Mielen teoriaa on tutkittu esimerkiksi Sally</a:t>
            </a:r>
            <a:r>
              <a:rPr lang="fi" b="0" i="0">
                <a:solidFill>
                  <a:srgbClr val="27292D"/>
                </a:solidFill>
                <a:latin typeface="Arial"/>
                <a:ea typeface="Arial"/>
                <a:cs typeface="Arial"/>
                <a:sym typeface="Arial"/>
              </a:rPr>
              <a:t>–</a:t>
            </a:r>
            <a:r>
              <a:rPr lang="fi">
                <a:solidFill>
                  <a:schemeClr val="dk1"/>
                </a:solidFill>
                <a:latin typeface="Calibri"/>
                <a:ea typeface="Calibri"/>
                <a:cs typeface="Calibri"/>
                <a:sym typeface="Calibri"/>
              </a:rPr>
              <a:t>Anne-tehtävällä (kirjan sivu 112).</a:t>
            </a: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r>
              <a:rPr lang="fi">
                <a:solidFill>
                  <a:schemeClr val="dk1"/>
                </a:solidFill>
                <a:latin typeface="Calibri"/>
                <a:ea typeface="Calibri"/>
                <a:cs typeface="Calibri"/>
                <a:sym typeface="Calibri"/>
              </a:rPr>
              <a:t>Mielen teoriaan vaikuttavia tekijöitä on esitelty seuraavilla dioilla. Pohdi jokaisen näkökulman yhteydessä, miksi kyseinen tekijä voisi auttaa lapsia mielen teorian omaksumisessa.</a:t>
            </a:r>
            <a:endParaRPr>
              <a:solidFill>
                <a:schemeClr val="dk1"/>
              </a:solidFill>
              <a:latin typeface="Calibri"/>
              <a:ea typeface="Calibri"/>
              <a:cs typeface="Calibri"/>
              <a:sym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3"/>
          <p:cNvSpPr txBox="1">
            <a:spLocks noGrp="1"/>
          </p:cNvSpPr>
          <p:nvPr>
            <p:ph type="title"/>
          </p:nvPr>
        </p:nvSpPr>
        <p:spPr>
          <a:xfrm>
            <a:off x="311700" y="544506"/>
            <a:ext cx="8520600" cy="96019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fi">
                <a:latin typeface="Calibri"/>
                <a:ea typeface="Calibri"/>
                <a:cs typeface="Calibri"/>
                <a:sym typeface="Calibri"/>
              </a:rPr>
              <a:t>Sisarusten määrä voi olla yhteydessä siihen, että mielen teoria kehittyy aikaisemmin</a:t>
            </a:r>
            <a:endParaRPr>
              <a:latin typeface="Calibri"/>
              <a:ea typeface="Calibri"/>
              <a:cs typeface="Calibri"/>
              <a:sym typeface="Calibri"/>
            </a:endParaRPr>
          </a:p>
        </p:txBody>
      </p:sp>
      <p:sp>
        <p:nvSpPr>
          <p:cNvPr id="46" name="Google Shape;46;p3"/>
          <p:cNvSpPr txBox="1">
            <a:spLocks noGrp="1"/>
          </p:cNvSpPr>
          <p:nvPr>
            <p:ph type="body" idx="1"/>
          </p:nvPr>
        </p:nvSpPr>
        <p:spPr>
          <a:xfrm>
            <a:off x="311700" y="1504699"/>
            <a:ext cx="8520600" cy="3470713"/>
          </a:xfrm>
          <a:prstGeom prst="rect">
            <a:avLst/>
          </a:prstGeom>
          <a:noFill/>
          <a:ln>
            <a:noFill/>
          </a:ln>
        </p:spPr>
        <p:txBody>
          <a:bodyPr spcFirstLastPara="1" wrap="square" lIns="91425" tIns="91425" rIns="91425" bIns="91425" anchor="t" anchorCtr="0">
            <a:normAutofit fontScale="92500" lnSpcReduction="20000"/>
          </a:bodyPr>
          <a:lstStyle/>
          <a:p>
            <a:pPr marL="417194" lvl="0" indent="-285749"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Eräässä pitkittäistutkimuksessa tarkasteltiin mielen teorian kehittymistä suhteessa sisarusten määrään.</a:t>
            </a:r>
            <a:endParaRPr>
              <a:solidFill>
                <a:schemeClr val="dk1"/>
              </a:solidFill>
              <a:latin typeface="Calibri"/>
              <a:ea typeface="Calibri"/>
              <a:cs typeface="Calibri"/>
              <a:sym typeface="Calibri"/>
            </a:endParaRPr>
          </a:p>
          <a:p>
            <a:pPr marL="417194" lvl="0" indent="-285749"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Tutkimuksessa oli mukana 63 lasta. Lapset olivat keskimäärin 3–6-vuotiaita tutkimuksen alkaessa.</a:t>
            </a:r>
            <a:endParaRPr/>
          </a:p>
          <a:p>
            <a:pPr marL="417194" lvl="0" indent="-285749"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Tutkimuksessa havaittiin, että lapset, joilla oli sisaruksia kaksi tai enemmän, sijoittuivat korkeammalle mielen teoriaa mittaavissa testeissä kuin lapset, joilla ei ollut sisaruksia (tai ei ainakaan 1</a:t>
            </a:r>
            <a:r>
              <a:rPr lang="fi" b="0" i="0">
                <a:solidFill>
                  <a:srgbClr val="27292D"/>
                </a:solidFill>
                <a:latin typeface="Arial"/>
                <a:ea typeface="Arial"/>
                <a:cs typeface="Arial"/>
                <a:sym typeface="Arial"/>
              </a:rPr>
              <a:t>–</a:t>
            </a:r>
            <a:r>
              <a:rPr lang="fi">
                <a:solidFill>
                  <a:schemeClr val="dk1"/>
                </a:solidFill>
                <a:latin typeface="Calibri"/>
                <a:ea typeface="Calibri"/>
                <a:cs typeface="Calibri"/>
                <a:sym typeface="Calibri"/>
              </a:rPr>
              <a:t>12-vuotiaita sisaruksia, sitä vanhempia sisaruksia ei tässä tutkimuksessa otettu huomioon).</a:t>
            </a:r>
            <a:endParaRPr>
              <a:solidFill>
                <a:schemeClr val="dk1"/>
              </a:solidFill>
              <a:latin typeface="Calibri"/>
              <a:ea typeface="Calibri"/>
              <a:cs typeface="Calibri"/>
              <a:sym typeface="Calibri"/>
            </a:endParaRPr>
          </a:p>
          <a:p>
            <a:pPr marL="417194" lvl="0" indent="-285749"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Tuloksia voi mahdollisesti selittää esimerkiksi perheessä käytävillä keskusteluilla, joita pienet lapset pääsevät jo varhain seuraamaan, jos heillä on sisaruksia.</a:t>
            </a:r>
            <a:endParaRPr/>
          </a:p>
          <a:p>
            <a:pPr marL="417194" lvl="0" indent="-206454" algn="l" rtl="0">
              <a:lnSpc>
                <a:spcPct val="115000"/>
              </a:lnSpc>
              <a:spcBef>
                <a:spcPts val="0"/>
              </a:spcBef>
              <a:spcAft>
                <a:spcPts val="0"/>
              </a:spcAft>
              <a:buClr>
                <a:schemeClr val="dk2"/>
              </a:buClr>
              <a:buSzPct val="75000"/>
              <a:buNone/>
            </a:pPr>
            <a:endParaRPr/>
          </a:p>
          <a:p>
            <a:pPr marL="131445" lvl="0" indent="0" algn="l" rtl="0">
              <a:lnSpc>
                <a:spcPct val="115000"/>
              </a:lnSpc>
              <a:spcBef>
                <a:spcPts val="0"/>
              </a:spcBef>
              <a:spcAft>
                <a:spcPts val="0"/>
              </a:spcAft>
              <a:buClr>
                <a:schemeClr val="dk1"/>
              </a:buClr>
              <a:buSzPct val="75000"/>
              <a:buNone/>
            </a:pPr>
            <a:r>
              <a:rPr lang="fi" sz="1100">
                <a:solidFill>
                  <a:schemeClr val="dk1"/>
                </a:solidFill>
                <a:latin typeface="Calibri"/>
                <a:ea typeface="Calibri"/>
                <a:cs typeface="Calibri"/>
                <a:sym typeface="Calibri"/>
              </a:rPr>
              <a:t>Lähde: Anna McAlister, Candida Peterson (2007). A longitudinal study of child siblings and theory of mind development, </a:t>
            </a:r>
            <a:r>
              <a:rPr lang="fi" sz="1100" i="1">
                <a:solidFill>
                  <a:schemeClr val="dk1"/>
                </a:solidFill>
                <a:latin typeface="Calibri"/>
                <a:ea typeface="Calibri"/>
                <a:cs typeface="Calibri"/>
                <a:sym typeface="Calibri"/>
              </a:rPr>
              <a:t>Cognitive Development</a:t>
            </a:r>
            <a:r>
              <a:rPr lang="fi" sz="1100">
                <a:solidFill>
                  <a:schemeClr val="dk1"/>
                </a:solidFill>
                <a:latin typeface="Calibri"/>
                <a:ea typeface="Calibri"/>
                <a:cs typeface="Calibri"/>
                <a:sym typeface="Calibri"/>
              </a:rPr>
              <a:t>, 22(2), 258-270. </a:t>
            </a:r>
            <a:r>
              <a:rPr lang="fi" sz="11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https://www.sciencedirect.com/science/article/abs/pii/S0885201406001055</a:t>
            </a:r>
            <a:r>
              <a:rPr lang="fi" sz="1100">
                <a:solidFill>
                  <a:schemeClr val="dk1"/>
                </a:solidFill>
                <a:latin typeface="Calibri"/>
                <a:ea typeface="Calibri"/>
                <a:cs typeface="Calibri"/>
                <a:sym typeface="Calibri"/>
              </a:rPr>
              <a:t>.</a:t>
            </a:r>
            <a:r>
              <a:rPr lang="fi" sz="1100" u="sng">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4"/>
          <p:cNvSpPr txBox="1">
            <a:spLocks noGrp="1"/>
          </p:cNvSpPr>
          <p:nvPr>
            <p:ph type="title"/>
          </p:nvPr>
        </p:nvSpPr>
        <p:spPr>
          <a:xfrm>
            <a:off x="311700" y="492089"/>
            <a:ext cx="8520600" cy="59712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Ongelmat tutkimusmenetelmissä?</a:t>
            </a:r>
            <a:endParaRPr>
              <a:latin typeface="Calibri"/>
              <a:ea typeface="Calibri"/>
              <a:cs typeface="Calibri"/>
              <a:sym typeface="Calibri"/>
            </a:endParaRPr>
          </a:p>
        </p:txBody>
      </p:sp>
      <p:sp>
        <p:nvSpPr>
          <p:cNvPr id="52" name="Google Shape;52;p4"/>
          <p:cNvSpPr txBox="1">
            <a:spLocks noGrp="1"/>
          </p:cNvSpPr>
          <p:nvPr>
            <p:ph type="body" idx="1"/>
          </p:nvPr>
        </p:nvSpPr>
        <p:spPr>
          <a:xfrm>
            <a:off x="311700" y="1169893"/>
            <a:ext cx="6331147" cy="3852583"/>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SzPct val="112500"/>
              <a:buNone/>
            </a:pPr>
            <a:r>
              <a:rPr lang="fi" sz="6400">
                <a:solidFill>
                  <a:schemeClr val="dk1"/>
                </a:solidFill>
                <a:latin typeface="Calibri"/>
                <a:ea typeface="Calibri"/>
                <a:cs typeface="Calibri"/>
                <a:sym typeface="Calibri"/>
              </a:rPr>
              <a:t>Perinteisesti mielen teoriaa on tutkittu Sally–Anne-tehtävän kaltaisilla menetelmillä. Mikäli lapselle ei ole vielä kehittynyt mielen teoriaa, hän vastaa tehtävään eri tavoin kuin lapsi, jolle mielen teoria on jo kehittynyt. Usein ero alkaa näkyä noin 4-vuotiaana.</a:t>
            </a:r>
            <a:endParaRPr/>
          </a:p>
          <a:p>
            <a:pPr marL="0" lvl="0" indent="0" algn="l" rtl="0">
              <a:lnSpc>
                <a:spcPct val="115000"/>
              </a:lnSpc>
              <a:spcBef>
                <a:spcPts val="1200"/>
              </a:spcBef>
              <a:spcAft>
                <a:spcPts val="0"/>
              </a:spcAft>
              <a:buSzPct val="112500"/>
              <a:buNone/>
            </a:pPr>
            <a:r>
              <a:rPr lang="fi" sz="6400">
                <a:solidFill>
                  <a:schemeClr val="dk1"/>
                </a:solidFill>
                <a:latin typeface="Calibri"/>
                <a:ea typeface="Calibri"/>
                <a:cs typeface="Calibri"/>
                <a:sym typeface="Calibri"/>
              </a:rPr>
              <a:t>Toisten tutkimusten mukaan kyse on enemmänkin rajoituksista lapsen tiedonkäsittelyssä kuin mielen teorian ymmärtämisestä: lapsi ei välttämättä ymmärrä kysymystä kielellisesti niin hyvin alle 4-vuotiaana.</a:t>
            </a:r>
            <a:endParaRPr/>
          </a:p>
          <a:p>
            <a:pPr marL="0" lvl="0" indent="0" algn="l" rtl="0">
              <a:lnSpc>
                <a:spcPct val="115000"/>
              </a:lnSpc>
              <a:spcBef>
                <a:spcPts val="1200"/>
              </a:spcBef>
              <a:spcAft>
                <a:spcPts val="0"/>
              </a:spcAft>
              <a:buSzPct val="112500"/>
              <a:buNone/>
            </a:pPr>
            <a:r>
              <a:rPr lang="fi" sz="6400">
                <a:solidFill>
                  <a:schemeClr val="dk1"/>
                </a:solidFill>
                <a:latin typeface="Calibri"/>
                <a:ea typeface="Calibri"/>
                <a:cs typeface="Calibri"/>
                <a:sym typeface="Calibri"/>
              </a:rPr>
              <a:t>Mikäli lapselle näytetään ja selitetään kuvasarja, jota on helpompi ymmärtää, hän voikin ilmentää mielen teorian ymmärrystä. Pieni lapsi ei ehkä myöskään osaa vaihtaa näkökulmaa Sallyn näkökulmasta Annen näkökulmaan, kuten testi edellyttää.</a:t>
            </a:r>
            <a:endParaRPr sz="6400">
              <a:solidFill>
                <a:schemeClr val="dk1"/>
              </a:solidFill>
              <a:latin typeface="Calibri"/>
              <a:ea typeface="Calibri"/>
              <a:cs typeface="Calibri"/>
              <a:sym typeface="Calibri"/>
            </a:endParaRPr>
          </a:p>
          <a:p>
            <a:pPr marL="0" lvl="0" indent="0" algn="l" rtl="0">
              <a:lnSpc>
                <a:spcPct val="115000"/>
              </a:lnSpc>
              <a:spcBef>
                <a:spcPts val="1200"/>
              </a:spcBef>
              <a:spcAft>
                <a:spcPts val="0"/>
              </a:spcAft>
              <a:buSzPct val="100000"/>
              <a:buNone/>
            </a:pPr>
            <a:endParaRPr sz="7200" baseline="30000">
              <a:solidFill>
                <a:schemeClr val="dk1"/>
              </a:solidFill>
              <a:latin typeface="Calibri"/>
              <a:ea typeface="Calibri"/>
              <a:cs typeface="Calibri"/>
              <a:sym typeface="Calibri"/>
            </a:endParaRPr>
          </a:p>
          <a:p>
            <a:pPr marL="0" lvl="0" indent="0" algn="l" rtl="0">
              <a:lnSpc>
                <a:spcPct val="120000"/>
              </a:lnSpc>
              <a:spcBef>
                <a:spcPts val="0"/>
              </a:spcBef>
              <a:spcAft>
                <a:spcPts val="0"/>
              </a:spcAft>
              <a:buSzPct val="112500"/>
              <a:buNone/>
            </a:pPr>
            <a:r>
              <a:rPr lang="fi" sz="6400" baseline="30000">
                <a:solidFill>
                  <a:schemeClr val="dk1"/>
                </a:solidFill>
                <a:latin typeface="Calibri"/>
                <a:ea typeface="Calibri"/>
                <a:cs typeface="Calibri"/>
                <a:sym typeface="Calibri"/>
              </a:rPr>
              <a:t>Lähde: Scott, Rose &amp; Baillargeon, Renée (2017). Early False-Belief Understanding. </a:t>
            </a:r>
            <a:r>
              <a:rPr lang="fi" sz="6400" i="1" baseline="30000">
                <a:solidFill>
                  <a:schemeClr val="dk1"/>
                </a:solidFill>
                <a:latin typeface="Calibri"/>
                <a:ea typeface="Calibri"/>
                <a:cs typeface="Calibri"/>
                <a:sym typeface="Calibri"/>
              </a:rPr>
              <a:t>Trends in Cognitive Sciences, </a:t>
            </a:r>
            <a:r>
              <a:rPr lang="fi" sz="6400" baseline="30000">
                <a:solidFill>
                  <a:schemeClr val="dk1"/>
                </a:solidFill>
                <a:latin typeface="Calibri"/>
                <a:ea typeface="Calibri"/>
                <a:cs typeface="Calibri"/>
                <a:sym typeface="Calibri"/>
              </a:rPr>
              <a:t>21(4), 237-249. </a:t>
            </a:r>
            <a:r>
              <a:rPr lang="fi" sz="6400" u="sng" baseline="30000">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https://www.sciencedirect.com/science/article/pii/S1364661317300189</a:t>
            </a:r>
            <a:r>
              <a:rPr lang="fi" sz="6400" baseline="30000">
                <a:solidFill>
                  <a:schemeClr val="dk1"/>
                </a:solidFill>
                <a:latin typeface="Calibri"/>
                <a:ea typeface="Calibri"/>
                <a:cs typeface="Calibri"/>
                <a:sym typeface="Calibri"/>
              </a:rPr>
              <a:t>.</a:t>
            </a:r>
            <a:endParaRPr sz="6400">
              <a:solidFill>
                <a:srgbClr val="505050"/>
              </a:solidFill>
            </a:endParaRPr>
          </a:p>
        </p:txBody>
      </p:sp>
      <p:pic>
        <p:nvPicPr>
          <p:cNvPr id="53" name="Google Shape;53;p4"/>
          <p:cNvPicPr preferRelativeResize="0"/>
          <p:nvPr/>
        </p:nvPicPr>
        <p:blipFill>
          <a:blip r:embed="rId4">
            <a:alphaModFix/>
          </a:blip>
          <a:stretch>
            <a:fillRect/>
          </a:stretch>
        </p:blipFill>
        <p:spPr>
          <a:xfrm>
            <a:off x="6795247" y="1241611"/>
            <a:ext cx="2196353" cy="345898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title"/>
          </p:nvPr>
        </p:nvSpPr>
        <p:spPr>
          <a:xfrm>
            <a:off x="311700" y="492089"/>
            <a:ext cx="8520600" cy="1094663"/>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Vaikuttaako mielen teoriaan vanhempien tapa puhua omista tunteistaan ja toiveistaan?</a:t>
            </a:r>
            <a:endParaRPr>
              <a:latin typeface="Calibri"/>
              <a:ea typeface="Calibri"/>
              <a:cs typeface="Calibri"/>
              <a:sym typeface="Calibri"/>
            </a:endParaRPr>
          </a:p>
        </p:txBody>
      </p:sp>
      <p:sp>
        <p:nvSpPr>
          <p:cNvPr id="59" name="Google Shape;59;p5"/>
          <p:cNvSpPr txBox="1">
            <a:spLocks noGrp="1"/>
          </p:cNvSpPr>
          <p:nvPr>
            <p:ph type="body" idx="1"/>
          </p:nvPr>
        </p:nvSpPr>
        <p:spPr>
          <a:xfrm>
            <a:off x="311700" y="1532964"/>
            <a:ext cx="8520600" cy="3381936"/>
          </a:xfrm>
          <a:prstGeom prst="rect">
            <a:avLst/>
          </a:prstGeom>
          <a:noFill/>
          <a:ln>
            <a:noFill/>
          </a:ln>
        </p:spPr>
        <p:txBody>
          <a:bodyPr spcFirstLastPara="1" wrap="square" lIns="91425" tIns="91425" rIns="91425" bIns="91425" anchor="t" anchorCtr="0">
            <a:normAutofit lnSpcReduction="10000"/>
          </a:bodyPr>
          <a:lstStyle/>
          <a:p>
            <a:pPr marL="285750" lvl="0" indent="-285750" algn="l" rtl="0">
              <a:lnSpc>
                <a:spcPct val="115000"/>
              </a:lnSpc>
              <a:spcBef>
                <a:spcPts val="0"/>
              </a:spcBef>
              <a:spcAft>
                <a:spcPts val="0"/>
              </a:spcAft>
              <a:buClr>
                <a:schemeClr val="dk1"/>
              </a:buClr>
              <a:buSzPts val="1275"/>
              <a:buChar char="●"/>
            </a:pPr>
            <a:r>
              <a:rPr lang="fi" sz="1700">
                <a:solidFill>
                  <a:schemeClr val="dk1"/>
                </a:solidFill>
                <a:highlight>
                  <a:srgbClr val="FFFFFF"/>
                </a:highlight>
                <a:latin typeface="Calibri"/>
                <a:ea typeface="Calibri"/>
                <a:cs typeface="Calibri"/>
                <a:sym typeface="Calibri"/>
              </a:rPr>
              <a:t>Eräässä tutkimuksessa selvitettiin 105 hongkongilaislapsen ja heidän vanhempiensa vuorovaikutustapoja.</a:t>
            </a:r>
            <a:endParaRPr sz="1700">
              <a:solidFill>
                <a:schemeClr val="dk1"/>
              </a:solidFill>
              <a:highlight>
                <a:srgbClr val="FFFFFF"/>
              </a:highlight>
              <a:latin typeface="Calibri"/>
              <a:ea typeface="Calibri"/>
              <a:cs typeface="Calibri"/>
              <a:sym typeface="Calibri"/>
            </a:endParaRPr>
          </a:p>
          <a:p>
            <a:pPr marL="285750" lvl="0" indent="-285750" algn="l" rtl="0">
              <a:lnSpc>
                <a:spcPct val="115000"/>
              </a:lnSpc>
              <a:spcBef>
                <a:spcPts val="600"/>
              </a:spcBef>
              <a:spcAft>
                <a:spcPts val="0"/>
              </a:spcAft>
              <a:buClr>
                <a:schemeClr val="dk1"/>
              </a:buClr>
              <a:buSzPts val="1275"/>
              <a:buChar char="●"/>
            </a:pPr>
            <a:r>
              <a:rPr lang="fi" sz="1700">
                <a:solidFill>
                  <a:schemeClr val="dk1"/>
                </a:solidFill>
                <a:highlight>
                  <a:srgbClr val="FFFFFF"/>
                </a:highlight>
                <a:latin typeface="Calibri"/>
                <a:ea typeface="Calibri"/>
                <a:cs typeface="Calibri"/>
                <a:sym typeface="Calibri"/>
              </a:rPr>
              <a:t>Tiedonkeruumenetelmänä oli tarkkailu eli observointi. Lapsia ja heidän vanhempiaan tarkkailtiin lukemassa kuvakirjaa. </a:t>
            </a:r>
            <a:endParaRPr sz="1700">
              <a:solidFill>
                <a:schemeClr val="dk1"/>
              </a:solidFill>
              <a:highlight>
                <a:srgbClr val="FFFFFF"/>
              </a:highlight>
              <a:latin typeface="Calibri"/>
              <a:ea typeface="Calibri"/>
              <a:cs typeface="Calibri"/>
              <a:sym typeface="Calibri"/>
            </a:endParaRPr>
          </a:p>
          <a:p>
            <a:pPr marL="285750" lvl="0" indent="-285750" algn="l" rtl="0">
              <a:lnSpc>
                <a:spcPct val="115000"/>
              </a:lnSpc>
              <a:spcBef>
                <a:spcPts val="600"/>
              </a:spcBef>
              <a:spcAft>
                <a:spcPts val="0"/>
              </a:spcAft>
              <a:buClr>
                <a:schemeClr val="dk1"/>
              </a:buClr>
              <a:buSzPts val="1275"/>
              <a:buChar char="●"/>
            </a:pPr>
            <a:r>
              <a:rPr lang="fi" sz="1700">
                <a:solidFill>
                  <a:schemeClr val="dk1"/>
                </a:solidFill>
                <a:highlight>
                  <a:srgbClr val="FFFFFF"/>
                </a:highlight>
                <a:latin typeface="Calibri"/>
                <a:ea typeface="Calibri"/>
                <a:cs typeface="Calibri"/>
                <a:sym typeface="Calibri"/>
              </a:rPr>
              <a:t>Vanhempien juttelu omista tunteistaan ja toiveistaan sekä muiden kognitiivisista toiminnoista on tutkimuksen mukaan yhteydessä 3–5-vuotiaan lapsen mielen teoriaan.</a:t>
            </a:r>
            <a:endParaRPr/>
          </a:p>
          <a:p>
            <a:pPr marL="0" lvl="0" indent="0" algn="l" rtl="0">
              <a:lnSpc>
                <a:spcPct val="115000"/>
              </a:lnSpc>
              <a:spcBef>
                <a:spcPts val="600"/>
              </a:spcBef>
              <a:spcAft>
                <a:spcPts val="0"/>
              </a:spcAft>
              <a:buClr>
                <a:schemeClr val="dk2"/>
              </a:buClr>
              <a:buSzPts val="1275"/>
              <a:buNone/>
            </a:pPr>
            <a:endParaRPr sz="1700">
              <a:solidFill>
                <a:schemeClr val="dk1"/>
              </a:solidFill>
              <a:highlight>
                <a:srgbClr val="FFFFFF"/>
              </a:highlight>
              <a:latin typeface="Calibri"/>
              <a:ea typeface="Calibri"/>
              <a:cs typeface="Calibri"/>
              <a:sym typeface="Calibri"/>
            </a:endParaRPr>
          </a:p>
          <a:p>
            <a:pPr marL="0" lvl="0" indent="0" algn="l" rtl="0">
              <a:lnSpc>
                <a:spcPct val="115000"/>
              </a:lnSpc>
              <a:spcBef>
                <a:spcPts val="600"/>
              </a:spcBef>
              <a:spcAft>
                <a:spcPts val="0"/>
              </a:spcAft>
              <a:buClr>
                <a:schemeClr val="dk2"/>
              </a:buClr>
              <a:buSzPts val="1275"/>
              <a:buNone/>
            </a:pPr>
            <a:endParaRPr sz="1700">
              <a:solidFill>
                <a:schemeClr val="dk1"/>
              </a:solidFill>
              <a:highlight>
                <a:srgbClr val="FFFFFF"/>
              </a:highlight>
              <a:latin typeface="Calibri"/>
              <a:ea typeface="Calibri"/>
              <a:cs typeface="Calibri"/>
              <a:sym typeface="Calibri"/>
            </a:endParaRPr>
          </a:p>
          <a:p>
            <a:pPr marL="0" lvl="0" indent="0" algn="l" rtl="0">
              <a:lnSpc>
                <a:spcPct val="115000"/>
              </a:lnSpc>
              <a:spcBef>
                <a:spcPts val="600"/>
              </a:spcBef>
              <a:spcAft>
                <a:spcPts val="600"/>
              </a:spcAft>
              <a:buSzPts val="1800"/>
              <a:buNone/>
            </a:pPr>
            <a:r>
              <a:rPr lang="fi" sz="1100">
                <a:solidFill>
                  <a:schemeClr val="dk1"/>
                </a:solidFill>
                <a:highlight>
                  <a:srgbClr val="FFFFFF"/>
                </a:highlight>
                <a:latin typeface="Calibri"/>
                <a:ea typeface="Calibri"/>
                <a:cs typeface="Calibri"/>
                <a:sym typeface="Calibri"/>
              </a:rPr>
              <a:t>Lähde: Chan, Meingold Hiu-Ming &amp; Wang, Zhenlin &amp; Devine, Rory &amp; Hughes, Claire (2020). Parental Mental-State Talk and False belief Understanding in Hong Kong Children. </a:t>
            </a:r>
            <a:r>
              <a:rPr lang="fi" sz="1100" i="1">
                <a:solidFill>
                  <a:schemeClr val="dk1"/>
                </a:solidFill>
                <a:highlight>
                  <a:srgbClr val="FFFFFF"/>
                </a:highlight>
                <a:latin typeface="Calibri"/>
                <a:ea typeface="Calibri"/>
                <a:cs typeface="Calibri"/>
                <a:sym typeface="Calibri"/>
              </a:rPr>
              <a:t>Cognitive Development</a:t>
            </a:r>
            <a:r>
              <a:rPr lang="fi" sz="1100">
                <a:solidFill>
                  <a:schemeClr val="dk1"/>
                </a:solidFill>
                <a:highlight>
                  <a:srgbClr val="FFFFFF"/>
                </a:highlight>
                <a:latin typeface="Calibri"/>
                <a:ea typeface="Calibri"/>
                <a:cs typeface="Calibri"/>
                <a:sym typeface="Calibri"/>
              </a:rPr>
              <a:t>, 55. </a:t>
            </a:r>
            <a:r>
              <a:rPr lang="fi" sz="1100" u="sng">
                <a:solidFill>
                  <a:schemeClr val="dk1"/>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https://www.sciencedirect.com/science/article/abs/pii/S0885201420300800</a:t>
            </a:r>
            <a:r>
              <a:rPr lang="fi" sz="1100">
                <a:solidFill>
                  <a:schemeClr val="dk1"/>
                </a:solidFill>
                <a:highlight>
                  <a:srgbClr val="FFFFFF"/>
                </a:highlight>
                <a:latin typeface="Calibri"/>
                <a:ea typeface="Calibri"/>
                <a:cs typeface="Calibri"/>
                <a:sym typeface="Calibri"/>
              </a:rPr>
              <a:t>.</a:t>
            </a:r>
            <a:endParaRPr sz="1100">
              <a:solidFill>
                <a:schemeClr val="dk1"/>
              </a:solidFill>
              <a:latin typeface="Calibri"/>
              <a:ea typeface="Calibri"/>
              <a:cs typeface="Calibri"/>
              <a:sym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311700" y="574575"/>
            <a:ext cx="8520600" cy="972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Ehkä mielen teoriaan vaikuttaakin kulttuuri, jossa lapsi kasvaa, ja kieli, jota hän käyttää?</a:t>
            </a:r>
            <a:endParaRPr>
              <a:latin typeface="Calibri"/>
              <a:ea typeface="Calibri"/>
              <a:cs typeface="Calibri"/>
              <a:sym typeface="Calibri"/>
            </a:endParaRPr>
          </a:p>
        </p:txBody>
      </p:sp>
      <p:sp>
        <p:nvSpPr>
          <p:cNvPr id="65" name="Google Shape;65;p6"/>
          <p:cNvSpPr txBox="1">
            <a:spLocks noGrp="1"/>
          </p:cNvSpPr>
          <p:nvPr>
            <p:ph type="body" idx="1"/>
          </p:nvPr>
        </p:nvSpPr>
        <p:spPr>
          <a:xfrm>
            <a:off x="311700" y="1630513"/>
            <a:ext cx="8520600" cy="3358346"/>
          </a:xfrm>
          <a:prstGeom prst="rect">
            <a:avLst/>
          </a:prstGeom>
          <a:noFill/>
          <a:ln>
            <a:noFill/>
          </a:ln>
        </p:spPr>
        <p:txBody>
          <a:bodyPr spcFirstLastPara="1" wrap="square" lIns="91425" tIns="91425" rIns="91425" bIns="91425" anchor="t" anchorCtr="0">
            <a:normAutofit fontScale="40000" lnSpcReduction="20000"/>
          </a:bodyPr>
          <a:lstStyle/>
          <a:p>
            <a:pPr marL="0" lvl="0" indent="0" algn="l" rtl="0">
              <a:lnSpc>
                <a:spcPct val="115000"/>
              </a:lnSpc>
              <a:spcBef>
                <a:spcPts val="0"/>
              </a:spcBef>
              <a:spcAft>
                <a:spcPts val="0"/>
              </a:spcAft>
              <a:buSzPct val="132352"/>
              <a:buNone/>
            </a:pPr>
            <a:r>
              <a:rPr lang="fi" sz="3400">
                <a:solidFill>
                  <a:schemeClr val="dk1"/>
                </a:solidFill>
                <a:latin typeface="Calibri"/>
                <a:ea typeface="Calibri"/>
                <a:cs typeface="Calibri"/>
                <a:sym typeface="Calibri"/>
              </a:rPr>
              <a:t>Monet mielen teoriaa selvittäneistä tutkimuksista on tehty länsimaissa.</a:t>
            </a:r>
            <a:endParaRPr sz="3400">
              <a:solidFill>
                <a:schemeClr val="dk1"/>
              </a:solidFill>
              <a:latin typeface="Calibri"/>
              <a:ea typeface="Calibri"/>
              <a:cs typeface="Calibri"/>
              <a:sym typeface="Calibri"/>
            </a:endParaRPr>
          </a:p>
          <a:p>
            <a:pPr marL="0" lvl="0" indent="0" algn="l" rtl="0">
              <a:lnSpc>
                <a:spcPct val="115000"/>
              </a:lnSpc>
              <a:spcBef>
                <a:spcPts val="1200"/>
              </a:spcBef>
              <a:spcAft>
                <a:spcPts val="0"/>
              </a:spcAft>
              <a:buSzPct val="132352"/>
              <a:buNone/>
            </a:pPr>
            <a:r>
              <a:rPr lang="fi" sz="3400">
                <a:solidFill>
                  <a:schemeClr val="dk1"/>
                </a:solidFill>
                <a:latin typeface="Calibri"/>
                <a:ea typeface="Calibri"/>
                <a:cs typeface="Calibri"/>
                <a:sym typeface="Calibri"/>
              </a:rPr>
              <a:t>Tässä tutkimuksessa selvitettiin kulttuurin ja kielen merkitystä mielen teorian kehittymiseen. Otos muodostui japanilaisista ja yhdysvaltalaisista lapsista, osa heistä oli kaksikielisiä ja osa yksikielisiä. Tutkimuksessa selvitettiin aivokuvantamistutkimuksen (fMRI) avulla aivoalueiden aktivoitumista mielen teoriaa mittaavia tehtäviä tehdessä (esim. Sally–Anne-tehtävän kaltaiset tehtävät).</a:t>
            </a:r>
            <a:endParaRPr sz="3400">
              <a:solidFill>
                <a:schemeClr val="dk1"/>
              </a:solidFill>
              <a:latin typeface="Calibri"/>
              <a:ea typeface="Calibri"/>
              <a:cs typeface="Calibri"/>
              <a:sym typeface="Calibri"/>
            </a:endParaRPr>
          </a:p>
          <a:p>
            <a:pPr marL="0" lvl="0" indent="0" algn="l" rtl="0">
              <a:lnSpc>
                <a:spcPct val="115000"/>
              </a:lnSpc>
              <a:spcBef>
                <a:spcPts val="1200"/>
              </a:spcBef>
              <a:spcAft>
                <a:spcPts val="0"/>
              </a:spcAft>
              <a:buSzPct val="132352"/>
              <a:buNone/>
            </a:pPr>
            <a:r>
              <a:rPr lang="fi" sz="3400">
                <a:solidFill>
                  <a:schemeClr val="dk1"/>
                </a:solidFill>
                <a:latin typeface="Calibri"/>
                <a:ea typeface="Calibri"/>
                <a:cs typeface="Calibri"/>
                <a:sym typeface="Calibri"/>
              </a:rPr>
              <a:t>Tulokset osoittavat, että vaikka tehtävät aktivoivatkin osittain samoja aivoalueita, voi kulttuuri vaikuttaa siihen, että mielen teoriaa käsitellään hiukan eri tavoin japanilaisessa ja yhdysvaltalaisessa kulttuurissa. Tällä voi olla yhteys esimerkiksi siihen, että japanilaista kulttuuria pidetään yhteisöllisempänä kuin yhdysvaltalaista kulttuuria. Tämä ero kulttuureissa voisi sitten heijastua myös mielen teorian käsittelyyn aivoissa.</a:t>
            </a:r>
            <a:endParaRPr/>
          </a:p>
          <a:p>
            <a:pPr marL="0" lvl="0" indent="0" algn="l" rtl="0">
              <a:lnSpc>
                <a:spcPct val="115000"/>
              </a:lnSpc>
              <a:spcBef>
                <a:spcPts val="1200"/>
              </a:spcBef>
              <a:spcAft>
                <a:spcPts val="0"/>
              </a:spcAft>
              <a:buSzPct val="250000"/>
              <a:buNone/>
            </a:pP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ct val="160714"/>
              <a:buNone/>
            </a:pPr>
            <a:r>
              <a:rPr lang="fi" sz="2800">
                <a:solidFill>
                  <a:schemeClr val="dk1"/>
                </a:solidFill>
                <a:highlight>
                  <a:srgbClr val="FFFFFF"/>
                </a:highlight>
                <a:latin typeface="Calibri"/>
                <a:ea typeface="Calibri"/>
                <a:cs typeface="Calibri"/>
                <a:sym typeface="Calibri"/>
              </a:rPr>
              <a:t>Lähde: Kobayashi, C., Glover, G. H., &amp; Temple, E. (2007). Cultural and linguistic effects on neural bases of 'Theory of Mind' in American and Japanese children. </a:t>
            </a:r>
            <a:r>
              <a:rPr lang="fi" sz="2800" i="1">
                <a:solidFill>
                  <a:schemeClr val="dk1"/>
                </a:solidFill>
                <a:highlight>
                  <a:srgbClr val="FFFFFF"/>
                </a:highlight>
                <a:latin typeface="Calibri"/>
                <a:ea typeface="Calibri"/>
                <a:cs typeface="Calibri"/>
                <a:sym typeface="Calibri"/>
              </a:rPr>
              <a:t>Brain research</a:t>
            </a:r>
            <a:r>
              <a:rPr lang="fi" sz="2800">
                <a:solidFill>
                  <a:schemeClr val="dk1"/>
                </a:solidFill>
                <a:highlight>
                  <a:srgbClr val="FFFFFF"/>
                </a:highlight>
                <a:latin typeface="Calibri"/>
                <a:ea typeface="Calibri"/>
                <a:cs typeface="Calibri"/>
                <a:sym typeface="Calibri"/>
              </a:rPr>
              <a:t>, </a:t>
            </a:r>
            <a:r>
              <a:rPr lang="fi" sz="2800" i="1">
                <a:solidFill>
                  <a:schemeClr val="dk1"/>
                </a:solidFill>
                <a:highlight>
                  <a:srgbClr val="FFFFFF"/>
                </a:highlight>
                <a:latin typeface="Calibri"/>
                <a:ea typeface="Calibri"/>
                <a:cs typeface="Calibri"/>
                <a:sym typeface="Calibri"/>
              </a:rPr>
              <a:t>1164</a:t>
            </a:r>
            <a:r>
              <a:rPr lang="fi" sz="2800">
                <a:solidFill>
                  <a:schemeClr val="dk1"/>
                </a:solidFill>
                <a:highlight>
                  <a:srgbClr val="FFFFFF"/>
                </a:highlight>
                <a:latin typeface="Calibri"/>
                <a:ea typeface="Calibri"/>
                <a:cs typeface="Calibri"/>
                <a:sym typeface="Calibri"/>
              </a:rPr>
              <a:t>, 95–107. </a:t>
            </a:r>
            <a:r>
              <a:rPr lang="fi" sz="2800" u="sng">
                <a:solidFill>
                  <a:schemeClr val="dk1"/>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https://www.ncbi.nlm.nih.gov/pmc/articles/PMC2964053/</a:t>
            </a:r>
            <a:r>
              <a:rPr lang="fi" sz="2800">
                <a:solidFill>
                  <a:schemeClr val="dk1"/>
                </a:solidFill>
                <a:highlight>
                  <a:srgbClr val="FFFFFF"/>
                </a:highlight>
                <a:latin typeface="Calibri"/>
                <a:ea typeface="Calibri"/>
                <a:cs typeface="Calibri"/>
                <a:sym typeface="Calibri"/>
              </a:rPr>
              <a:t>.</a:t>
            </a:r>
            <a:endParaRPr sz="4000">
              <a:solidFill>
                <a:schemeClr val="dk1"/>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7"/>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Syvennä argumentointitaitojasi</a:t>
            </a:r>
            <a:endParaRPr>
              <a:latin typeface="Calibri"/>
              <a:ea typeface="Calibri"/>
              <a:cs typeface="Calibri"/>
              <a:sym typeface="Calibri"/>
            </a:endParaRPr>
          </a:p>
        </p:txBody>
      </p:sp>
      <p:sp>
        <p:nvSpPr>
          <p:cNvPr id="71" name="Google Shape;71;p7"/>
          <p:cNvSpPr txBox="1">
            <a:spLocks noGrp="1"/>
          </p:cNvSpPr>
          <p:nvPr>
            <p:ph type="body" idx="1"/>
          </p:nvPr>
        </p:nvSpPr>
        <p:spPr>
          <a:xfrm>
            <a:off x="311700" y="1152475"/>
            <a:ext cx="8520600" cy="3574166"/>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Hyödynnä esiteltyjä tutkimuksia ja pohdi, millaiset erilaiset tekijät voisivat vaikuttaa mielen teorian kehittymiseen. </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Kirjoita havaintosi ylös. Kun kirjoitat väitteitä, kiinnitä huomiota väitteiden perusteluun. Voit myös viitata aineistoon, eli esiteltyihin tutkimuksiin. Tämä on tärkeää psykologian yo-kokeessa tehtäviin vastatessa.</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Linkitä edellisillä dioilla esitellyt tutkimukset omiin “perustietoihisi” mielen teoriasta ja mieti, miten voisit hyödyntää niitä vastauksessasi ja aineistojen analyysissä.</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ts val="1350"/>
              <a:buChar char="●"/>
            </a:pPr>
            <a:r>
              <a:rPr lang="fi">
                <a:solidFill>
                  <a:schemeClr val="dk1"/>
                </a:solidFill>
                <a:latin typeface="Calibri"/>
                <a:ea typeface="Calibri"/>
                <a:cs typeface="Calibri"/>
                <a:sym typeface="Calibri"/>
              </a:rPr>
              <a:t>Hyödynnä kirjan sivuja 111–113 mielen teoriasta.</a:t>
            </a:r>
            <a:endParaRPr>
              <a:solidFill>
                <a:schemeClr val="dk1"/>
              </a:solidFill>
              <a:latin typeface="Calibri"/>
              <a:ea typeface="Calibri"/>
              <a:cs typeface="Calibri"/>
              <a:sym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1"/>
          <p:cNvSpPr txBox="1">
            <a:spLocks noGrp="1"/>
          </p:cNvSpPr>
          <p:nvPr>
            <p:ph type="ctrTitle"/>
          </p:nvPr>
        </p:nvSpPr>
        <p:spPr>
          <a:xfrm>
            <a:off x="311700" y="1107747"/>
            <a:ext cx="8520600" cy="3062477"/>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4.11 Tunteiden säätelyä harjoitellaan sosiaalisessa vuorovaikutuksessa</a:t>
            </a:r>
            <a:br>
              <a:rPr lang="fi" sz="3200" b="1">
                <a:solidFill>
                  <a:srgbClr val="EF8600"/>
                </a:solidFill>
                <a:latin typeface="Calibri"/>
                <a:ea typeface="Calibri"/>
                <a:cs typeface="Calibri"/>
                <a:sym typeface="Calibri"/>
              </a:rPr>
            </a:br>
            <a:r>
              <a:rPr lang="fi" sz="3200" b="1">
                <a:solidFill>
                  <a:schemeClr val="dk1"/>
                </a:solidFill>
                <a:latin typeface="Calibri"/>
                <a:ea typeface="Calibri"/>
                <a:cs typeface="Calibri"/>
                <a:sym typeface="Calibri"/>
              </a:rPr>
              <a:t/>
            </a:r>
            <a:br>
              <a:rPr lang="fi" sz="3200" b="1">
                <a:solidFill>
                  <a:schemeClr val="dk1"/>
                </a:solidFill>
                <a:latin typeface="Calibri"/>
                <a:ea typeface="Calibri"/>
                <a:cs typeface="Calibri"/>
                <a:sym typeface="Calibri"/>
              </a:rPr>
            </a:br>
            <a:r>
              <a:rPr lang="fi" sz="3200" b="1">
                <a:solidFill>
                  <a:schemeClr val="dk1"/>
                </a:solidFill>
                <a:latin typeface="Calibri"/>
                <a:ea typeface="Calibri"/>
                <a:cs typeface="Calibri"/>
                <a:sym typeface="Calibri"/>
              </a:rPr>
              <a:t>Motivointi 1: Millaisia leikkejä leikit lapsena?</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574525"/>
            <a:ext cx="8520600" cy="1061046"/>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Millaisia leikkejä leikit alle kouluikäisenä? Mitkä olivat lempilelujasi?</a:t>
            </a:r>
            <a:endParaRPr>
              <a:latin typeface="Calibri"/>
              <a:ea typeface="Calibri"/>
              <a:cs typeface="Calibri"/>
              <a:sym typeface="Calibri"/>
            </a:endParaRPr>
          </a:p>
        </p:txBody>
      </p:sp>
      <p:pic>
        <p:nvPicPr>
          <p:cNvPr id="40" name="Google Shape;40;p2"/>
          <p:cNvPicPr preferRelativeResize="0"/>
          <p:nvPr/>
        </p:nvPicPr>
        <p:blipFill>
          <a:blip r:embed="rId3">
            <a:alphaModFix/>
          </a:blip>
          <a:stretch>
            <a:fillRect/>
          </a:stretch>
        </p:blipFill>
        <p:spPr>
          <a:xfrm>
            <a:off x="3522451" y="1083198"/>
            <a:ext cx="1377624" cy="1638826"/>
          </a:xfrm>
          <a:prstGeom prst="rect">
            <a:avLst/>
          </a:prstGeom>
          <a:noFill/>
          <a:ln>
            <a:noFill/>
          </a:ln>
        </p:spPr>
      </p:pic>
      <p:pic>
        <p:nvPicPr>
          <p:cNvPr id="41" name="Google Shape;41;p2"/>
          <p:cNvPicPr preferRelativeResize="0"/>
          <p:nvPr/>
        </p:nvPicPr>
        <p:blipFill>
          <a:blip r:embed="rId4">
            <a:alphaModFix/>
          </a:blip>
          <a:stretch>
            <a:fillRect/>
          </a:stretch>
        </p:blipFill>
        <p:spPr>
          <a:xfrm>
            <a:off x="451901" y="1635574"/>
            <a:ext cx="3070550" cy="2682175"/>
          </a:xfrm>
          <a:prstGeom prst="rect">
            <a:avLst/>
          </a:prstGeom>
          <a:noFill/>
          <a:ln>
            <a:noFill/>
          </a:ln>
        </p:spPr>
      </p:pic>
      <p:pic>
        <p:nvPicPr>
          <p:cNvPr id="42" name="Google Shape;42;p2"/>
          <p:cNvPicPr preferRelativeResize="0"/>
          <p:nvPr/>
        </p:nvPicPr>
        <p:blipFill>
          <a:blip r:embed="rId5">
            <a:alphaModFix/>
          </a:blip>
          <a:stretch>
            <a:fillRect/>
          </a:stretch>
        </p:blipFill>
        <p:spPr>
          <a:xfrm>
            <a:off x="5881098" y="1337800"/>
            <a:ext cx="2851375" cy="2467901"/>
          </a:xfrm>
          <a:prstGeom prst="rect">
            <a:avLst/>
          </a:prstGeom>
          <a:noFill/>
          <a:ln>
            <a:noFill/>
          </a:ln>
        </p:spPr>
      </p:pic>
      <p:pic>
        <p:nvPicPr>
          <p:cNvPr id="43" name="Google Shape;43;p2"/>
          <p:cNvPicPr preferRelativeResize="0"/>
          <p:nvPr/>
        </p:nvPicPr>
        <p:blipFill>
          <a:blip r:embed="rId6">
            <a:alphaModFix/>
          </a:blip>
          <a:stretch>
            <a:fillRect/>
          </a:stretch>
        </p:blipFill>
        <p:spPr>
          <a:xfrm>
            <a:off x="4396950" y="2847600"/>
            <a:ext cx="1325750" cy="1969424"/>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Leikin kehitys</a:t>
            </a:r>
            <a:endParaRPr>
              <a:latin typeface="Calibri"/>
              <a:ea typeface="Calibri"/>
              <a:cs typeface="Calibri"/>
              <a:sym typeface="Calibri"/>
            </a:endParaRPr>
          </a:p>
        </p:txBody>
      </p:sp>
      <p:sp>
        <p:nvSpPr>
          <p:cNvPr id="49" name="Google Shape;49;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Lapset tarvitsevat vapaata aikaa leikkimiseen, sillä leikki on lapselle haastavaa ja palkitsevaa.</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Leikkiessään lapsi oppii mm. sosiaalisia, fyysisiä ja tiedonkäsittelyyn eli kognitiivisiin toimintoihin liittyviä taitoja.</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Leikkitaidot kehittyvät ja muuttuvat lapsen iän myötä: kaksivuotiaat leikkivät erilaisia leikkejä kuin eskari-ikäiset.</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Yhteistä leikkimistä muiden kanssa täytyy harjoitella. </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ts val="1350"/>
              <a:buChar char="●"/>
            </a:pPr>
            <a:r>
              <a:rPr lang="fi">
                <a:solidFill>
                  <a:schemeClr val="dk1"/>
                </a:solidFill>
                <a:latin typeface="Calibri"/>
                <a:ea typeface="Calibri"/>
                <a:cs typeface="Calibri"/>
                <a:sym typeface="Calibri"/>
              </a:rPr>
              <a:t>Leikit myös tarjoavat lapselle mahdollisuuden kokeilla erilaisia tilanteita ja rooleja.</a:t>
            </a:r>
            <a:endParaRPr>
              <a:solidFill>
                <a:schemeClr val="dk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Onko olemassa hyviä ja huonoja leikkejä?</a:t>
            </a:r>
            <a:endParaRPr>
              <a:latin typeface="Calibri"/>
              <a:ea typeface="Calibri"/>
              <a:cs typeface="Calibri"/>
              <a:sym typeface="Calibri"/>
            </a:endParaRPr>
          </a:p>
        </p:txBody>
      </p:sp>
      <p:sp>
        <p:nvSpPr>
          <p:cNvPr id="55" name="Google Shape;55;p4"/>
          <p:cNvSpPr txBox="1">
            <a:spLocks noGrp="1"/>
          </p:cNvSpPr>
          <p:nvPr>
            <p:ph type="body" idx="1"/>
          </p:nvPr>
        </p:nvSpPr>
        <p:spPr>
          <a:xfrm>
            <a:off x="311700" y="1765275"/>
            <a:ext cx="4830000" cy="22371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Minkälaisia leikkejä pidät hyvinä lapsen kehityksen näkökulmasta? Entä onko leikkejä, jotka ovat mielestäsi haitallisia lapsen kehitykselle?</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ts val="1350"/>
              <a:buChar char="●"/>
            </a:pPr>
            <a:r>
              <a:rPr lang="fi">
                <a:solidFill>
                  <a:schemeClr val="dk1"/>
                </a:solidFill>
                <a:latin typeface="Calibri"/>
                <a:ea typeface="Calibri"/>
                <a:cs typeface="Calibri"/>
                <a:sym typeface="Calibri"/>
              </a:rPr>
              <a:t>Miten lapsen leikkimisen taitoja voisi kehittää?</a:t>
            </a:r>
            <a:endParaRPr>
              <a:solidFill>
                <a:schemeClr val="dk1"/>
              </a:solidFill>
              <a:latin typeface="Calibri"/>
              <a:ea typeface="Calibri"/>
              <a:cs typeface="Calibri"/>
              <a:sym typeface="Calibri"/>
            </a:endParaRPr>
          </a:p>
        </p:txBody>
      </p:sp>
      <p:pic>
        <p:nvPicPr>
          <p:cNvPr id="56" name="Google Shape;56;p4"/>
          <p:cNvPicPr preferRelativeResize="0"/>
          <p:nvPr/>
        </p:nvPicPr>
        <p:blipFill>
          <a:blip r:embed="rId3">
            <a:alphaModFix/>
          </a:blip>
          <a:stretch>
            <a:fillRect/>
          </a:stretch>
        </p:blipFill>
        <p:spPr>
          <a:xfrm>
            <a:off x="5509154" y="1439750"/>
            <a:ext cx="3116896" cy="3225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Tee seuraava harjoitus itsenäisesti</a:t>
            </a:r>
            <a:endParaRPr>
              <a:latin typeface="Calibri"/>
              <a:ea typeface="Calibri"/>
              <a:cs typeface="Calibri"/>
              <a:sym typeface="Calibri"/>
            </a:endParaRPr>
          </a:p>
        </p:txBody>
      </p:sp>
      <p:sp>
        <p:nvSpPr>
          <p:cNvPr id="55" name="Google Shape;55;p2"/>
          <p:cNvSpPr txBox="1">
            <a:spLocks noGrp="1"/>
          </p:cNvSpPr>
          <p:nvPr>
            <p:ph type="body" idx="1"/>
          </p:nvPr>
        </p:nvSpPr>
        <p:spPr>
          <a:xfrm>
            <a:off x="311700" y="1212975"/>
            <a:ext cx="51903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Arial"/>
              <a:buAutoNum type="arabicParenR"/>
            </a:pPr>
            <a:r>
              <a:rPr lang="fi">
                <a:solidFill>
                  <a:schemeClr val="dk1"/>
                </a:solidFill>
                <a:latin typeface="Calibri"/>
                <a:ea typeface="Calibri"/>
                <a:cs typeface="Calibri"/>
                <a:sym typeface="Calibri"/>
              </a:rPr>
              <a:t>Ota iso paperi ja piirrä siihen taulukko seuraavan dian mukaisesti. Vaihtoehtoisesti voit tehdä tehtävän myös sähköisesti. </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800"/>
              <a:buFont typeface="Arial"/>
              <a:buAutoNum type="arabicParenR"/>
            </a:pPr>
            <a:r>
              <a:rPr lang="fi">
                <a:solidFill>
                  <a:schemeClr val="dk1"/>
                </a:solidFill>
                <a:latin typeface="Calibri"/>
                <a:ea typeface="Calibri"/>
                <a:cs typeface="Calibri"/>
                <a:sym typeface="Calibri"/>
              </a:rPr>
              <a:t>Kokoa taulukkoon tietoja eri ikävaiheistasi lähi- ja etäympäristön suhteen. Tarvittaessa haastattele ihmisiä, jotka tuntevat elämänvaiheitasi.</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800"/>
              <a:buFont typeface="Arial"/>
              <a:buAutoNum type="arabicParenR"/>
            </a:pPr>
            <a:r>
              <a:rPr lang="fi">
                <a:solidFill>
                  <a:schemeClr val="dk1"/>
                </a:solidFill>
                <a:latin typeface="Calibri"/>
                <a:ea typeface="Calibri"/>
                <a:cs typeface="Calibri"/>
                <a:sym typeface="Calibri"/>
              </a:rPr>
              <a:t>Pohdi, miten lähi- ja etäympäristösi ovat vaikuttaneet sinuun.</a:t>
            </a:r>
            <a:endParaRPr>
              <a:solidFill>
                <a:schemeClr val="dk1"/>
              </a:solidFill>
              <a:latin typeface="Calibri"/>
              <a:ea typeface="Calibri"/>
              <a:cs typeface="Calibri"/>
              <a:sym typeface="Calibri"/>
            </a:endParaRPr>
          </a:p>
        </p:txBody>
      </p:sp>
      <p:pic>
        <p:nvPicPr>
          <p:cNvPr id="56" name="Google Shape;56;p2"/>
          <p:cNvPicPr preferRelativeResize="0"/>
          <p:nvPr/>
        </p:nvPicPr>
        <p:blipFill>
          <a:blip r:embed="rId3">
            <a:alphaModFix/>
          </a:blip>
          <a:stretch>
            <a:fillRect/>
          </a:stretch>
        </p:blipFill>
        <p:spPr>
          <a:xfrm>
            <a:off x="5574674" y="1398575"/>
            <a:ext cx="3398500" cy="2346350"/>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Leikki harjaannuttaa sosioemotionaalisia taitoja</a:t>
            </a:r>
            <a:endParaRPr>
              <a:latin typeface="Calibri"/>
              <a:ea typeface="Calibri"/>
              <a:cs typeface="Calibri"/>
              <a:sym typeface="Calibri"/>
            </a:endParaRPr>
          </a:p>
        </p:txBody>
      </p:sp>
      <p:sp>
        <p:nvSpPr>
          <p:cNvPr id="40" name="Google Shape;40;p2"/>
          <p:cNvSpPr txBox="1">
            <a:spLocks noGrp="1"/>
          </p:cNvSpPr>
          <p:nvPr>
            <p:ph type="body" idx="1"/>
          </p:nvPr>
        </p:nvSpPr>
        <p:spPr>
          <a:xfrm>
            <a:off x="311700" y="1152474"/>
            <a:ext cx="8520600" cy="3621231"/>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Leikki opettaa lapselle fyysis-motorisia, kognitiivisia ja sosioemotionaalisia taitoja.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Vanhempien ja hoitajien tehtävä on huolehtia leikin turvallisuudesta.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Usein leikki etenee erilaisten vaiheiden kautta:</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Lapset ovat kaksivuotiaana monesti kiinnostuneita muista lapsista, mutta leikki on rinnakkaisleikkiä.</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Noin kuusivuotiaat hakeutuvat itse leikkiin mukaan ja vuorottelevat kavereiden kanssa.</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Roolileikeissä lapset voivat harjoitella erilaisia rooleja ja tunteita.</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Yhdessä leikkiminen kehittää mielen teorian muodostumista ja toisten tunteiden ymmärtämistä.</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600"/>
              </a:spcAft>
              <a:buSzPts val="1400"/>
              <a:buChar char="○"/>
            </a:pPr>
            <a:r>
              <a:rPr lang="fi" sz="1600">
                <a:solidFill>
                  <a:schemeClr val="dk1"/>
                </a:solidFill>
                <a:latin typeface="Calibri"/>
                <a:ea typeface="Calibri"/>
                <a:cs typeface="Calibri"/>
                <a:sym typeface="Calibri"/>
              </a:rPr>
              <a:t>Yhdessä leikkimistä pitää harjoitella </a:t>
            </a:r>
            <a:r>
              <a:rPr lang="fi" sz="1600" b="1">
                <a:solidFill>
                  <a:schemeClr val="dk1"/>
                </a:solidFill>
                <a:latin typeface="Calibri"/>
                <a:ea typeface="Calibri"/>
                <a:cs typeface="Calibri"/>
                <a:sym typeface="Calibri"/>
              </a:rPr>
              <a:t>vertaisryhmään </a:t>
            </a:r>
            <a:r>
              <a:rPr lang="fi" sz="1600">
                <a:solidFill>
                  <a:schemeClr val="dk1"/>
                </a:solidFill>
                <a:latin typeface="Calibri"/>
                <a:ea typeface="Calibri"/>
                <a:cs typeface="Calibri"/>
                <a:sym typeface="Calibri"/>
              </a:rPr>
              <a:t>kuuluvien kanssa.</a:t>
            </a:r>
            <a:endParaRPr sz="1600">
              <a:solidFill>
                <a:schemeClr val="dk1"/>
              </a:solidFill>
              <a:latin typeface="Calibri"/>
              <a:ea typeface="Calibri"/>
              <a:cs typeface="Calibri"/>
              <a:sym typeface="Calibri"/>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Tunteiden säätely kehittyy leikki-iässä</a:t>
            </a:r>
            <a:endParaRPr>
              <a:latin typeface="Calibri"/>
              <a:ea typeface="Calibri"/>
              <a:cs typeface="Calibri"/>
              <a:sym typeface="Calibri"/>
            </a:endParaRPr>
          </a:p>
        </p:txBody>
      </p:sp>
      <p:sp>
        <p:nvSpPr>
          <p:cNvPr id="46" name="Google Shape;46;p3"/>
          <p:cNvSpPr txBox="1">
            <a:spLocks noGrp="1"/>
          </p:cNvSpPr>
          <p:nvPr>
            <p:ph type="body" idx="1"/>
          </p:nvPr>
        </p:nvSpPr>
        <p:spPr>
          <a:xfrm>
            <a:off x="311700" y="1152475"/>
            <a:ext cx="8520600" cy="3547272"/>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Noin kaksivuotiaalle lapselle on tyypillistä oman tahdon kokeileminen ja itsenäistymispyrkimykset</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Keskeistä leikki-iässä on tunteiden säätelemisen oppiminen.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Myös tunteiden ilmaisun vivahteikkuus lisääntyy, taustalla aivojen otsalohkon etuosien ja limbisen järjestelmän kehitys.</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Vanhemman ja hoitajan pitää auttaa lasta säätelemään tunteitaan, jotta lapsi oppii sen itsekin.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Lämmin ja myönteinen vanhemmuus vaikuttaa leikki-ikäisen lapsen hyvään toiminnanohjaukseen, mikä puolestaan ennustaa myöhempää opinnoissa menestymistä ja hyvinvointia.</a:t>
            </a:r>
            <a:endParaRPr>
              <a:solidFill>
                <a:schemeClr val="dk1"/>
              </a:solidFill>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4"/>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Prososiaalinen käyttäytyminen</a:t>
            </a:r>
            <a:endParaRPr>
              <a:latin typeface="Calibri"/>
              <a:ea typeface="Calibri"/>
              <a:cs typeface="Calibri"/>
              <a:sym typeface="Calibri"/>
            </a:endParaRPr>
          </a:p>
        </p:txBody>
      </p:sp>
      <p:sp>
        <p:nvSpPr>
          <p:cNvPr id="52" name="Google Shape;52;p4"/>
          <p:cNvSpPr txBox="1">
            <a:spLocks noGrp="1"/>
          </p:cNvSpPr>
          <p:nvPr>
            <p:ph type="body" idx="1"/>
          </p:nvPr>
        </p:nvSpPr>
        <p:spPr>
          <a:xfrm>
            <a:off x="311700" y="1152475"/>
            <a:ext cx="42603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Font typeface="Calibri"/>
              <a:buChar char="●"/>
            </a:pPr>
            <a:r>
              <a:rPr lang="fi">
                <a:solidFill>
                  <a:schemeClr val="dk1"/>
                </a:solidFill>
                <a:latin typeface="Calibri"/>
                <a:ea typeface="Calibri"/>
                <a:cs typeface="Calibri"/>
                <a:sym typeface="Calibri"/>
              </a:rPr>
              <a:t>Empatiataitojen kehittyminen johtaa prososiaaliseen käyttäytymiseen eli avuliaana olemiseen ilman suoraa hyötyä itselle.</a:t>
            </a:r>
            <a:endParaRPr>
              <a:solidFill>
                <a:schemeClr val="dk1"/>
              </a:solidFill>
              <a:latin typeface="Calibri"/>
              <a:ea typeface="Calibri"/>
              <a:cs typeface="Calibri"/>
              <a:sym typeface="Calibri"/>
            </a:endParaRPr>
          </a:p>
          <a:p>
            <a:pPr marL="457200" lvl="0" indent="-342900" algn="l" rtl="0">
              <a:lnSpc>
                <a:spcPct val="115000"/>
              </a:lnSpc>
              <a:spcBef>
                <a:spcPts val="1200"/>
              </a:spcBef>
              <a:spcAft>
                <a:spcPts val="0"/>
              </a:spcAft>
              <a:buClr>
                <a:schemeClr val="dk1"/>
              </a:buClr>
              <a:buSzPts val="1800"/>
              <a:buFont typeface="Calibri"/>
              <a:buChar char="●"/>
            </a:pPr>
            <a:r>
              <a:rPr lang="fi">
                <a:solidFill>
                  <a:schemeClr val="dk1"/>
                </a:solidFill>
                <a:latin typeface="Calibri"/>
                <a:ea typeface="Calibri"/>
                <a:cs typeface="Calibri"/>
                <a:sym typeface="Calibri"/>
              </a:rPr>
              <a:t>Prososiaalisella käyttäytymisellä on yhteys toimiviin kaverisuhteisiin.</a:t>
            </a: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ts val="1800"/>
              <a:buNone/>
            </a:pPr>
            <a:endParaRPr/>
          </a:p>
        </p:txBody>
      </p:sp>
      <p:pic>
        <p:nvPicPr>
          <p:cNvPr id="53" name="Google Shape;53;p4"/>
          <p:cNvPicPr preferRelativeResize="0"/>
          <p:nvPr/>
        </p:nvPicPr>
        <p:blipFill>
          <a:blip r:embed="rId3">
            <a:alphaModFix/>
          </a:blip>
          <a:stretch>
            <a:fillRect/>
          </a:stretch>
        </p:blipFill>
        <p:spPr>
          <a:xfrm>
            <a:off x="5153400" y="1152475"/>
            <a:ext cx="3637277" cy="3482726"/>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Seksuaalisuus kehittyy myös leikki-iässä</a:t>
            </a:r>
            <a:endParaRPr>
              <a:latin typeface="Calibri"/>
              <a:ea typeface="Calibri"/>
              <a:cs typeface="Calibri"/>
              <a:sym typeface="Calibri"/>
            </a:endParaRPr>
          </a:p>
        </p:txBody>
      </p:sp>
      <p:sp>
        <p:nvSpPr>
          <p:cNvPr id="59" name="Google Shape;59;p5"/>
          <p:cNvSpPr txBox="1">
            <a:spLocks noGrp="1"/>
          </p:cNvSpPr>
          <p:nvPr>
            <p:ph type="body" idx="1"/>
          </p:nvPr>
        </p:nvSpPr>
        <p:spPr>
          <a:xfrm>
            <a:off x="311700" y="1147325"/>
            <a:ext cx="5262106" cy="3661572"/>
          </a:xfrm>
          <a:prstGeom prst="rect">
            <a:avLst/>
          </a:prstGeom>
          <a:noFill/>
          <a:ln>
            <a:noFill/>
          </a:ln>
        </p:spPr>
        <p:txBody>
          <a:bodyPr spcFirstLastPara="1" wrap="square" lIns="91425" tIns="91425" rIns="91425" bIns="91425" anchor="t" anchorCtr="0">
            <a:normAutofit fontScale="92500" lnSpcReduction="10000"/>
          </a:bodyPr>
          <a:lstStyle/>
          <a:p>
            <a:pPr marL="285750" lvl="0" indent="-28575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Seksuaalisuudella tarkoitetaan ihmisen synnynnäistä kykyä ja valmiutta reagoida psyykkisesti ja fyysisesti aistimuksiin ja virikkeisiin kokemalla mielihyvää sekä valmiutta pyrkiä näihin kokemuksiin.</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ct val="75000"/>
              <a:buChar char="●"/>
            </a:pPr>
            <a:r>
              <a:rPr lang="fi">
                <a:solidFill>
                  <a:schemeClr val="dk1"/>
                </a:solidFill>
                <a:latin typeface="Calibri"/>
                <a:ea typeface="Calibri"/>
                <a:cs typeface="Calibri"/>
                <a:sym typeface="Calibri"/>
              </a:rPr>
              <a:t>Pienten lasten seksuaalisuus on erilaista kuin nuorten ja aikuisten.</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0"/>
              </a:spcAft>
              <a:buClr>
                <a:schemeClr val="dk1"/>
              </a:buClr>
              <a:buSzPct val="75000"/>
              <a:buChar char="●"/>
            </a:pPr>
            <a:r>
              <a:rPr lang="fi">
                <a:solidFill>
                  <a:schemeClr val="dk1"/>
                </a:solidFill>
                <a:latin typeface="Calibri"/>
                <a:ea typeface="Calibri"/>
                <a:cs typeface="Calibri"/>
                <a:sym typeface="Calibri"/>
              </a:rPr>
              <a:t>Leikki-iässä näkyy uteliaisuus oman kehon suhteen.</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ct val="75000"/>
              <a:buChar char="●"/>
            </a:pPr>
            <a:r>
              <a:rPr lang="fi">
                <a:solidFill>
                  <a:schemeClr val="dk1"/>
                </a:solidFill>
                <a:latin typeface="Calibri"/>
                <a:ea typeface="Calibri"/>
                <a:cs typeface="Calibri"/>
                <a:sym typeface="Calibri"/>
              </a:rPr>
              <a:t>Lapsen on tärkeää sisäistää, että kelpaa sellaisena kuin on. Myös omien rajojen (ns. uimapukualue) opettaminen on tärkeää.</a:t>
            </a:r>
            <a:endParaRPr>
              <a:solidFill>
                <a:schemeClr val="dk1"/>
              </a:solidFill>
              <a:latin typeface="Calibri"/>
              <a:ea typeface="Calibri"/>
              <a:cs typeface="Calibri"/>
              <a:sym typeface="Calibri"/>
            </a:endParaRPr>
          </a:p>
        </p:txBody>
      </p:sp>
      <p:pic>
        <p:nvPicPr>
          <p:cNvPr id="60" name="Google Shape;60;p5"/>
          <p:cNvPicPr preferRelativeResize="0"/>
          <p:nvPr/>
        </p:nvPicPr>
        <p:blipFill>
          <a:blip r:embed="rId3">
            <a:alphaModFix/>
          </a:blip>
          <a:stretch>
            <a:fillRect/>
          </a:stretch>
        </p:blipFill>
        <p:spPr>
          <a:xfrm>
            <a:off x="5761456" y="1581625"/>
            <a:ext cx="3265394" cy="2358554"/>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311700" y="445024"/>
            <a:ext cx="8520600" cy="10704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Minkälaisia kirjoja luit leikki-ikäisenä? Mitkä olivat lempikirjojasi?</a:t>
            </a:r>
            <a:endParaRPr>
              <a:latin typeface="Calibri"/>
              <a:ea typeface="Calibri"/>
              <a:cs typeface="Calibri"/>
              <a:sym typeface="Calibri"/>
            </a:endParaRPr>
          </a:p>
        </p:txBody>
      </p:sp>
      <p:pic>
        <p:nvPicPr>
          <p:cNvPr id="40" name="Google Shape;40;p2"/>
          <p:cNvPicPr preferRelativeResize="0"/>
          <p:nvPr/>
        </p:nvPicPr>
        <p:blipFill>
          <a:blip r:embed="rId3">
            <a:alphaModFix/>
          </a:blip>
          <a:stretch>
            <a:fillRect/>
          </a:stretch>
        </p:blipFill>
        <p:spPr>
          <a:xfrm>
            <a:off x="477150" y="1639174"/>
            <a:ext cx="3817521" cy="3323201"/>
          </a:xfrm>
          <a:prstGeom prst="rect">
            <a:avLst/>
          </a:prstGeom>
          <a:noFill/>
          <a:ln>
            <a:noFill/>
          </a:ln>
        </p:spPr>
      </p:pic>
      <p:pic>
        <p:nvPicPr>
          <p:cNvPr id="41" name="Google Shape;41;p2"/>
          <p:cNvPicPr preferRelativeResize="0"/>
          <p:nvPr/>
        </p:nvPicPr>
        <p:blipFill>
          <a:blip r:embed="rId4">
            <a:alphaModFix/>
          </a:blip>
          <a:stretch>
            <a:fillRect/>
          </a:stretch>
        </p:blipFill>
        <p:spPr>
          <a:xfrm rot="332825">
            <a:off x="4294670" y="1275325"/>
            <a:ext cx="4347695" cy="3323201"/>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Minkälaisia arvoja lempikirjasi välittivät? </a:t>
            </a:r>
            <a:endParaRPr>
              <a:latin typeface="Calibri"/>
              <a:ea typeface="Calibri"/>
              <a:cs typeface="Calibri"/>
              <a:sym typeface="Calibri"/>
            </a:endParaRPr>
          </a:p>
        </p:txBody>
      </p:sp>
      <p:sp>
        <p:nvSpPr>
          <p:cNvPr id="47" name="Google Shape;47;p3"/>
          <p:cNvSpPr txBox="1">
            <a:spLocks noGrp="1"/>
          </p:cNvSpPr>
          <p:nvPr>
            <p:ph type="body" idx="1"/>
          </p:nvPr>
        </p:nvSpPr>
        <p:spPr>
          <a:xfrm>
            <a:off x="450025" y="1147325"/>
            <a:ext cx="72960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Etsi käsiisi netistä, kirjastosta tai kirjahyllystäsi lapsuutesi lempikirjoja. Minkälaisia arvoja niistä välittyy? Listaa muutamia ja anna esimerkkejä siitä, miten ja minkälaisissa asioissa arvot näkyvät.</a:t>
            </a: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ts val="1800"/>
              <a:buNone/>
            </a:pPr>
            <a:r>
              <a:rPr lang="fi">
                <a:solidFill>
                  <a:schemeClr val="dk1"/>
                </a:solidFill>
                <a:latin typeface="Calibri"/>
                <a:ea typeface="Calibri"/>
                <a:cs typeface="Calibri"/>
                <a:sym typeface="Calibri"/>
              </a:rPr>
              <a:t>Voit myös etsiä käsiisi jonkin tuoreen lastenkirjan. Minkälaisia arvoja löydät siitä? Miten arvot mahdollisesti eroavat oman lapsuutesi kirjan välittämistä arvoista ja tärkeistä asioista?</a:t>
            </a:r>
            <a:endParaRPr>
              <a:solidFill>
                <a:schemeClr val="dk1"/>
              </a:solidFill>
              <a:latin typeface="Calibri"/>
              <a:ea typeface="Calibri"/>
              <a:cs typeface="Calibri"/>
              <a:sym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4"/>
          <p:cNvSpPr txBox="1">
            <a:spLocks noGrp="1"/>
          </p:cNvSpPr>
          <p:nvPr>
            <p:ph type="title"/>
          </p:nvPr>
        </p:nvSpPr>
        <p:spPr>
          <a:xfrm>
            <a:off x="311700" y="571176"/>
            <a:ext cx="8520600" cy="9870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Lastenkirjojen avulla opitaan tietoa tunteista, toiveista ja ajatuksista</a:t>
            </a:r>
            <a:endParaRPr>
              <a:latin typeface="Calibri"/>
              <a:ea typeface="Calibri"/>
              <a:cs typeface="Calibri"/>
              <a:sym typeface="Calibri"/>
            </a:endParaRPr>
          </a:p>
        </p:txBody>
      </p:sp>
      <p:sp>
        <p:nvSpPr>
          <p:cNvPr id="53" name="Google Shape;53;p4"/>
          <p:cNvSpPr txBox="1">
            <a:spLocks noGrp="1"/>
          </p:cNvSpPr>
          <p:nvPr>
            <p:ph type="body" idx="1"/>
          </p:nvPr>
        </p:nvSpPr>
        <p:spPr>
          <a:xfrm>
            <a:off x="311700" y="1558263"/>
            <a:ext cx="8520600" cy="3175102"/>
          </a:xfrm>
          <a:prstGeom prst="rect">
            <a:avLst/>
          </a:prstGeom>
          <a:noFill/>
          <a:ln>
            <a:noFill/>
          </a:ln>
        </p:spPr>
        <p:txBody>
          <a:bodyPr spcFirstLastPara="1" wrap="square" lIns="91425" tIns="91425" rIns="91425" bIns="91425" anchor="t" anchorCtr="0">
            <a:normAutofit/>
          </a:bodyPr>
          <a:lstStyle/>
          <a:p>
            <a:pPr marL="457200" lvl="0" indent="-325755"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Lastenkirjat kuitenkin eroavat toisistaan eri kulttureissa sen mukaan, miten niissä esitetään mm. tunteita ja toiveita.</a:t>
            </a:r>
            <a:endParaRPr>
              <a:solidFill>
                <a:schemeClr val="dk1"/>
              </a:solidFill>
              <a:latin typeface="Calibri"/>
              <a:ea typeface="Calibri"/>
              <a:cs typeface="Calibri"/>
              <a:sym typeface="Calibri"/>
            </a:endParaRPr>
          </a:p>
          <a:p>
            <a:pPr marL="457200" lvl="0" indent="-325755"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Erässä tutkimuksessa vertailtiin lastenkirjoja Chilestä, Kolumbiasta, Skotlannista ja USA:sta. Kirjoissa havaittiin monia samankaltaisuuksia, mutta myös kulttuurien välisiä eroja siinä, miten esimerkiksi viittauksia mielialoihin tai tunteisiin tehtiin.</a:t>
            </a:r>
            <a:endParaRPr>
              <a:solidFill>
                <a:schemeClr val="dk1"/>
              </a:solidFill>
              <a:latin typeface="Calibri"/>
              <a:ea typeface="Calibri"/>
              <a:cs typeface="Calibri"/>
              <a:sym typeface="Calibri"/>
            </a:endParaRPr>
          </a:p>
          <a:p>
            <a:pPr marL="131445" lvl="0" indent="0" algn="l" rtl="0">
              <a:lnSpc>
                <a:spcPct val="115000"/>
              </a:lnSpc>
              <a:spcBef>
                <a:spcPts val="0"/>
              </a:spcBef>
              <a:spcAft>
                <a:spcPts val="0"/>
              </a:spcAft>
              <a:buClr>
                <a:schemeClr val="dk2"/>
              </a:buClr>
              <a:buSzPts val="825"/>
              <a:buNone/>
            </a:pPr>
            <a:endParaRPr sz="1100">
              <a:solidFill>
                <a:schemeClr val="dk1"/>
              </a:solidFill>
              <a:latin typeface="Calibri"/>
              <a:ea typeface="Calibri"/>
              <a:cs typeface="Calibri"/>
              <a:sym typeface="Calibri"/>
            </a:endParaRPr>
          </a:p>
          <a:p>
            <a:pPr marL="131445" lvl="0" indent="0" algn="l" rtl="0">
              <a:lnSpc>
                <a:spcPct val="115000"/>
              </a:lnSpc>
              <a:spcBef>
                <a:spcPts val="0"/>
              </a:spcBef>
              <a:spcAft>
                <a:spcPts val="0"/>
              </a:spcAft>
              <a:buClr>
                <a:schemeClr val="dk2"/>
              </a:buClr>
              <a:buSzPts val="825"/>
              <a:buNone/>
            </a:pPr>
            <a:endParaRPr sz="1100">
              <a:solidFill>
                <a:schemeClr val="dk1"/>
              </a:solidFill>
              <a:latin typeface="Calibri"/>
              <a:ea typeface="Calibri"/>
              <a:cs typeface="Calibri"/>
              <a:sym typeface="Calibri"/>
            </a:endParaRPr>
          </a:p>
          <a:p>
            <a:pPr marL="131445" lvl="0" indent="0" algn="l" rtl="0">
              <a:lnSpc>
                <a:spcPct val="115000"/>
              </a:lnSpc>
              <a:spcBef>
                <a:spcPts val="0"/>
              </a:spcBef>
              <a:spcAft>
                <a:spcPts val="0"/>
              </a:spcAft>
              <a:buClr>
                <a:schemeClr val="dk2"/>
              </a:buClr>
              <a:buSzPts val="825"/>
              <a:buNone/>
            </a:pPr>
            <a:endParaRPr sz="1100">
              <a:solidFill>
                <a:schemeClr val="dk1"/>
              </a:solidFill>
              <a:latin typeface="Calibri"/>
              <a:ea typeface="Calibri"/>
              <a:cs typeface="Calibri"/>
              <a:sym typeface="Calibri"/>
            </a:endParaRPr>
          </a:p>
          <a:p>
            <a:pPr marL="131445" lvl="0" indent="0" algn="l" rtl="0">
              <a:lnSpc>
                <a:spcPct val="115000"/>
              </a:lnSpc>
              <a:spcBef>
                <a:spcPts val="0"/>
              </a:spcBef>
              <a:spcAft>
                <a:spcPts val="0"/>
              </a:spcAft>
              <a:buClr>
                <a:schemeClr val="dk2"/>
              </a:buClr>
              <a:buSzPts val="825"/>
              <a:buNone/>
            </a:pPr>
            <a:endParaRPr sz="1100">
              <a:solidFill>
                <a:schemeClr val="dk1"/>
              </a:solidFill>
              <a:latin typeface="Calibri"/>
              <a:ea typeface="Calibri"/>
              <a:cs typeface="Calibri"/>
              <a:sym typeface="Calibri"/>
            </a:endParaRPr>
          </a:p>
          <a:p>
            <a:pPr marL="131445" lvl="0" indent="0" algn="l" rtl="0">
              <a:lnSpc>
                <a:spcPct val="115000"/>
              </a:lnSpc>
              <a:spcBef>
                <a:spcPts val="0"/>
              </a:spcBef>
              <a:spcAft>
                <a:spcPts val="0"/>
              </a:spcAft>
              <a:buClr>
                <a:schemeClr val="dk1"/>
              </a:buClr>
              <a:buSzPts val="788"/>
              <a:buNone/>
            </a:pPr>
            <a:r>
              <a:rPr lang="fi" sz="1050">
                <a:solidFill>
                  <a:schemeClr val="dk1"/>
                </a:solidFill>
                <a:latin typeface="Calibri"/>
                <a:ea typeface="Calibri"/>
                <a:cs typeface="Calibri"/>
                <a:sym typeface="Calibri"/>
              </a:rPr>
              <a:t>Lähde: Chamarrita Farkas, María Pía Santelices, Claire D. Vallotton, Holly E. Brophy-Herb, Manuela Iglesias, Catalina Sieverson, María del Pilar Cuellar, Carolina Álvarez (2020). Children’s storybooks as a source of mental state references: Comparison between books from Chile, Colombia, Scotland and USA, </a:t>
            </a:r>
            <a:r>
              <a:rPr lang="fi" sz="1050" i="1">
                <a:solidFill>
                  <a:schemeClr val="dk1"/>
                </a:solidFill>
                <a:latin typeface="Calibri"/>
                <a:ea typeface="Calibri"/>
                <a:cs typeface="Calibri"/>
                <a:sym typeface="Calibri"/>
              </a:rPr>
              <a:t>Cognitive Development</a:t>
            </a:r>
            <a:r>
              <a:rPr lang="fi" sz="1050">
                <a:solidFill>
                  <a:schemeClr val="dk1"/>
                </a:solidFill>
                <a:latin typeface="Calibri"/>
                <a:ea typeface="Calibri"/>
                <a:cs typeface="Calibri"/>
                <a:sym typeface="Calibri"/>
              </a:rPr>
              <a:t>, 53. </a:t>
            </a:r>
            <a:r>
              <a:rPr lang="fi" sz="105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https://www.sciencedirect.com/science/article/abs/pii/S0885201419301789#fig0005</a:t>
            </a:r>
            <a:r>
              <a:rPr lang="fi" sz="1050">
                <a:solidFill>
                  <a:schemeClr val="dk1"/>
                </a:solidFill>
                <a:latin typeface="Calibri"/>
                <a:ea typeface="Calibri"/>
                <a:cs typeface="Calibri"/>
                <a:sym typeface="Calibri"/>
              </a:rPr>
              <a:t>.</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Moraalin ja empatian kehittyminen</a:t>
            </a:r>
            <a:endParaRPr>
              <a:latin typeface="Calibri"/>
              <a:ea typeface="Calibri"/>
              <a:cs typeface="Calibri"/>
              <a:sym typeface="Calibri"/>
            </a:endParaRPr>
          </a:p>
        </p:txBody>
      </p:sp>
      <p:sp>
        <p:nvSpPr>
          <p:cNvPr id="59" name="Google Shape;59;p5"/>
          <p:cNvSpPr txBox="1">
            <a:spLocks noGrp="1"/>
          </p:cNvSpPr>
          <p:nvPr>
            <p:ph type="body" idx="1"/>
          </p:nvPr>
        </p:nvSpPr>
        <p:spPr>
          <a:xfrm>
            <a:off x="311700" y="1152474"/>
            <a:ext cx="8520600" cy="3648125"/>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Lapsi käsittelee hyvän ja pahan, oikean ja väärän eroa ikätasonsa mukaisesti. </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Aiheet ovat usein esillä esimerkiksi lastenkirjoissa.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Keskeinen moraaliin liittyvä kyky on empatia, jolla tarkoitetaan kykyä eläytyä toisen asemaan ja tunteisiin.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Empatia johtaa prososiaaliseen käyttäytymiseen eli avuliaana olemiseen ilman suoraan hyötyä itselle.</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b="1">
                <a:solidFill>
                  <a:schemeClr val="dk1"/>
                </a:solidFill>
                <a:latin typeface="Calibri"/>
                <a:ea typeface="Calibri"/>
                <a:cs typeface="Calibri"/>
                <a:sym typeface="Calibri"/>
              </a:rPr>
              <a:t>Näkyikö omissa lempikirjoissanne prososiaaliseen käyttäytymiseen kannustavia esimerkkejä?</a:t>
            </a:r>
            <a:endParaRPr b="1">
              <a:solidFill>
                <a:schemeClr val="dk1"/>
              </a:solidFill>
              <a:latin typeface="Calibri"/>
              <a:ea typeface="Calibri"/>
              <a:cs typeface="Calibri"/>
              <a:sym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Lisämateriaalia</a:t>
            </a:r>
            <a:endParaRPr>
              <a:latin typeface="Calibri"/>
              <a:ea typeface="Calibri"/>
              <a:cs typeface="Calibri"/>
              <a:sym typeface="Calibri"/>
            </a:endParaRPr>
          </a:p>
        </p:txBody>
      </p:sp>
      <p:sp>
        <p:nvSpPr>
          <p:cNvPr id="65" name="Google Shape;65;p6"/>
          <p:cNvSpPr txBox="1">
            <a:spLocks noGrp="1"/>
          </p:cNvSpPr>
          <p:nvPr>
            <p:ph type="body" idx="1"/>
          </p:nvPr>
        </p:nvSpPr>
        <p:spPr>
          <a:xfrm>
            <a:off x="311700" y="1196787"/>
            <a:ext cx="8133053" cy="3623983"/>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sz="2000">
                <a:solidFill>
                  <a:schemeClr val="dk1"/>
                </a:solidFill>
                <a:latin typeface="Calibri"/>
                <a:ea typeface="Calibri"/>
                <a:cs typeface="Calibri"/>
                <a:sym typeface="Calibri"/>
              </a:rPr>
              <a:t>Erään meta-analyysin mukaan lapset, joilla mielen teoria oli kehittynyt, osoittivat todennäköisemmin prososiaalista käyttäytymistä. Prososiaalisen eli avuliaan käyttäytymisen kannalta olisi siis mahdollisesti tärkeää pohtia sitä, mitä muut ajattelevat ja tuntevat. Tulos perustuu meta-analyysiin, jossa tarkasteltiin 76 tutkimusta.</a:t>
            </a:r>
            <a:endParaRPr sz="2000">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endParaRPr sz="1100">
              <a:solidFill>
                <a:schemeClr val="dk1"/>
              </a:solidFill>
              <a:latin typeface="Calibri"/>
              <a:ea typeface="Calibri"/>
              <a:cs typeface="Calibri"/>
              <a:sym typeface="Calibri"/>
            </a:endParaRPr>
          </a:p>
          <a:p>
            <a:pPr marL="0" lvl="0" indent="0" algn="l" rtl="0">
              <a:lnSpc>
                <a:spcPct val="115000"/>
              </a:lnSpc>
              <a:spcBef>
                <a:spcPts val="1200"/>
              </a:spcBef>
              <a:spcAft>
                <a:spcPts val="0"/>
              </a:spcAft>
              <a:buSzPts val="1800"/>
              <a:buNone/>
            </a:pPr>
            <a:r>
              <a:rPr lang="fi" sz="1100">
                <a:solidFill>
                  <a:schemeClr val="dk1"/>
                </a:solidFill>
                <a:latin typeface="Calibri"/>
                <a:ea typeface="Calibri"/>
                <a:cs typeface="Calibri"/>
                <a:sym typeface="Calibri"/>
              </a:rPr>
              <a:t>Lähde: Imuta, K., Henry, J. D., Slaughter, V., Selcuk, B., &amp; Ruffman, T. (2016). Theory of mind and prosocial behavior in childhood: A meta-analytic review. </a:t>
            </a:r>
            <a:r>
              <a:rPr lang="fi" sz="1100" i="1">
                <a:solidFill>
                  <a:schemeClr val="dk1"/>
                </a:solidFill>
                <a:latin typeface="Calibri"/>
                <a:ea typeface="Calibri"/>
                <a:cs typeface="Calibri"/>
                <a:sym typeface="Calibri"/>
              </a:rPr>
              <a:t>Developmental Psychology</a:t>
            </a:r>
            <a:r>
              <a:rPr lang="fi" sz="1100">
                <a:solidFill>
                  <a:schemeClr val="dk1"/>
                </a:solidFill>
                <a:latin typeface="Calibri"/>
                <a:ea typeface="Calibri"/>
                <a:cs typeface="Calibri"/>
                <a:sym typeface="Calibri"/>
              </a:rPr>
              <a:t>, 52(8.), 1192–1205. </a:t>
            </a:r>
            <a:r>
              <a:rPr lang="fi" sz="1100" u="sng">
                <a:solidFill>
                  <a:srgbClr val="0097A7"/>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https://psycnet.apa.org/record/2016-31177-001</a:t>
            </a:r>
            <a:r>
              <a:rPr lang="fi" sz="1100">
                <a:solidFill>
                  <a:schemeClr val="dk1"/>
                </a:solidFill>
                <a:latin typeface="Calibri"/>
                <a:ea typeface="Calibri"/>
                <a:cs typeface="Calibri"/>
                <a:sym typeface="Calibri"/>
              </a:rPr>
              <a:t>.</a:t>
            </a:r>
            <a:endParaRPr sz="11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graphicFrame>
        <p:nvGraphicFramePr>
          <p:cNvPr id="61" name="Google Shape;61;p3"/>
          <p:cNvGraphicFramePr/>
          <p:nvPr/>
        </p:nvGraphicFramePr>
        <p:xfrm>
          <a:off x="306180" y="813548"/>
          <a:ext cx="8531625" cy="3842285"/>
        </p:xfrm>
        <a:graphic>
          <a:graphicData uri="http://schemas.openxmlformats.org/drawingml/2006/table">
            <a:tbl>
              <a:tblPr firstRow="1">
                <a:noFill/>
              </a:tblPr>
              <a:tblGrid>
                <a:gridCol w="2121025">
                  <a:extLst>
                    <a:ext uri="{9D8B030D-6E8A-4147-A177-3AD203B41FA5}">
                      <a16:colId xmlns:a16="http://schemas.microsoft.com/office/drawing/2014/main" xmlns="" val="20000"/>
                    </a:ext>
                  </a:extLst>
                </a:gridCol>
                <a:gridCol w="2144800">
                  <a:extLst>
                    <a:ext uri="{9D8B030D-6E8A-4147-A177-3AD203B41FA5}">
                      <a16:colId xmlns:a16="http://schemas.microsoft.com/office/drawing/2014/main" xmlns="" val="20001"/>
                    </a:ext>
                  </a:extLst>
                </a:gridCol>
                <a:gridCol w="2132900">
                  <a:extLst>
                    <a:ext uri="{9D8B030D-6E8A-4147-A177-3AD203B41FA5}">
                      <a16:colId xmlns:a16="http://schemas.microsoft.com/office/drawing/2014/main" xmlns="" val="20002"/>
                    </a:ext>
                  </a:extLst>
                </a:gridCol>
                <a:gridCol w="2132900">
                  <a:extLst>
                    <a:ext uri="{9D8B030D-6E8A-4147-A177-3AD203B41FA5}">
                      <a16:colId xmlns:a16="http://schemas.microsoft.com/office/drawing/2014/main" xmlns="" val="20003"/>
                    </a:ext>
                  </a:extLst>
                </a:gridCol>
              </a:tblGrid>
              <a:tr h="389975">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solidFill>
                            <a:schemeClr val="lt1"/>
                          </a:solidFill>
                          <a:latin typeface="Calibri"/>
                          <a:ea typeface="Calibri"/>
                          <a:cs typeface="Calibri"/>
                          <a:sym typeface="Calibri"/>
                        </a:rPr>
                        <a:t>VAUVAIKÄ</a:t>
                      </a:r>
                      <a:endParaRPr sz="1400" u="none" strike="noStrike" cap="none">
                        <a:solidFill>
                          <a:schemeClr val="lt1"/>
                        </a:solidFill>
                        <a:latin typeface="Calibri"/>
                        <a:ea typeface="Calibri"/>
                        <a:cs typeface="Calibri"/>
                        <a:sym typeface="Calibri"/>
                      </a:endParaRPr>
                    </a:p>
                  </a:txBody>
                  <a:tcPr marL="91425" marR="91425" marT="91425" marB="91425">
                    <a:solidFill>
                      <a:srgbClr val="FFCC8B"/>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solidFill>
                            <a:schemeClr val="lt1"/>
                          </a:solidFill>
                          <a:latin typeface="Calibri"/>
                          <a:ea typeface="Calibri"/>
                          <a:cs typeface="Calibri"/>
                          <a:sym typeface="Calibri"/>
                        </a:rPr>
                        <a:t>LEIKKI-IKÄ</a:t>
                      </a:r>
                      <a:endParaRPr sz="1400" u="none" strike="noStrike" cap="none">
                        <a:solidFill>
                          <a:schemeClr val="lt1"/>
                        </a:solidFill>
                        <a:latin typeface="Calibri"/>
                        <a:ea typeface="Calibri"/>
                        <a:cs typeface="Calibri"/>
                        <a:sym typeface="Calibri"/>
                      </a:endParaRPr>
                    </a:p>
                  </a:txBody>
                  <a:tcPr marL="91425" marR="91425" marT="91425" marB="91425">
                    <a:solidFill>
                      <a:srgbClr val="FFCC8B"/>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solidFill>
                            <a:schemeClr val="lt1"/>
                          </a:solidFill>
                          <a:latin typeface="Calibri"/>
                          <a:ea typeface="Calibri"/>
                          <a:cs typeface="Calibri"/>
                          <a:sym typeface="Calibri"/>
                        </a:rPr>
                        <a:t>KOULUIKÄ</a:t>
                      </a:r>
                      <a:endParaRPr sz="1400" u="none" strike="noStrike" cap="none">
                        <a:solidFill>
                          <a:schemeClr val="lt1"/>
                        </a:solidFill>
                        <a:latin typeface="Calibri"/>
                        <a:ea typeface="Calibri"/>
                        <a:cs typeface="Calibri"/>
                        <a:sym typeface="Calibri"/>
                      </a:endParaRPr>
                    </a:p>
                  </a:txBody>
                  <a:tcPr marL="91425" marR="91425" marT="91425" marB="91425">
                    <a:solidFill>
                      <a:srgbClr val="FFCC8B"/>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solidFill>
                            <a:schemeClr val="lt1"/>
                          </a:solidFill>
                          <a:latin typeface="Calibri"/>
                          <a:ea typeface="Calibri"/>
                          <a:cs typeface="Calibri"/>
                          <a:sym typeface="Calibri"/>
                        </a:rPr>
                        <a:t>NUORUUS</a:t>
                      </a:r>
                      <a:endParaRPr sz="1400" u="none" strike="noStrike" cap="none">
                        <a:solidFill>
                          <a:schemeClr val="lt1"/>
                        </a:solidFill>
                        <a:latin typeface="Calibri"/>
                        <a:ea typeface="Calibri"/>
                        <a:cs typeface="Calibri"/>
                        <a:sym typeface="Calibri"/>
                      </a:endParaRPr>
                    </a:p>
                  </a:txBody>
                  <a:tcPr marL="91425" marR="91425" marT="91425" marB="91425">
                    <a:solidFill>
                      <a:srgbClr val="FFCC8B"/>
                    </a:solidFill>
                  </a:tcPr>
                </a:tc>
                <a:extLst>
                  <a:ext uri="{0D108BD9-81ED-4DB2-BD59-A6C34878D82A}">
                    <a16:rowId xmlns:a16="http://schemas.microsoft.com/office/drawing/2014/main" xmlns="" val="10000"/>
                  </a:ext>
                </a:extLst>
              </a:tr>
              <a:tr h="1077950">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latin typeface="Calibri"/>
                          <a:ea typeface="Calibri"/>
                          <a:cs typeface="Calibri"/>
                          <a:sym typeface="Calibri"/>
                        </a:rPr>
                        <a:t>Lähiympäristö:</a:t>
                      </a: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solidFill>
                            <a:schemeClr val="dk1"/>
                          </a:solidFill>
                          <a:latin typeface="Calibri"/>
                          <a:ea typeface="Calibri"/>
                          <a:cs typeface="Calibri"/>
                          <a:sym typeface="Calibri"/>
                        </a:rPr>
                        <a:t>Lähiympäristö:</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solidFill>
                            <a:schemeClr val="dk1"/>
                          </a:solidFill>
                          <a:latin typeface="Calibri"/>
                          <a:ea typeface="Calibri"/>
                          <a:cs typeface="Calibri"/>
                          <a:sym typeface="Calibri"/>
                        </a:rPr>
                        <a:t>Lähiympäristö:</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solidFill>
                            <a:schemeClr val="dk1"/>
                          </a:solidFill>
                          <a:latin typeface="Calibri"/>
                          <a:ea typeface="Calibri"/>
                          <a:cs typeface="Calibri"/>
                          <a:sym typeface="Calibri"/>
                        </a:rPr>
                        <a:t>Lähiympäristö:</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xmlns="" val="10001"/>
                  </a:ext>
                </a:extLst>
              </a:tr>
              <a:tr h="1190075">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latin typeface="Calibri"/>
                          <a:ea typeface="Calibri"/>
                          <a:cs typeface="Calibri"/>
                          <a:sym typeface="Calibri"/>
                        </a:rPr>
                        <a:t>Etäympäristö:</a:t>
                      </a: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Etäympäristö</a:t>
                      </a:r>
                      <a:r>
                        <a:rPr lang="fi" sz="1400" u="none" strike="noStrike" cap="none">
                          <a:solidFill>
                            <a:schemeClr val="dk1"/>
                          </a:solidFill>
                          <a:latin typeface="Calibri"/>
                          <a:ea typeface="Calibri"/>
                          <a:cs typeface="Calibri"/>
                          <a:sym typeface="Calibri"/>
                        </a:rPr>
                        <a:t>:</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Etäympäristö</a:t>
                      </a:r>
                      <a:r>
                        <a:rPr lang="fi" sz="1400" u="none" strike="noStrike" cap="none">
                          <a:solidFill>
                            <a:schemeClr val="dk1"/>
                          </a:solidFill>
                          <a:latin typeface="Calibri"/>
                          <a:ea typeface="Calibri"/>
                          <a:cs typeface="Calibri"/>
                          <a:sym typeface="Calibri"/>
                        </a:rPr>
                        <a:t>:</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Etäympäristö</a:t>
                      </a:r>
                      <a:r>
                        <a:rPr lang="fi" sz="1400" u="none" strike="noStrike" cap="none">
                          <a:solidFill>
                            <a:schemeClr val="dk1"/>
                          </a:solidFill>
                          <a:latin typeface="Calibri"/>
                          <a:ea typeface="Calibri"/>
                          <a:cs typeface="Calibri"/>
                          <a:sym typeface="Calibri"/>
                        </a:rPr>
                        <a:t>:</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xmlns="" val="10002"/>
                  </a:ext>
                </a:extLst>
              </a:tr>
              <a:tr h="1178050">
                <a:tc>
                  <a:txBody>
                    <a:bodyPr/>
                    <a:lstStyle/>
                    <a:p>
                      <a:pPr marL="0" marR="0" lvl="0" indent="0" algn="l" rtl="0">
                        <a:lnSpc>
                          <a:spcPct val="100000"/>
                        </a:lnSpc>
                        <a:spcBef>
                          <a:spcPts val="0"/>
                        </a:spcBef>
                        <a:spcAft>
                          <a:spcPts val="0"/>
                        </a:spcAft>
                        <a:buClr>
                          <a:srgbClr val="000000"/>
                        </a:buClr>
                        <a:buSzPts val="1400"/>
                        <a:buFont typeface="Arial"/>
                        <a:buNone/>
                      </a:pPr>
                      <a:r>
                        <a:rPr lang="fi" sz="1400" u="none" strike="noStrike" cap="none">
                          <a:latin typeface="Calibri"/>
                          <a:ea typeface="Calibri"/>
                          <a:cs typeface="Calibri"/>
                          <a:sym typeface="Calibri"/>
                        </a:rPr>
                        <a:t>Huomiota:</a:t>
                      </a: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Huomiota:</a:t>
                      </a:r>
                      <a:endParaRPr sz="1400" u="none" strike="noStrike" cap="none">
                        <a:solidFill>
                          <a:schemeClr val="dk1"/>
                        </a:solidFill>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Huomiota</a:t>
                      </a:r>
                      <a:r>
                        <a:rPr lang="fi" sz="1400" u="none" strike="noStrike" cap="none">
                          <a:solidFill>
                            <a:schemeClr val="dk1"/>
                          </a:solidFill>
                          <a:latin typeface="Calibri"/>
                          <a:ea typeface="Calibri"/>
                          <a:cs typeface="Calibri"/>
                          <a:sym typeface="Calibri"/>
                        </a:rPr>
                        <a:t>:</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fi" sz="1400" u="none" strike="noStrike" cap="none">
                          <a:latin typeface="Calibri"/>
                          <a:ea typeface="Calibri"/>
                          <a:cs typeface="Calibri"/>
                          <a:sym typeface="Calibri"/>
                        </a:rPr>
                        <a:t>Huomiota</a:t>
                      </a:r>
                      <a:r>
                        <a:rPr lang="fi" sz="1400" u="none" strike="noStrike" cap="none">
                          <a:solidFill>
                            <a:schemeClr val="dk1"/>
                          </a:solidFill>
                          <a:latin typeface="Calibri"/>
                          <a:ea typeface="Calibri"/>
                          <a:cs typeface="Calibri"/>
                          <a:sym typeface="Calibri"/>
                        </a:rPr>
                        <a:t>:</a:t>
                      </a:r>
                      <a:endParaRPr sz="140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xmlns=""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 parin kanssa</a:t>
            </a:r>
            <a:endParaRPr>
              <a:latin typeface="Calibri"/>
              <a:ea typeface="Calibri"/>
              <a:cs typeface="Calibri"/>
              <a:sym typeface="Calibri"/>
            </a:endParaRPr>
          </a:p>
        </p:txBody>
      </p:sp>
      <p:sp>
        <p:nvSpPr>
          <p:cNvPr id="67" name="Google Shape;67;p4"/>
          <p:cNvSpPr txBox="1">
            <a:spLocks noGrp="1"/>
          </p:cNvSpPr>
          <p:nvPr>
            <p:ph type="body" idx="1"/>
          </p:nvPr>
        </p:nvSpPr>
        <p:spPr>
          <a:xfrm>
            <a:off x="311700" y="1155225"/>
            <a:ext cx="4965000" cy="342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Mikä oli tehtävän tekemisessä hankalaa? Mikä taas helppoa?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Miten lähi- ja etäympäristöt ovat vaikuttaneet kehitykseesi?</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Onko teillä samankaltaisia huomioita?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Onko teillä mahdollisesti yhteisiä kohorttikokemuksia?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Millaisiin asioihin olet voinut itse vaikuttaa lähi- ja etäympäristön suhteen?</a:t>
            </a:r>
            <a:endParaRPr>
              <a:solidFill>
                <a:schemeClr val="dk1"/>
              </a:solidFill>
              <a:latin typeface="Calibri"/>
              <a:ea typeface="Calibri"/>
              <a:cs typeface="Calibri"/>
              <a:sym typeface="Calibri"/>
            </a:endParaRPr>
          </a:p>
        </p:txBody>
      </p:sp>
      <p:pic>
        <p:nvPicPr>
          <p:cNvPr id="68" name="Google Shape;68;p4"/>
          <p:cNvPicPr preferRelativeResize="0"/>
          <p:nvPr/>
        </p:nvPicPr>
        <p:blipFill>
          <a:blip r:embed="rId3">
            <a:alphaModFix/>
          </a:blip>
          <a:stretch>
            <a:fillRect/>
          </a:stretch>
        </p:blipFill>
        <p:spPr>
          <a:xfrm>
            <a:off x="5424278" y="1557425"/>
            <a:ext cx="3631199" cy="247952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1"/>
          <p:cNvSpPr txBox="1">
            <a:spLocks noGrp="1"/>
          </p:cNvSpPr>
          <p:nvPr>
            <p:ph type="ctrTitle"/>
          </p:nvPr>
        </p:nvSpPr>
        <p:spPr>
          <a:xfrm>
            <a:off x="311700" y="1018194"/>
            <a:ext cx="8520600" cy="3107111"/>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1.2 Kehitystä tutkitaan vertailemalla erilaisia ihmisiä ja ihmistä eri ikäisenä</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2: Havainnointiharjoitus</a:t>
            </a:r>
            <a:endParaRPr sz="32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2"/>
          <p:cNvSpPr txBox="1">
            <a:spLocks noGrp="1"/>
          </p:cNvSpPr>
          <p:nvPr>
            <p:ph type="title"/>
          </p:nvPr>
        </p:nvSpPr>
        <p:spPr>
          <a:xfrm>
            <a:off x="311700" y="58621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Katso video</a:t>
            </a:r>
            <a:endParaRPr>
              <a:latin typeface="Calibri"/>
              <a:ea typeface="Calibri"/>
              <a:cs typeface="Calibri"/>
              <a:sym typeface="Calibri"/>
            </a:endParaRPr>
          </a:p>
        </p:txBody>
      </p:sp>
      <p:sp>
        <p:nvSpPr>
          <p:cNvPr id="58" name="Google Shape;58;p2"/>
          <p:cNvSpPr txBox="1">
            <a:spLocks noGrp="1"/>
          </p:cNvSpPr>
          <p:nvPr>
            <p:ph type="body" idx="1"/>
          </p:nvPr>
        </p:nvSpPr>
        <p:spPr>
          <a:xfrm>
            <a:off x="311700" y="1233157"/>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Katso </a:t>
            </a:r>
            <a:r>
              <a:rPr lang="fi"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video lasten leikeistä</a:t>
            </a:r>
            <a:r>
              <a:rPr lang="fi">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Tee mahdollisimman tarkkoja muistiinpanoja lasten toiminnasta ja käyttäytymisestä:</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Clr>
                <a:schemeClr val="dk1"/>
              </a:buClr>
              <a:buSzPts val="1200"/>
              <a:buChar char="○"/>
            </a:pPr>
            <a:r>
              <a:rPr lang="fi" sz="1600">
                <a:solidFill>
                  <a:schemeClr val="dk1"/>
                </a:solidFill>
                <a:latin typeface="Calibri"/>
                <a:ea typeface="Calibri"/>
                <a:cs typeface="Calibri"/>
                <a:sym typeface="Calibri"/>
              </a:rPr>
              <a:t>Mitä kukin lapsi tekee?</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Clr>
                <a:schemeClr val="dk1"/>
              </a:buClr>
              <a:buSzPts val="1200"/>
              <a:buChar char="○"/>
            </a:pPr>
            <a:r>
              <a:rPr lang="fi" sz="1600">
                <a:solidFill>
                  <a:schemeClr val="dk1"/>
                </a:solidFill>
                <a:latin typeface="Calibri"/>
                <a:ea typeface="Calibri"/>
                <a:cs typeface="Calibri"/>
                <a:sym typeface="Calibri"/>
              </a:rPr>
              <a:t>Miten lapset ovat vuorovaikutuksessa?</a:t>
            </a:r>
            <a:endParaRPr sz="1600">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Vertaa muistiinpanojasi toisen opiskelijan muistiinpanoihin.</a:t>
            </a:r>
            <a:endParaRPr>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Havainnointi</a:t>
            </a:r>
            <a:endParaRPr>
              <a:latin typeface="Calibri"/>
              <a:ea typeface="Calibri"/>
              <a:cs typeface="Calibri"/>
              <a:sym typeface="Calibri"/>
            </a:endParaRPr>
          </a:p>
        </p:txBody>
      </p:sp>
      <p:sp>
        <p:nvSpPr>
          <p:cNvPr id="64" name="Google Shape;64;p3"/>
          <p:cNvSpPr txBox="1">
            <a:spLocks noGrp="1"/>
          </p:cNvSpPr>
          <p:nvPr>
            <p:ph type="body" idx="1"/>
          </p:nvPr>
        </p:nvSpPr>
        <p:spPr>
          <a:xfrm>
            <a:off x="311700" y="1152475"/>
            <a:ext cx="5083200" cy="3556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Havainnointia eli observointia käytetään kehityspsykologisissa tieteellisissä tutkimuksissa yhtenä tiedonkeruumenetelmänä.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Pohdi parin kanssa, mitä etua ja mitä ongelmia observoinnissa voi olla tiedonkeruumenetelmänä.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2160"/>
              <a:buFont typeface="Arial"/>
              <a:buChar char="•"/>
            </a:pPr>
            <a:r>
              <a:rPr lang="fi">
                <a:solidFill>
                  <a:schemeClr val="dk1"/>
                </a:solidFill>
                <a:latin typeface="Calibri"/>
                <a:ea typeface="Calibri"/>
                <a:cs typeface="Calibri"/>
                <a:sym typeface="Calibri"/>
              </a:rPr>
              <a:t>Millaisia asioita kehityspsykologiassa voisi tutkia hyödyntäen havainnointia tiedonkeruumenetelmänä?</a:t>
            </a:r>
            <a:endParaRPr>
              <a:solidFill>
                <a:schemeClr val="dk1"/>
              </a:solidFill>
              <a:latin typeface="Calibri"/>
              <a:ea typeface="Calibri"/>
              <a:cs typeface="Calibri"/>
              <a:sym typeface="Calibri"/>
            </a:endParaRPr>
          </a:p>
        </p:txBody>
      </p:sp>
      <p:pic>
        <p:nvPicPr>
          <p:cNvPr id="65" name="Google Shape;65;p3"/>
          <p:cNvPicPr preferRelativeResize="0"/>
          <p:nvPr/>
        </p:nvPicPr>
        <p:blipFill>
          <a:blip r:embed="rId3">
            <a:alphaModFix/>
          </a:blip>
          <a:stretch>
            <a:fillRect/>
          </a:stretch>
        </p:blipFill>
        <p:spPr>
          <a:xfrm>
            <a:off x="5486425" y="1851287"/>
            <a:ext cx="3483051" cy="2159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4"/>
          <p:cNvSpPr txBox="1">
            <a:spLocks noGrp="1"/>
          </p:cNvSpPr>
          <p:nvPr>
            <p:ph type="title"/>
          </p:nvPr>
        </p:nvSpPr>
        <p:spPr>
          <a:xfrm>
            <a:off x="311700" y="70051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Esimerkkejä eduista ja ongelmista:</a:t>
            </a:r>
            <a:endParaRPr>
              <a:latin typeface="Calibri"/>
              <a:ea typeface="Calibri"/>
              <a:cs typeface="Calibri"/>
              <a:sym typeface="Calibri"/>
            </a:endParaRPr>
          </a:p>
        </p:txBody>
      </p:sp>
      <p:sp>
        <p:nvSpPr>
          <p:cNvPr id="71" name="Google Shape;71;p4"/>
          <p:cNvSpPr txBox="1">
            <a:spLocks noGrp="1"/>
          </p:cNvSpPr>
          <p:nvPr>
            <p:ph type="body" idx="1"/>
          </p:nvPr>
        </p:nvSpPr>
        <p:spPr>
          <a:xfrm>
            <a:off x="311701" y="1360904"/>
            <a:ext cx="39999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fi" sz="1600">
                <a:solidFill>
                  <a:schemeClr val="dk1"/>
                </a:solidFill>
                <a:latin typeface="Calibri"/>
                <a:ea typeface="Calibri"/>
                <a:cs typeface="Calibri"/>
                <a:sym typeface="Calibri"/>
              </a:rPr>
              <a:t>Etuja:</a:t>
            </a:r>
            <a:endParaRPr sz="1600">
              <a:solidFill>
                <a:schemeClr val="dk1"/>
              </a:solidFill>
              <a:latin typeface="Calibri"/>
              <a:ea typeface="Calibri"/>
              <a:cs typeface="Calibri"/>
              <a:sym typeface="Calibri"/>
            </a:endParaRPr>
          </a:p>
          <a:p>
            <a:pPr marL="457200" lvl="0" indent="-317500" algn="l" rtl="0">
              <a:lnSpc>
                <a:spcPct val="115000"/>
              </a:lnSpc>
              <a:spcBef>
                <a:spcPts val="1600"/>
              </a:spcBef>
              <a:spcAft>
                <a:spcPts val="0"/>
              </a:spcAft>
              <a:buSzPts val="1400"/>
              <a:buChar char="●"/>
            </a:pPr>
            <a:r>
              <a:rPr lang="fi" sz="1600">
                <a:solidFill>
                  <a:schemeClr val="dk1"/>
                </a:solidFill>
                <a:latin typeface="Calibri"/>
                <a:ea typeface="Calibri"/>
                <a:cs typeface="Calibri"/>
                <a:sym typeface="Calibri"/>
              </a:rPr>
              <a:t>Tutkittavaa ilmiötä tai ihmistä voidaan tarkkailla luonnollisissa oloissa.</a:t>
            </a:r>
            <a:endParaRPr sz="16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Tutkittava ei ole välttämättä tietoinen tutkimustilanteesta, jolloin käyttäytyminen voi olla tyypillisempää.</a:t>
            </a:r>
            <a:endParaRPr sz="16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Tutkija voi keskittyä paremmin itse tutkittavan ilmiön tarkasteluun.</a:t>
            </a:r>
            <a:endParaRPr sz="1600">
              <a:solidFill>
                <a:schemeClr val="dk1"/>
              </a:solidFill>
              <a:latin typeface="Calibri"/>
              <a:ea typeface="Calibri"/>
              <a:cs typeface="Calibri"/>
              <a:sym typeface="Calibri"/>
            </a:endParaRPr>
          </a:p>
        </p:txBody>
      </p:sp>
      <p:sp>
        <p:nvSpPr>
          <p:cNvPr id="72" name="Google Shape;72;p4"/>
          <p:cNvSpPr txBox="1">
            <a:spLocks noGrp="1"/>
          </p:cNvSpPr>
          <p:nvPr>
            <p:ph type="body" idx="2"/>
          </p:nvPr>
        </p:nvSpPr>
        <p:spPr>
          <a:xfrm>
            <a:off x="4832399" y="1360904"/>
            <a:ext cx="39999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fi" sz="1600">
                <a:solidFill>
                  <a:schemeClr val="dk1"/>
                </a:solidFill>
                <a:latin typeface="Calibri"/>
                <a:ea typeface="Calibri"/>
                <a:cs typeface="Calibri"/>
                <a:sym typeface="Calibri"/>
              </a:rPr>
              <a:t>Ongelmia:</a:t>
            </a:r>
            <a:endParaRPr sz="1600">
              <a:solidFill>
                <a:schemeClr val="dk1"/>
              </a:solidFill>
              <a:latin typeface="Calibri"/>
              <a:ea typeface="Calibri"/>
              <a:cs typeface="Calibri"/>
              <a:sym typeface="Calibri"/>
            </a:endParaRPr>
          </a:p>
          <a:p>
            <a:pPr marL="457200" lvl="0" indent="-317500" algn="l" rtl="0">
              <a:lnSpc>
                <a:spcPct val="115000"/>
              </a:lnSpc>
              <a:spcBef>
                <a:spcPts val="1600"/>
              </a:spcBef>
              <a:spcAft>
                <a:spcPts val="0"/>
              </a:spcAft>
              <a:buSzPts val="1400"/>
              <a:buChar char="●"/>
            </a:pPr>
            <a:r>
              <a:rPr lang="fi" sz="1600">
                <a:solidFill>
                  <a:schemeClr val="dk1"/>
                </a:solidFill>
                <a:latin typeface="Calibri"/>
                <a:ea typeface="Calibri"/>
                <a:cs typeface="Calibri"/>
                <a:sym typeface="Calibri"/>
              </a:rPr>
              <a:t>Häiriömuuttujia voi olla vaikeampi rajata pois.</a:t>
            </a:r>
            <a:endParaRPr sz="16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Kaikkia ilmiöitä ei voida tutkia havainnoimalla.</a:t>
            </a:r>
            <a:endParaRPr sz="16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Eettiset kysymykset: miten havainnointia tehdään?</a:t>
            </a:r>
            <a:endParaRPr sz="16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Tutkija voi helposti tulkita tilannetta omavaltaisesti.</a:t>
            </a:r>
            <a:endParaRPr sz="16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xmlns="" id="{A1D87112-B3F1-9990-2CAA-1D8E10BE139C}"/>
              </a:ext>
            </a:extLst>
          </p:cNvPr>
          <p:cNvSpPr>
            <a:spLocks noGrp="1"/>
          </p:cNvSpPr>
          <p:nvPr>
            <p:ph type="title"/>
          </p:nvPr>
        </p:nvSpPr>
        <p:spPr/>
        <p:txBody>
          <a:bodyPr/>
          <a:lstStyle/>
          <a:p>
            <a:r>
              <a:rPr lang="fi-FI" dirty="0"/>
              <a:t>Kurssin sisältö</a:t>
            </a:r>
          </a:p>
        </p:txBody>
      </p:sp>
      <p:sp>
        <p:nvSpPr>
          <p:cNvPr id="3" name="Tekstin paikkamerkki 2">
            <a:extLst>
              <a:ext uri="{FF2B5EF4-FFF2-40B4-BE49-F238E27FC236}">
                <a16:creationId xmlns:a16="http://schemas.microsoft.com/office/drawing/2014/main" xmlns="" id="{0D8EA243-5E2D-3C07-40D7-745A3AFB7302}"/>
              </a:ext>
            </a:extLst>
          </p:cNvPr>
          <p:cNvSpPr>
            <a:spLocks noGrp="1"/>
          </p:cNvSpPr>
          <p:nvPr>
            <p:ph type="body" idx="1"/>
          </p:nvPr>
        </p:nvSpPr>
        <p:spPr/>
        <p:txBody>
          <a:bodyPr/>
          <a:lstStyle/>
          <a:p>
            <a:pPr marL="114300" indent="0">
              <a:buNone/>
            </a:pPr>
            <a:r>
              <a:rPr lang="fi-FI" dirty="0"/>
              <a:t>Tavoitteet - opiskelija osaa:</a:t>
            </a:r>
            <a:br>
              <a:rPr lang="fi-FI" dirty="0"/>
            </a:br>
            <a:r>
              <a:rPr lang="fi-FI" dirty="0"/>
              <a:t>- Tukea yksilön kasvua ja kehitystä</a:t>
            </a:r>
            <a:br>
              <a:rPr lang="fi-FI" dirty="0"/>
            </a:br>
            <a:r>
              <a:rPr lang="fi-FI" dirty="0"/>
              <a:t>- Huolehtia yksilön ja ryhmän hyvinvoinnista ja turvallisuudesta</a:t>
            </a:r>
            <a:br>
              <a:rPr lang="fi-FI" dirty="0"/>
            </a:br>
            <a:r>
              <a:rPr lang="fi-FI" dirty="0"/>
              <a:t> </a:t>
            </a:r>
            <a:br>
              <a:rPr lang="fi-FI" dirty="0"/>
            </a:br>
            <a:r>
              <a:rPr lang="fi-FI" dirty="0"/>
              <a:t>Kurssisisältö:</a:t>
            </a:r>
            <a:br>
              <a:rPr lang="fi-FI" dirty="0"/>
            </a:br>
            <a:r>
              <a:rPr lang="fi-FI" dirty="0"/>
              <a:t>- Lapsen fyysinen, psyykkinen ja sosiaalinen kasvu ja kehitys</a:t>
            </a:r>
            <a:br>
              <a:rPr lang="fi-FI" dirty="0"/>
            </a:br>
            <a:r>
              <a:rPr lang="fi-FI" dirty="0"/>
              <a:t>- Kielen kehitys ja leikin kehitys</a:t>
            </a:r>
            <a:br>
              <a:rPr lang="fi-FI" dirty="0"/>
            </a:br>
            <a:r>
              <a:rPr lang="fi-FI" dirty="0"/>
              <a:t/>
            </a:r>
            <a:br>
              <a:rPr lang="fi-FI" dirty="0"/>
            </a:br>
            <a:r>
              <a:rPr lang="fi-FI" dirty="0"/>
              <a:t>Kurssi arvioidaan arvosanalla S, K, </a:t>
            </a:r>
            <a:r>
              <a:rPr lang="fi-FI" dirty="0" err="1"/>
              <a:t>Hyl</a:t>
            </a:r>
            <a:r>
              <a:rPr lang="fi-FI" dirty="0"/>
              <a:t>.</a:t>
            </a:r>
          </a:p>
        </p:txBody>
      </p:sp>
    </p:spTree>
    <p:extLst>
      <p:ext uri="{BB962C8B-B14F-4D97-AF65-F5344CB8AC3E}">
        <p14:creationId xmlns:p14="http://schemas.microsoft.com/office/powerpoint/2010/main" xmlns="" val="367579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Miten kehitystä tutkitaan?</a:t>
            </a:r>
            <a:endParaRPr>
              <a:latin typeface="Calibri"/>
              <a:ea typeface="Calibri"/>
              <a:cs typeface="Calibri"/>
              <a:sym typeface="Calibri"/>
            </a:endParaRPr>
          </a:p>
        </p:txBody>
      </p:sp>
      <p:sp>
        <p:nvSpPr>
          <p:cNvPr id="53" name="Google Shape;53;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Font typeface="Calibri"/>
              <a:buChar char="●"/>
            </a:pPr>
            <a:r>
              <a:rPr lang="fi">
                <a:solidFill>
                  <a:schemeClr val="dk1"/>
                </a:solidFill>
                <a:latin typeface="Calibri"/>
                <a:ea typeface="Calibri"/>
                <a:cs typeface="Calibri"/>
                <a:sym typeface="Calibri"/>
              </a:rPr>
              <a:t>Tutkimusotteet samoja kuin muillakin psykologian aloilla: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Font typeface="Calibri"/>
              <a:buChar char="○"/>
            </a:pPr>
            <a:r>
              <a:rPr lang="fi" sz="1600">
                <a:solidFill>
                  <a:schemeClr val="dk1"/>
                </a:solidFill>
                <a:latin typeface="Calibri"/>
                <a:ea typeface="Calibri"/>
                <a:cs typeface="Calibri"/>
                <a:sym typeface="Calibri"/>
              </a:rPr>
              <a:t>korrelatiivinen tutkimus</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Font typeface="Calibri"/>
              <a:buChar char="○"/>
            </a:pPr>
            <a:r>
              <a:rPr lang="fi" sz="1600">
                <a:solidFill>
                  <a:schemeClr val="dk1"/>
                </a:solidFill>
                <a:latin typeface="Calibri"/>
                <a:ea typeface="Calibri"/>
                <a:cs typeface="Calibri"/>
                <a:sym typeface="Calibri"/>
              </a:rPr>
              <a:t>kokeellinen tutkimus</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Font typeface="Calibri"/>
              <a:buChar char="○"/>
            </a:pPr>
            <a:r>
              <a:rPr lang="fi" sz="1600">
                <a:solidFill>
                  <a:schemeClr val="dk1"/>
                </a:solidFill>
                <a:latin typeface="Calibri"/>
                <a:ea typeface="Calibri"/>
                <a:cs typeface="Calibri"/>
                <a:sym typeface="Calibri"/>
              </a:rPr>
              <a:t>kuvaileva tutkimus</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Font typeface="Calibri"/>
              <a:buChar char="○"/>
            </a:pPr>
            <a:r>
              <a:rPr lang="fi" sz="1600">
                <a:solidFill>
                  <a:schemeClr val="dk1"/>
                </a:solidFill>
                <a:latin typeface="Calibri"/>
                <a:ea typeface="Calibri"/>
                <a:cs typeface="Calibri"/>
                <a:sym typeface="Calibri"/>
              </a:rPr>
              <a:t>tapaustutkimus.</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Kehityspsykologiassa vertaillaan usein eri ikäryhmiä toisiinsa.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Vertailu voidaan tehdä poikittais- tai pitkittäistutkimuksen avulla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Char char="○"/>
            </a:pPr>
            <a:r>
              <a:rPr lang="fi" sz="1600">
                <a:solidFill>
                  <a:schemeClr val="dk1"/>
                </a:solidFill>
                <a:latin typeface="Calibri"/>
                <a:ea typeface="Calibri"/>
                <a:cs typeface="Calibri"/>
                <a:sym typeface="Calibri"/>
              </a:rPr>
              <a:t>Poikittaistutkimus tarkoittaa, että eri-ikäisiä ihmisiä tutkitaan jonain tiettynä ajankohtana.</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Char char="○"/>
            </a:pPr>
            <a:r>
              <a:rPr lang="fi" sz="1600">
                <a:solidFill>
                  <a:schemeClr val="dk1"/>
                </a:solidFill>
                <a:latin typeface="Calibri"/>
                <a:ea typeface="Calibri"/>
                <a:cs typeface="Calibri"/>
                <a:sym typeface="Calibri"/>
              </a:rPr>
              <a:t>Pitkittäistutkimus tarkoittaa, että samoja ihmisiä tutkitaan pidemmän aikaa, esimerkiksi koko kouluajan.</a:t>
            </a:r>
            <a:endParaRPr sz="16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58" name="Google Shape;58;p3" descr="Kuva, joka sisältää kohteen pöytä&#10;&#10;Kuvaus luotu automaattisesti"/>
          <p:cNvPicPr preferRelativeResize="0"/>
          <p:nvPr/>
        </p:nvPicPr>
        <p:blipFill rotWithShape="1">
          <a:blip r:embed="rId3">
            <a:alphaModFix/>
          </a:blip>
          <a:srcRect/>
          <a:stretch/>
        </p:blipFill>
        <p:spPr>
          <a:xfrm>
            <a:off x="631067" y="1049330"/>
            <a:ext cx="7881865" cy="304483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4"/>
          <p:cNvSpPr txBox="1">
            <a:spLocks noGrp="1"/>
          </p:cNvSpPr>
          <p:nvPr>
            <p:ph type="title"/>
          </p:nvPr>
        </p:nvSpPr>
        <p:spPr>
          <a:xfrm>
            <a:off x="311700" y="58621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Kaksos- ja adoptiotutkimukset</a:t>
            </a:r>
            <a:endParaRPr>
              <a:latin typeface="Calibri"/>
              <a:ea typeface="Calibri"/>
              <a:cs typeface="Calibri"/>
              <a:sym typeface="Calibri"/>
            </a:endParaRPr>
          </a:p>
        </p:txBody>
      </p:sp>
      <p:sp>
        <p:nvSpPr>
          <p:cNvPr id="64" name="Google Shape;64;p4"/>
          <p:cNvSpPr txBox="1">
            <a:spLocks noGrp="1"/>
          </p:cNvSpPr>
          <p:nvPr>
            <p:ph type="body" idx="1"/>
          </p:nvPr>
        </p:nvSpPr>
        <p:spPr>
          <a:xfrm>
            <a:off x="311700" y="1260052"/>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Perimän ja ympäristön vaikutusta kehitykseen voidaan selvittää tutkimalla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identtisiä kaksosia</a:t>
            </a:r>
            <a:endParaRPr sz="1600">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400"/>
              <a:buChar char="■"/>
            </a:pPr>
            <a:r>
              <a:rPr lang="fi" sz="1600">
                <a:solidFill>
                  <a:schemeClr val="dk1"/>
                </a:solidFill>
                <a:latin typeface="Calibri"/>
                <a:ea typeface="Calibri"/>
                <a:cs typeface="Calibri"/>
                <a:sym typeface="Calibri"/>
              </a:rPr>
              <a:t>sama perimä, eri ympäristö (esim. adoption kautta)</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epäidenttisiä kaksosia</a:t>
            </a:r>
            <a:endParaRPr sz="1600">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400"/>
              <a:buChar char="■"/>
            </a:pPr>
            <a:r>
              <a:rPr lang="fi" sz="1600">
                <a:solidFill>
                  <a:schemeClr val="dk1"/>
                </a:solidFill>
                <a:latin typeface="Calibri"/>
                <a:ea typeface="Calibri"/>
                <a:cs typeface="Calibri"/>
                <a:sym typeface="Calibri"/>
              </a:rPr>
              <a:t>eri perimä, sama ympäristö</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adoptoituja lapsia.</a:t>
            </a:r>
            <a:endParaRPr sz="1600">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400"/>
              <a:buChar char="■"/>
            </a:pPr>
            <a:r>
              <a:rPr lang="fi" sz="1600">
                <a:solidFill>
                  <a:schemeClr val="dk1"/>
                </a:solidFill>
                <a:latin typeface="Calibri"/>
                <a:ea typeface="Calibri"/>
                <a:cs typeface="Calibri"/>
                <a:sym typeface="Calibri"/>
              </a:rPr>
              <a:t>Piirteitä biologisilta- vai adoptiovanhemmilta?</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Kaksos- ja adoptiotutkimukset tarjoavat kiinnostavia näkökulmia kehityksen tutkimiseen, mutta yleistäminen kaikkiin ihmisiin on usein hankalaa.</a:t>
            </a:r>
            <a:endParaRPr>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5"/>
          <p:cNvPicPr preferRelativeResize="0"/>
          <p:nvPr/>
        </p:nvPicPr>
        <p:blipFill rotWithShape="1">
          <a:blip r:embed="rId3">
            <a:alphaModFix/>
          </a:blip>
          <a:srcRect/>
          <a:stretch/>
        </p:blipFill>
        <p:spPr>
          <a:xfrm>
            <a:off x="2119982" y="635483"/>
            <a:ext cx="4904035" cy="38725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6"/>
          <p:cNvPicPr preferRelativeResize="0"/>
          <p:nvPr/>
        </p:nvPicPr>
        <p:blipFill>
          <a:blip r:embed="rId3">
            <a:alphaModFix/>
          </a:blip>
          <a:stretch>
            <a:fillRect/>
          </a:stretch>
        </p:blipFill>
        <p:spPr>
          <a:xfrm>
            <a:off x="1325875" y="897725"/>
            <a:ext cx="6732276" cy="36814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Katso video ja pohdi</a:t>
            </a:r>
            <a:endParaRPr>
              <a:latin typeface="Calibri"/>
              <a:ea typeface="Calibri"/>
              <a:cs typeface="Calibri"/>
              <a:sym typeface="Calibri"/>
            </a:endParaRPr>
          </a:p>
        </p:txBody>
      </p:sp>
      <p:sp>
        <p:nvSpPr>
          <p:cNvPr id="53" name="Google Shape;53;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Katso Nancy L. Segalin </a:t>
            </a:r>
            <a:r>
              <a:rPr lang="fi"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TED-video</a:t>
            </a:r>
            <a:r>
              <a:rPr lang="fi">
                <a:solidFill>
                  <a:schemeClr val="dk1"/>
                </a:solidFill>
                <a:latin typeface="Calibri"/>
                <a:ea typeface="Calibri"/>
                <a:cs typeface="Calibri"/>
                <a:sym typeface="Calibri"/>
              </a:rPr>
              <a:t> kaksostutkimuksista.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Pohdi parin kanssa:</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Miksi kehityspsykologiassa tutkitaan kaksosia?</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Mitä kaksostutkimuksissa on saatu selville?</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Mikä tutkimusten mukaan vaikuttaa lapsen kehitykseen: perimä vai ympäristö?</a:t>
            </a:r>
            <a:endParaRPr sz="1600">
              <a:solidFill>
                <a:schemeClr val="dk1"/>
              </a:solidFill>
              <a:latin typeface="Calibri"/>
              <a:ea typeface="Calibri"/>
              <a:cs typeface="Calibri"/>
              <a:sym typeface="Calibri"/>
            </a:endParaRPr>
          </a:p>
          <a:p>
            <a:pPr marL="914400" lvl="1" indent="-317500" algn="l" rtl="0">
              <a:lnSpc>
                <a:spcPct val="115000"/>
              </a:lnSpc>
              <a:spcBef>
                <a:spcPts val="600"/>
              </a:spcBef>
              <a:spcAft>
                <a:spcPts val="600"/>
              </a:spcAft>
              <a:buSzPts val="1400"/>
              <a:buChar char="○"/>
            </a:pPr>
            <a:r>
              <a:rPr lang="fi" sz="1600">
                <a:solidFill>
                  <a:schemeClr val="dk1"/>
                </a:solidFill>
                <a:latin typeface="Calibri"/>
                <a:ea typeface="Calibri"/>
                <a:cs typeface="Calibri"/>
                <a:sym typeface="Calibri"/>
              </a:rPr>
              <a:t>Mitä ongelmia voi liittyä kaksostutkimuksiin?</a:t>
            </a:r>
            <a:endParaRPr sz="16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p:cNvSpPr txBox="1">
            <a:spLocks noGrp="1"/>
          </p:cNvSpPr>
          <p:nvPr>
            <p:ph type="ctrTitle"/>
          </p:nvPr>
        </p:nvSpPr>
        <p:spPr>
          <a:xfrm>
            <a:off x="311700" y="835766"/>
            <a:ext cx="8520600" cy="3471967"/>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3. Tiedonkäsittely, tunne-elämä ja vuorovaikutus kehittyvät läpi elämän </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2: Kuvien järjestäminen lasten iän mukaan</a:t>
            </a:r>
            <a:endParaRPr sz="32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title"/>
          </p:nvPr>
        </p:nvSpPr>
        <p:spPr>
          <a:xfrm>
            <a:off x="311700" y="1788459"/>
            <a:ext cx="8520600" cy="1707775"/>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fi">
                <a:latin typeface="Calibri"/>
                <a:ea typeface="Calibri"/>
                <a:cs typeface="Calibri"/>
                <a:sym typeface="Calibri"/>
              </a:rPr>
              <a:t>Järjestäkää parin kanssa seuraavalla dialla olevat henkilöt ikäjärjestykseen.</a:t>
            </a:r>
            <a:endParaRPr>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3"/>
          <p:cNvSpPr txBox="1"/>
          <p:nvPr/>
        </p:nvSpPr>
        <p:spPr>
          <a:xfrm>
            <a:off x="8388266" y="4723254"/>
            <a:ext cx="597605" cy="30938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0" name="Google Shape;60;p3"/>
          <p:cNvPicPr preferRelativeResize="0"/>
          <p:nvPr/>
        </p:nvPicPr>
        <p:blipFill rotWithShape="1">
          <a:blip r:embed="rId3">
            <a:alphaModFix/>
          </a:blip>
          <a:srcRect l="5698" r="19558"/>
          <a:stretch/>
        </p:blipFill>
        <p:spPr>
          <a:xfrm>
            <a:off x="4883697" y="3114079"/>
            <a:ext cx="1702722" cy="1705476"/>
          </a:xfrm>
          <a:prstGeom prst="rect">
            <a:avLst/>
          </a:prstGeom>
          <a:noFill/>
          <a:ln>
            <a:noFill/>
          </a:ln>
        </p:spPr>
      </p:pic>
      <p:pic>
        <p:nvPicPr>
          <p:cNvPr id="61" name="Google Shape;61;p3"/>
          <p:cNvPicPr preferRelativeResize="0"/>
          <p:nvPr/>
        </p:nvPicPr>
        <p:blipFill rotWithShape="1">
          <a:blip r:embed="rId4">
            <a:alphaModFix/>
          </a:blip>
          <a:srcRect l="21766" r="950"/>
          <a:stretch/>
        </p:blipFill>
        <p:spPr>
          <a:xfrm>
            <a:off x="508114" y="866274"/>
            <a:ext cx="1705476" cy="1705476"/>
          </a:xfrm>
          <a:prstGeom prst="rect">
            <a:avLst/>
          </a:prstGeom>
          <a:noFill/>
          <a:ln>
            <a:noFill/>
          </a:ln>
        </p:spPr>
      </p:pic>
      <p:pic>
        <p:nvPicPr>
          <p:cNvPr id="62" name="Google Shape;62;p3" descr="Kuva, joka sisältää kohteen henkilö, lattia, sisä, pieni&#10;&#10;Kuvaus luotu automaattisesti"/>
          <p:cNvPicPr preferRelativeResize="0"/>
          <p:nvPr/>
        </p:nvPicPr>
        <p:blipFill rotWithShape="1">
          <a:blip r:embed="rId5">
            <a:alphaModFix/>
          </a:blip>
          <a:srcRect t="1670" b="24584"/>
          <a:stretch/>
        </p:blipFill>
        <p:spPr>
          <a:xfrm>
            <a:off x="7040949" y="866271"/>
            <a:ext cx="1705479" cy="1705479"/>
          </a:xfrm>
          <a:prstGeom prst="rect">
            <a:avLst/>
          </a:prstGeom>
          <a:noFill/>
          <a:ln>
            <a:noFill/>
          </a:ln>
        </p:spPr>
      </p:pic>
      <p:sp>
        <p:nvSpPr>
          <p:cNvPr id="63" name="Google Shape;63;p3"/>
          <p:cNvSpPr txBox="1"/>
          <p:nvPr/>
        </p:nvSpPr>
        <p:spPr>
          <a:xfrm>
            <a:off x="508114" y="558494"/>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a.</a:t>
            </a:r>
            <a:endParaRPr/>
          </a:p>
        </p:txBody>
      </p:sp>
      <p:sp>
        <p:nvSpPr>
          <p:cNvPr id="64" name="Google Shape;64;p3"/>
          <p:cNvSpPr txBox="1"/>
          <p:nvPr/>
        </p:nvSpPr>
        <p:spPr>
          <a:xfrm>
            <a:off x="2674724" y="558492"/>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b.</a:t>
            </a:r>
            <a:endParaRPr/>
          </a:p>
        </p:txBody>
      </p:sp>
      <p:sp>
        <p:nvSpPr>
          <p:cNvPr id="65" name="Google Shape;65;p3"/>
          <p:cNvSpPr txBox="1"/>
          <p:nvPr/>
        </p:nvSpPr>
        <p:spPr>
          <a:xfrm>
            <a:off x="4880941" y="557949"/>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c.</a:t>
            </a:r>
            <a:endParaRPr/>
          </a:p>
        </p:txBody>
      </p:sp>
      <p:sp>
        <p:nvSpPr>
          <p:cNvPr id="66" name="Google Shape;66;p3"/>
          <p:cNvSpPr txBox="1"/>
          <p:nvPr/>
        </p:nvSpPr>
        <p:spPr>
          <a:xfrm>
            <a:off x="465752" y="2808364"/>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e.</a:t>
            </a:r>
            <a:endParaRPr/>
          </a:p>
        </p:txBody>
      </p:sp>
      <p:sp>
        <p:nvSpPr>
          <p:cNvPr id="67" name="Google Shape;67;p3"/>
          <p:cNvSpPr txBox="1"/>
          <p:nvPr/>
        </p:nvSpPr>
        <p:spPr>
          <a:xfrm>
            <a:off x="2674724" y="2806303"/>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f.</a:t>
            </a:r>
            <a:endParaRPr/>
          </a:p>
        </p:txBody>
      </p:sp>
      <p:sp>
        <p:nvSpPr>
          <p:cNvPr id="68" name="Google Shape;68;p3"/>
          <p:cNvSpPr txBox="1"/>
          <p:nvPr/>
        </p:nvSpPr>
        <p:spPr>
          <a:xfrm>
            <a:off x="4880941" y="2806302"/>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g.</a:t>
            </a:r>
            <a:endParaRPr/>
          </a:p>
        </p:txBody>
      </p:sp>
      <p:sp>
        <p:nvSpPr>
          <p:cNvPr id="69" name="Google Shape;69;p3"/>
          <p:cNvSpPr txBox="1"/>
          <p:nvPr/>
        </p:nvSpPr>
        <p:spPr>
          <a:xfrm>
            <a:off x="7040948" y="2806297"/>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h.</a:t>
            </a:r>
            <a:endParaRPr/>
          </a:p>
        </p:txBody>
      </p:sp>
      <p:sp>
        <p:nvSpPr>
          <p:cNvPr id="70" name="Google Shape;70;p3"/>
          <p:cNvSpPr txBox="1"/>
          <p:nvPr/>
        </p:nvSpPr>
        <p:spPr>
          <a:xfrm>
            <a:off x="7053649" y="557948"/>
            <a:ext cx="3581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i" sz="1400" b="0" i="0" u="none" strike="noStrike" cap="none">
                <a:solidFill>
                  <a:srgbClr val="000000"/>
                </a:solidFill>
                <a:latin typeface="Calibri"/>
                <a:ea typeface="Calibri"/>
                <a:cs typeface="Calibri"/>
                <a:sym typeface="Calibri"/>
              </a:rPr>
              <a:t>d.</a:t>
            </a:r>
            <a:endParaRPr/>
          </a:p>
        </p:txBody>
      </p:sp>
      <p:pic>
        <p:nvPicPr>
          <p:cNvPr id="71" name="Google Shape;71;p3"/>
          <p:cNvPicPr preferRelativeResize="0"/>
          <p:nvPr/>
        </p:nvPicPr>
        <p:blipFill>
          <a:blip r:embed="rId6">
            <a:alphaModFix/>
          </a:blip>
          <a:stretch>
            <a:fillRect/>
          </a:stretch>
        </p:blipFill>
        <p:spPr>
          <a:xfrm>
            <a:off x="2714028" y="3104505"/>
            <a:ext cx="1626881" cy="1724620"/>
          </a:xfrm>
          <a:prstGeom prst="rect">
            <a:avLst/>
          </a:prstGeom>
          <a:noFill/>
          <a:ln>
            <a:noFill/>
          </a:ln>
        </p:spPr>
      </p:pic>
      <p:pic>
        <p:nvPicPr>
          <p:cNvPr id="72" name="Google Shape;72;p3"/>
          <p:cNvPicPr preferRelativeResize="0"/>
          <p:nvPr/>
        </p:nvPicPr>
        <p:blipFill>
          <a:blip r:embed="rId7">
            <a:alphaModFix/>
          </a:blip>
          <a:stretch>
            <a:fillRect/>
          </a:stretch>
        </p:blipFill>
        <p:spPr>
          <a:xfrm>
            <a:off x="5001725" y="865725"/>
            <a:ext cx="1587517" cy="1705474"/>
          </a:xfrm>
          <a:prstGeom prst="rect">
            <a:avLst/>
          </a:prstGeom>
          <a:noFill/>
          <a:ln>
            <a:noFill/>
          </a:ln>
        </p:spPr>
      </p:pic>
      <p:pic>
        <p:nvPicPr>
          <p:cNvPr id="73" name="Google Shape;73;p3"/>
          <p:cNvPicPr preferRelativeResize="0"/>
          <p:nvPr/>
        </p:nvPicPr>
        <p:blipFill>
          <a:blip r:embed="rId8">
            <a:alphaModFix/>
          </a:blip>
          <a:stretch>
            <a:fillRect/>
          </a:stretch>
        </p:blipFill>
        <p:spPr>
          <a:xfrm>
            <a:off x="575525" y="3145287"/>
            <a:ext cx="1873351" cy="1643050"/>
          </a:xfrm>
          <a:prstGeom prst="rect">
            <a:avLst/>
          </a:prstGeom>
          <a:noFill/>
          <a:ln>
            <a:noFill/>
          </a:ln>
        </p:spPr>
      </p:pic>
      <p:pic>
        <p:nvPicPr>
          <p:cNvPr id="74" name="Google Shape;74;p3"/>
          <p:cNvPicPr preferRelativeResize="0"/>
          <p:nvPr/>
        </p:nvPicPr>
        <p:blipFill>
          <a:blip r:embed="rId9">
            <a:alphaModFix/>
          </a:blip>
          <a:stretch>
            <a:fillRect/>
          </a:stretch>
        </p:blipFill>
        <p:spPr>
          <a:xfrm>
            <a:off x="2674725" y="865725"/>
            <a:ext cx="1778730" cy="1724625"/>
          </a:xfrm>
          <a:prstGeom prst="rect">
            <a:avLst/>
          </a:prstGeom>
          <a:noFill/>
          <a:ln>
            <a:noFill/>
          </a:ln>
        </p:spPr>
      </p:pic>
      <p:pic>
        <p:nvPicPr>
          <p:cNvPr id="75" name="Google Shape;75;p3"/>
          <p:cNvPicPr preferRelativeResize="0"/>
          <p:nvPr/>
        </p:nvPicPr>
        <p:blipFill>
          <a:blip r:embed="rId10">
            <a:alphaModFix/>
          </a:blip>
          <a:stretch>
            <a:fillRect/>
          </a:stretch>
        </p:blipFill>
        <p:spPr>
          <a:xfrm>
            <a:off x="7053650" y="3104500"/>
            <a:ext cx="1873349" cy="174606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4"/>
          <p:cNvSpPr txBox="1">
            <a:spLocks noGrp="1"/>
          </p:cNvSpPr>
          <p:nvPr>
            <p:ph type="title"/>
          </p:nvPr>
        </p:nvSpPr>
        <p:spPr>
          <a:xfrm>
            <a:off x="311700" y="59063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fi">
                <a:latin typeface="Calibri"/>
                <a:ea typeface="Calibri"/>
                <a:cs typeface="Calibri"/>
                <a:sym typeface="Calibri"/>
              </a:rPr>
              <a:t>Oikeat vastaukset nuorimmasta vanhimpaan</a:t>
            </a:r>
            <a:endParaRPr>
              <a:latin typeface="Calibri"/>
              <a:ea typeface="Calibri"/>
              <a:cs typeface="Calibri"/>
              <a:sym typeface="Calibri"/>
            </a:endParaRPr>
          </a:p>
        </p:txBody>
      </p:sp>
      <p:sp>
        <p:nvSpPr>
          <p:cNvPr id="81" name="Google Shape;81;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e</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f</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c</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d</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h</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b</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AutoNum type="arabicPeriod"/>
            </a:pPr>
            <a:r>
              <a:rPr lang="fi">
                <a:solidFill>
                  <a:schemeClr val="dk1"/>
                </a:solidFill>
                <a:latin typeface="Calibri"/>
                <a:ea typeface="Calibri"/>
                <a:cs typeface="Calibri"/>
                <a:sym typeface="Calibri"/>
              </a:rPr>
              <a:t>g</a:t>
            </a:r>
            <a:endParaRPr>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ctrTitle"/>
          </p:nvPr>
        </p:nvSpPr>
        <p:spPr>
          <a:xfrm>
            <a:off x="311700" y="843803"/>
            <a:ext cx="8520600" cy="3455894"/>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1.1 Kehitys on yksilöllistä ja jatkuvaa</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1: </a:t>
            </a:r>
            <a:br>
              <a:rPr lang="fi" sz="3200" b="1">
                <a:latin typeface="Calibri"/>
                <a:ea typeface="Calibri"/>
                <a:cs typeface="Calibri"/>
                <a:sym typeface="Calibri"/>
              </a:rPr>
            </a:br>
            <a:r>
              <a:rPr lang="fi" sz="3200" b="1">
                <a:latin typeface="Calibri"/>
                <a:ea typeface="Calibri"/>
                <a:cs typeface="Calibri"/>
                <a:sym typeface="Calibri"/>
              </a:rPr>
              <a:t>Paripohdintaa kiinnostavista kehitysvaiheista</a:t>
            </a:r>
            <a:endParaRPr sz="32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5"/>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fi">
                <a:latin typeface="Calibri"/>
                <a:ea typeface="Calibri"/>
                <a:cs typeface="Calibri"/>
                <a:sym typeface="Calibri"/>
              </a:rPr>
              <a:t>Mistä päättelitte oikean järjestyksen?</a:t>
            </a:r>
            <a:endParaRPr>
              <a:latin typeface="Calibri"/>
              <a:ea typeface="Calibri"/>
              <a:cs typeface="Calibri"/>
              <a:sym typeface="Calibri"/>
            </a:endParaRPr>
          </a:p>
        </p:txBody>
      </p:sp>
      <p:sp>
        <p:nvSpPr>
          <p:cNvPr id="87" name="Google Shape;87;p5"/>
          <p:cNvSpPr txBox="1">
            <a:spLocks noGrp="1"/>
          </p:cNvSpPr>
          <p:nvPr>
            <p:ph type="body" idx="1"/>
          </p:nvPr>
        </p:nvSpPr>
        <p:spPr>
          <a:xfrm>
            <a:off x="311700" y="1287275"/>
            <a:ext cx="42603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Font typeface="Arial"/>
              <a:buChar char="•"/>
            </a:pPr>
            <a:r>
              <a:rPr lang="fi">
                <a:solidFill>
                  <a:schemeClr val="dk1"/>
                </a:solidFill>
                <a:latin typeface="Calibri"/>
                <a:ea typeface="Calibri"/>
                <a:cs typeface="Calibri"/>
                <a:sym typeface="Calibri"/>
              </a:rPr>
              <a:t>Mistä päättelette henkilön iän?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fi">
                <a:solidFill>
                  <a:schemeClr val="dk1"/>
                </a:solidFill>
                <a:latin typeface="Calibri"/>
                <a:ea typeface="Calibri"/>
                <a:cs typeface="Calibri"/>
                <a:sym typeface="Calibri"/>
              </a:rPr>
              <a:t>Miten eri ikäiset ihmiset eroavat toisistaan?</a:t>
            </a:r>
            <a:endParaRPr>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SzPts val="1800"/>
              <a:buNone/>
            </a:pPr>
            <a:endParaRPr/>
          </a:p>
        </p:txBody>
      </p:sp>
      <p:pic>
        <p:nvPicPr>
          <p:cNvPr id="88" name="Google Shape;88;p5"/>
          <p:cNvPicPr preferRelativeResize="0"/>
          <p:nvPr/>
        </p:nvPicPr>
        <p:blipFill>
          <a:blip r:embed="rId3">
            <a:alphaModFix/>
          </a:blip>
          <a:stretch>
            <a:fillRect/>
          </a:stretch>
        </p:blipFill>
        <p:spPr>
          <a:xfrm>
            <a:off x="4621352" y="1232175"/>
            <a:ext cx="4162223" cy="34163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6"/>
          <p:cNvPicPr preferRelativeResize="0"/>
          <p:nvPr/>
        </p:nvPicPr>
        <p:blipFill rotWithShape="1">
          <a:blip r:embed="rId3">
            <a:alphaModFix/>
          </a:blip>
          <a:srcRect t="8723"/>
          <a:stretch/>
        </p:blipFill>
        <p:spPr>
          <a:xfrm>
            <a:off x="2675972" y="1331259"/>
            <a:ext cx="3334856" cy="3337113"/>
          </a:xfrm>
          <a:prstGeom prst="rect">
            <a:avLst/>
          </a:prstGeom>
          <a:noFill/>
          <a:ln>
            <a:noFill/>
          </a:ln>
        </p:spPr>
      </p:pic>
      <p:sp>
        <p:nvSpPr>
          <p:cNvPr id="94" name="Google Shape;94;p6"/>
          <p:cNvSpPr txBox="1">
            <a:spLocks noGrp="1"/>
          </p:cNvSpPr>
          <p:nvPr>
            <p:ph type="title"/>
          </p:nvPr>
        </p:nvSpPr>
        <p:spPr>
          <a:xfrm>
            <a:off x="311700" y="60010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fi">
                <a:latin typeface="Calibri"/>
                <a:ea typeface="Calibri"/>
                <a:cs typeface="Calibri"/>
                <a:sym typeface="Calibri"/>
              </a:rPr>
              <a:t>Kehitystä tapahtuu kehityksen eri osa-alueilla</a:t>
            </a: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358"/>
              <a:buNone/>
            </a:pPr>
            <a:r>
              <a:rPr lang="fi" sz="3100">
                <a:latin typeface="Calibri"/>
                <a:ea typeface="Calibri"/>
                <a:cs typeface="Calibri"/>
                <a:sym typeface="Calibri"/>
              </a:rPr>
              <a:t>Kehityksen osa-alueet tukevat toisiaan</a:t>
            </a:r>
            <a:endParaRPr sz="3100">
              <a:latin typeface="Calibri"/>
              <a:ea typeface="Calibri"/>
              <a:cs typeface="Calibri"/>
              <a:sym typeface="Calibri"/>
            </a:endParaRPr>
          </a:p>
          <a:p>
            <a:pPr marL="0" lvl="0" indent="0" algn="l" rtl="0">
              <a:lnSpc>
                <a:spcPct val="100000"/>
              </a:lnSpc>
              <a:spcBef>
                <a:spcPts val="0"/>
              </a:spcBef>
              <a:spcAft>
                <a:spcPts val="0"/>
              </a:spcAft>
              <a:buSzPct val="111111"/>
              <a:buNone/>
            </a:pPr>
            <a:endParaRPr/>
          </a:p>
        </p:txBody>
      </p:sp>
      <p:sp>
        <p:nvSpPr>
          <p:cNvPr id="47" name="Google Shape;47;p2"/>
          <p:cNvSpPr txBox="1">
            <a:spLocks noGrp="1"/>
          </p:cNvSpPr>
          <p:nvPr>
            <p:ph type="body" idx="1"/>
          </p:nvPr>
        </p:nvSpPr>
        <p:spPr>
          <a:xfrm>
            <a:off x="311700" y="1152474"/>
            <a:ext cx="8520600" cy="3708637"/>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920"/>
              <a:buFont typeface="Arial"/>
              <a:buChar char="•"/>
            </a:pPr>
            <a:r>
              <a:rPr lang="fi" sz="1600">
                <a:solidFill>
                  <a:schemeClr val="dk1"/>
                </a:solidFill>
                <a:latin typeface="Calibri"/>
                <a:ea typeface="Calibri"/>
                <a:cs typeface="Calibri"/>
                <a:sym typeface="Calibri"/>
              </a:rPr>
              <a:t>Kehityspsykologiassa tutkitaan psyykkistä kehitystä.</a:t>
            </a:r>
            <a:endParaRPr/>
          </a:p>
          <a:p>
            <a:pPr marL="457200" lvl="0" indent="-342900" algn="l" rtl="0">
              <a:lnSpc>
                <a:spcPct val="115000"/>
              </a:lnSpc>
              <a:spcBef>
                <a:spcPts val="0"/>
              </a:spcBef>
              <a:spcAft>
                <a:spcPts val="0"/>
              </a:spcAft>
              <a:buClr>
                <a:schemeClr val="dk1"/>
              </a:buClr>
              <a:buSzPts val="1920"/>
              <a:buFont typeface="Arial"/>
              <a:buChar char="•"/>
            </a:pPr>
            <a:r>
              <a:rPr lang="fi" sz="1600" b="1">
                <a:solidFill>
                  <a:schemeClr val="dk1"/>
                </a:solidFill>
                <a:latin typeface="Calibri"/>
                <a:ea typeface="Calibri"/>
                <a:cs typeface="Calibri"/>
                <a:sym typeface="Calibri"/>
              </a:rPr>
              <a:t>Psyykkistä </a:t>
            </a:r>
            <a:r>
              <a:rPr lang="fi" sz="1600">
                <a:solidFill>
                  <a:schemeClr val="dk1"/>
                </a:solidFill>
                <a:latin typeface="Calibri"/>
                <a:ea typeface="Calibri"/>
                <a:cs typeface="Calibri"/>
                <a:sym typeface="Calibri"/>
              </a:rPr>
              <a:t>kehitystä ovat</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Font typeface="Courier New"/>
              <a:buChar char="o"/>
            </a:pPr>
            <a:r>
              <a:rPr lang="fi" sz="1600" b="1">
                <a:solidFill>
                  <a:schemeClr val="dk1"/>
                </a:solidFill>
                <a:latin typeface="Calibri"/>
                <a:ea typeface="Calibri"/>
                <a:cs typeface="Calibri"/>
                <a:sym typeface="Calibri"/>
              </a:rPr>
              <a:t>kognitiivinen</a:t>
            </a:r>
            <a:r>
              <a:rPr lang="fi" sz="1600">
                <a:solidFill>
                  <a:schemeClr val="dk1"/>
                </a:solidFill>
                <a:latin typeface="Calibri"/>
                <a:ea typeface="Calibri"/>
                <a:cs typeface="Calibri"/>
                <a:sym typeface="Calibri"/>
              </a:rPr>
              <a:t> kehitys eli tiedonkäsittelyn kehitys: esim. havaitseminen, ajattelu, kieli ja muisti</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Font typeface="Courier New"/>
              <a:buChar char="o"/>
            </a:pPr>
            <a:r>
              <a:rPr lang="fi" sz="1600" b="1">
                <a:solidFill>
                  <a:schemeClr val="dk1"/>
                </a:solidFill>
                <a:latin typeface="Calibri"/>
                <a:ea typeface="Calibri"/>
                <a:cs typeface="Calibri"/>
                <a:sym typeface="Calibri"/>
              </a:rPr>
              <a:t>emotionaalinen</a:t>
            </a:r>
            <a:r>
              <a:rPr lang="fi" sz="1600">
                <a:solidFill>
                  <a:schemeClr val="dk1"/>
                </a:solidFill>
                <a:latin typeface="Calibri"/>
                <a:ea typeface="Calibri"/>
                <a:cs typeface="Calibri"/>
                <a:sym typeface="Calibri"/>
              </a:rPr>
              <a:t> kehitys eli tunnetaitojen kehitys: omien tunteiden tunnistaminen, ymmärtäminen ja säätely sekä kyky eläytyä toisten tunteisiin.</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920"/>
              <a:buFont typeface="Arial"/>
              <a:buChar char="•"/>
            </a:pPr>
            <a:r>
              <a:rPr lang="fi" sz="1600">
                <a:solidFill>
                  <a:schemeClr val="dk1"/>
                </a:solidFill>
                <a:latin typeface="Calibri"/>
                <a:ea typeface="Calibri"/>
                <a:cs typeface="Calibri"/>
                <a:sym typeface="Calibri"/>
              </a:rPr>
              <a:t>Psyykkinen kehitys kietoutuu yhteen sosiaalisen ja biologisen kehityksen kanssa.</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Font typeface="Courier New"/>
              <a:buChar char="o"/>
            </a:pPr>
            <a:r>
              <a:rPr lang="fi" sz="1600" b="1">
                <a:solidFill>
                  <a:schemeClr val="dk1"/>
                </a:solidFill>
                <a:latin typeface="Calibri"/>
                <a:ea typeface="Calibri"/>
                <a:cs typeface="Calibri"/>
                <a:sym typeface="Calibri"/>
              </a:rPr>
              <a:t>Sosiaalinen</a:t>
            </a:r>
            <a:r>
              <a:rPr lang="fi" sz="1600">
                <a:solidFill>
                  <a:schemeClr val="dk1"/>
                </a:solidFill>
                <a:latin typeface="Calibri"/>
                <a:ea typeface="Calibri"/>
                <a:cs typeface="Calibri"/>
                <a:sym typeface="Calibri"/>
              </a:rPr>
              <a:t> kehitys tarkoittaa ihmissuhdetaitojen kehitystä.</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Font typeface="Courier New"/>
              <a:buChar char="o"/>
            </a:pPr>
            <a:r>
              <a:rPr lang="fi" sz="1600">
                <a:solidFill>
                  <a:schemeClr val="dk1"/>
                </a:solidFill>
                <a:latin typeface="Calibri"/>
                <a:ea typeface="Calibri"/>
                <a:cs typeface="Calibri"/>
                <a:sym typeface="Calibri"/>
              </a:rPr>
              <a:t>Emotionaalinen ja sosiaalinen kehitys kietoutuvat yhteen ja muodostavat yhdessä </a:t>
            </a:r>
            <a:r>
              <a:rPr lang="fi" sz="1600" b="1">
                <a:solidFill>
                  <a:schemeClr val="dk1"/>
                </a:solidFill>
                <a:latin typeface="Calibri"/>
                <a:ea typeface="Calibri"/>
                <a:cs typeface="Calibri"/>
                <a:sym typeface="Calibri"/>
              </a:rPr>
              <a:t>sosioemotionaalisen</a:t>
            </a:r>
            <a:r>
              <a:rPr lang="fi" sz="1600">
                <a:solidFill>
                  <a:schemeClr val="dk1"/>
                </a:solidFill>
                <a:latin typeface="Calibri"/>
                <a:ea typeface="Calibri"/>
                <a:cs typeface="Calibri"/>
                <a:sym typeface="Calibri"/>
              </a:rPr>
              <a:t> kehityksen.</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Font typeface="Courier New"/>
              <a:buChar char="o"/>
            </a:pPr>
            <a:r>
              <a:rPr lang="fi" sz="1600" b="1">
                <a:solidFill>
                  <a:schemeClr val="dk1"/>
                </a:solidFill>
                <a:latin typeface="Calibri"/>
                <a:ea typeface="Calibri"/>
                <a:cs typeface="Calibri"/>
                <a:sym typeface="Calibri"/>
              </a:rPr>
              <a:t>Biologinen</a:t>
            </a:r>
            <a:r>
              <a:rPr lang="fi" sz="1600">
                <a:solidFill>
                  <a:schemeClr val="dk1"/>
                </a:solidFill>
                <a:latin typeface="Calibri"/>
                <a:ea typeface="Calibri"/>
                <a:cs typeface="Calibri"/>
                <a:sym typeface="Calibri"/>
              </a:rPr>
              <a:t> kehitys tarkoittaa fyysistä kehitystä ja motorista kehitystä eli </a:t>
            </a:r>
            <a:r>
              <a:rPr lang="fi" sz="1600" b="1">
                <a:solidFill>
                  <a:schemeClr val="dk1"/>
                </a:solidFill>
                <a:latin typeface="Calibri"/>
                <a:ea typeface="Calibri"/>
                <a:cs typeface="Calibri"/>
                <a:sym typeface="Calibri"/>
              </a:rPr>
              <a:t>fyysis-motorista </a:t>
            </a:r>
            <a:r>
              <a:rPr lang="fi" sz="1600">
                <a:solidFill>
                  <a:schemeClr val="dk1"/>
                </a:solidFill>
                <a:latin typeface="Calibri"/>
                <a:ea typeface="Calibri"/>
                <a:cs typeface="Calibri"/>
                <a:sym typeface="Calibri"/>
              </a:rPr>
              <a:t>kehitystä.</a:t>
            </a:r>
            <a:endParaRPr sz="16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pic>
        <p:nvPicPr>
          <p:cNvPr id="52" name="Google Shape;52;p3"/>
          <p:cNvPicPr preferRelativeResize="0"/>
          <p:nvPr/>
        </p:nvPicPr>
        <p:blipFill rotWithShape="1">
          <a:blip r:embed="rId3">
            <a:alphaModFix/>
          </a:blip>
          <a:srcRect/>
          <a:stretch/>
        </p:blipFill>
        <p:spPr>
          <a:xfrm>
            <a:off x="2790292" y="826994"/>
            <a:ext cx="3563416" cy="385930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Kulttuuri vaikuttaa kehittymiseen</a:t>
            </a:r>
            <a:endParaRPr>
              <a:latin typeface="Calibri"/>
              <a:ea typeface="Calibri"/>
              <a:cs typeface="Calibri"/>
              <a:sym typeface="Calibri"/>
            </a:endParaRPr>
          </a:p>
        </p:txBody>
      </p:sp>
      <p:sp>
        <p:nvSpPr>
          <p:cNvPr id="58" name="Google Shape;58;p4"/>
          <p:cNvSpPr txBox="1">
            <a:spLocks noGrp="1"/>
          </p:cNvSpPr>
          <p:nvPr>
            <p:ph type="body" idx="1"/>
          </p:nvPr>
        </p:nvSpPr>
        <p:spPr>
          <a:xfrm>
            <a:off x="311700" y="1318325"/>
            <a:ext cx="49071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Kulttuuri vaikuttaa muun muassa </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800">
                <a:solidFill>
                  <a:schemeClr val="dk1"/>
                </a:solidFill>
                <a:latin typeface="Calibri"/>
                <a:ea typeface="Calibri"/>
                <a:cs typeface="Calibri"/>
                <a:sym typeface="Calibri"/>
              </a:rPr>
              <a:t>tiedonkäsittelyn kehittymiseen, esimerkiksi kieleen ja oppimiseen</a:t>
            </a:r>
            <a:endParaRPr sz="18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800">
                <a:solidFill>
                  <a:schemeClr val="dk1"/>
                </a:solidFill>
                <a:latin typeface="Calibri"/>
                <a:ea typeface="Calibri"/>
                <a:cs typeface="Calibri"/>
                <a:sym typeface="Calibri"/>
              </a:rPr>
              <a:t>tunteiden kokemiseen ja ilmaisemiseen</a:t>
            </a:r>
            <a:endParaRPr sz="18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800" b="1">
                <a:solidFill>
                  <a:schemeClr val="dk1"/>
                </a:solidFill>
                <a:latin typeface="Calibri"/>
                <a:ea typeface="Calibri"/>
                <a:cs typeface="Calibri"/>
                <a:sym typeface="Calibri"/>
              </a:rPr>
              <a:t>empatiakyvyn</a:t>
            </a:r>
            <a:r>
              <a:rPr lang="fi" sz="1800">
                <a:solidFill>
                  <a:schemeClr val="dk1"/>
                </a:solidFill>
                <a:latin typeface="Calibri"/>
                <a:ea typeface="Calibri"/>
                <a:cs typeface="Calibri"/>
                <a:sym typeface="Calibri"/>
              </a:rPr>
              <a:t> eli toisen näkökulmaan ja tunteisiin eläytymisen kehittymiseen.</a:t>
            </a:r>
            <a:endParaRPr sz="1800">
              <a:solidFill>
                <a:schemeClr val="dk1"/>
              </a:solidFill>
              <a:latin typeface="Calibri"/>
              <a:ea typeface="Calibri"/>
              <a:cs typeface="Calibri"/>
              <a:sym typeface="Calibri"/>
            </a:endParaRPr>
          </a:p>
        </p:txBody>
      </p:sp>
      <p:pic>
        <p:nvPicPr>
          <p:cNvPr id="59" name="Google Shape;59;p4"/>
          <p:cNvPicPr preferRelativeResize="0"/>
          <p:nvPr/>
        </p:nvPicPr>
        <p:blipFill>
          <a:blip r:embed="rId3">
            <a:alphaModFix/>
          </a:blip>
          <a:stretch>
            <a:fillRect/>
          </a:stretch>
        </p:blipFill>
        <p:spPr>
          <a:xfrm>
            <a:off x="5436538" y="1318325"/>
            <a:ext cx="3451360" cy="27792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567001"/>
            <a:ext cx="8520600" cy="99428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i" sz="2600" dirty="0">
                <a:latin typeface="Calibri Light" panose="020F0302020204030204" pitchFamily="34" charset="0"/>
                <a:cs typeface="Calibri Light" panose="020F0302020204030204" pitchFamily="34" charset="0"/>
              </a:rPr>
              <a:t>Mihin kehityksen osa-alueisiin seuraavien asioiden kehitys liittyy?</a:t>
            </a:r>
            <a:endParaRPr sz="2600" dirty="0">
              <a:latin typeface="Calibri Light" panose="020F0302020204030204" pitchFamily="34" charset="0"/>
              <a:cs typeface="Calibri Light" panose="020F0302020204030204" pitchFamily="34" charset="0"/>
            </a:endParaRPr>
          </a:p>
        </p:txBody>
      </p:sp>
      <p:sp>
        <p:nvSpPr>
          <p:cNvPr id="61" name="Google Shape;61;p14"/>
          <p:cNvSpPr txBox="1">
            <a:spLocks noGrp="1"/>
          </p:cNvSpPr>
          <p:nvPr>
            <p:ph type="body" idx="1"/>
          </p:nvPr>
        </p:nvSpPr>
        <p:spPr>
          <a:xfrm>
            <a:off x="311700" y="1561287"/>
            <a:ext cx="4683882" cy="3490314"/>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Orkesterissa soittaminen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Anteeksi pyytäminen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Potalla käyminen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Kehityspsykologisten teorioiden ymmärtäminen </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Salaisuuksien säilyttäminen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Kertotaulun oppiminen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Omien tunteiden tunnistaminen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Oppitunnilla keskittyminen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Itsetunnon vahvistuminen</a:t>
            </a:r>
            <a:endParaRPr sz="1600" dirty="0">
              <a:solidFill>
                <a:schemeClr val="tx1"/>
              </a:solidFill>
              <a:latin typeface="Calibri" panose="020F0502020204030204" pitchFamily="34" charset="0"/>
              <a:cs typeface="Calibri" panose="020F0502020204030204" pitchFamily="34" charset="0"/>
            </a:endParaRPr>
          </a:p>
          <a:p>
            <a:pPr marL="457200" lvl="0" indent="-342900" algn="l" rtl="0">
              <a:spcBef>
                <a:spcPts val="0"/>
              </a:spcBef>
              <a:spcAft>
                <a:spcPts val="0"/>
              </a:spcAft>
              <a:buClrTx/>
              <a:buSzPct val="100000"/>
              <a:buAutoNum type="arabicPeriod"/>
            </a:pPr>
            <a:r>
              <a:rPr lang="fi" sz="1600" dirty="0">
                <a:solidFill>
                  <a:schemeClr val="tx1"/>
                </a:solidFill>
                <a:latin typeface="Calibri" panose="020F0502020204030204" pitchFamily="34" charset="0"/>
                <a:cs typeface="Calibri" panose="020F0502020204030204" pitchFamily="34" charset="0"/>
              </a:rPr>
              <a:t>Jalkapallon pelaaminen</a:t>
            </a:r>
            <a:endParaRPr sz="1800" dirty="0">
              <a:solidFill>
                <a:schemeClr val="dk1"/>
              </a:solidFill>
            </a:endParaRPr>
          </a:p>
        </p:txBody>
      </p:sp>
      <p:pic>
        <p:nvPicPr>
          <p:cNvPr id="3" name="Kuva 2">
            <a:extLst>
              <a:ext uri="{FF2B5EF4-FFF2-40B4-BE49-F238E27FC236}">
                <a16:creationId xmlns:a16="http://schemas.microsoft.com/office/drawing/2014/main" xmlns="" id="{926BFC3F-3029-47FA-AC7A-436A0366134E}"/>
              </a:ext>
            </a:extLst>
          </p:cNvPr>
          <p:cNvPicPr>
            <a:picLocks noChangeAspect="1"/>
          </p:cNvPicPr>
          <p:nvPr/>
        </p:nvPicPr>
        <p:blipFill rotWithShape="1">
          <a:blip r:embed="rId3"/>
          <a:srcRect t="5692"/>
          <a:stretch/>
        </p:blipFill>
        <p:spPr>
          <a:xfrm>
            <a:off x="5104692" y="1625094"/>
            <a:ext cx="2889586" cy="295140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5797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FI" dirty="0">
                <a:latin typeface="Calibri Light" panose="020F0302020204030204" pitchFamily="34" charset="0"/>
                <a:cs typeface="Calibri Light" panose="020F0302020204030204" pitchFamily="34" charset="0"/>
              </a:rPr>
              <a:t>Vastaukset</a:t>
            </a:r>
            <a:endParaRPr dirty="0">
              <a:latin typeface="Calibri Light" panose="020F0302020204030204" pitchFamily="34" charset="0"/>
              <a:cs typeface="Calibri Light" panose="020F0302020204030204" pitchFamily="34" charset="0"/>
            </a:endParaRPr>
          </a:p>
        </p:txBody>
      </p:sp>
      <p:sp>
        <p:nvSpPr>
          <p:cNvPr id="69" name="Google Shape;69;p15"/>
          <p:cNvSpPr txBox="1">
            <a:spLocks noGrp="1"/>
          </p:cNvSpPr>
          <p:nvPr>
            <p:ph type="body" idx="1"/>
          </p:nvPr>
        </p:nvSpPr>
        <p:spPr>
          <a:xfrm>
            <a:off x="311700" y="1161950"/>
            <a:ext cx="8520600" cy="3416400"/>
          </a:xfrm>
          <a:prstGeom prst="rect">
            <a:avLst/>
          </a:prstGeom>
        </p:spPr>
        <p:txBody>
          <a:bodyPr spcFirstLastPara="1" wrap="square" lIns="91425" tIns="91425" rIns="91425" bIns="91425" anchor="t" anchorCtr="0">
            <a:normAutofit/>
          </a:bodyPr>
          <a:lstStyle/>
          <a:p>
            <a:pPr marL="457200" lvl="0" indent="-334327" algn="l" rtl="0">
              <a:spcBef>
                <a:spcPts val="0"/>
              </a:spcBef>
              <a:spcAft>
                <a:spcPts val="0"/>
              </a:spcAft>
              <a:buClrTx/>
              <a:buSzPct val="100000"/>
              <a:buAutoNum type="arabicPeriod"/>
            </a:pPr>
            <a:r>
              <a:rPr lang="fi" dirty="0">
                <a:solidFill>
                  <a:schemeClr val="tx1"/>
                </a:solidFill>
                <a:latin typeface="Calibri" panose="020F0502020204030204" pitchFamily="34" charset="0"/>
                <a:cs typeface="Calibri" panose="020F0502020204030204" pitchFamily="34" charset="0"/>
              </a:rPr>
              <a:t>Orkesterissa soittaminen:</a:t>
            </a:r>
            <a:r>
              <a:rPr lang="fi" sz="1800" dirty="0">
                <a:solidFill>
                  <a:schemeClr val="tx1"/>
                </a:solidFill>
                <a:latin typeface="Calibri" panose="020F0502020204030204" pitchFamily="34" charset="0"/>
                <a:cs typeface="Calibri" panose="020F0502020204030204" pitchFamily="34" charset="0"/>
              </a:rPr>
              <a:t> </a:t>
            </a:r>
            <a:r>
              <a:rPr lang="fi" dirty="0">
                <a:solidFill>
                  <a:schemeClr val="tx1"/>
                </a:solidFill>
                <a:latin typeface="Calibri" panose="020F0502020204030204" pitchFamily="34" charset="0"/>
                <a:cs typeface="Calibri" panose="020F0502020204030204" pitchFamily="34" charset="0"/>
              </a:rPr>
              <a:t>kognitiivinen</a:t>
            </a:r>
            <a:r>
              <a:rPr lang="fi" sz="1800" dirty="0">
                <a:solidFill>
                  <a:schemeClr val="tx1"/>
                </a:solidFill>
                <a:latin typeface="Calibri" panose="020F0502020204030204" pitchFamily="34" charset="0"/>
                <a:cs typeface="Calibri" panose="020F0502020204030204" pitchFamily="34" charset="0"/>
              </a:rPr>
              <a:t>, sosiaalinen ja </a:t>
            </a:r>
            <a:r>
              <a:rPr lang="fi" dirty="0">
                <a:solidFill>
                  <a:schemeClr val="tx1"/>
                </a:solidFill>
                <a:latin typeface="Calibri" panose="020F0502020204030204" pitchFamily="34" charset="0"/>
                <a:cs typeface="Calibri" panose="020F0502020204030204" pitchFamily="34" charset="0"/>
              </a:rPr>
              <a:t>motorinen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Anteeksi pyytäminen: sosioemotionaalinen ke</a:t>
            </a:r>
            <a:r>
              <a:rPr lang="fi" dirty="0">
                <a:solidFill>
                  <a:schemeClr val="tx1"/>
                </a:solidFill>
                <a:latin typeface="Calibri" panose="020F0502020204030204" pitchFamily="34" charset="0"/>
                <a:cs typeface="Calibri" panose="020F0502020204030204" pitchFamily="34" charset="0"/>
              </a:rPr>
              <a:t>hitys</a:t>
            </a:r>
            <a:endParaRPr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dirty="0">
                <a:solidFill>
                  <a:schemeClr val="tx1"/>
                </a:solidFill>
                <a:latin typeface="Calibri" panose="020F0502020204030204" pitchFamily="34" charset="0"/>
                <a:cs typeface="Calibri" panose="020F0502020204030204" pitchFamily="34" charset="0"/>
              </a:rPr>
              <a:t>Potalla käyminen: </a:t>
            </a:r>
            <a:r>
              <a:rPr lang="fi" sz="1800" dirty="0">
                <a:solidFill>
                  <a:schemeClr val="tx1"/>
                </a:solidFill>
                <a:latin typeface="Calibri" panose="020F0502020204030204" pitchFamily="34" charset="0"/>
                <a:cs typeface="Calibri" panose="020F0502020204030204" pitchFamily="34" charset="0"/>
              </a:rPr>
              <a:t>fyysinen ja motorinen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dirty="0">
                <a:solidFill>
                  <a:schemeClr val="tx1"/>
                </a:solidFill>
                <a:latin typeface="Calibri" panose="020F0502020204030204" pitchFamily="34" charset="0"/>
                <a:cs typeface="Calibri" panose="020F0502020204030204" pitchFamily="34" charset="0"/>
              </a:rPr>
              <a:t>Kehityspsykologisten teorioiden ymmärtäminen: kognitiivinen kehitys</a:t>
            </a:r>
            <a:endParaRPr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Salaisuuksien säilyttäminen: kognitiivinen ja sosioemotionaalinen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Kertotaulun oppiminen: kognitiivinen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Omi</a:t>
            </a:r>
            <a:r>
              <a:rPr lang="fi" dirty="0">
                <a:solidFill>
                  <a:schemeClr val="tx1"/>
                </a:solidFill>
                <a:latin typeface="Calibri" panose="020F0502020204030204" pitchFamily="34" charset="0"/>
                <a:cs typeface="Calibri" panose="020F0502020204030204" pitchFamily="34" charset="0"/>
              </a:rPr>
              <a:t>en</a:t>
            </a:r>
            <a:r>
              <a:rPr lang="fi" sz="1800" dirty="0">
                <a:solidFill>
                  <a:schemeClr val="tx1"/>
                </a:solidFill>
                <a:latin typeface="Calibri" panose="020F0502020204030204" pitchFamily="34" charset="0"/>
                <a:cs typeface="Calibri" panose="020F0502020204030204" pitchFamily="34" charset="0"/>
              </a:rPr>
              <a:t> tuntei</a:t>
            </a:r>
            <a:r>
              <a:rPr lang="fi" dirty="0">
                <a:solidFill>
                  <a:schemeClr val="tx1"/>
                </a:solidFill>
                <a:latin typeface="Calibri" panose="020F0502020204030204" pitchFamily="34" charset="0"/>
                <a:cs typeface="Calibri" panose="020F0502020204030204" pitchFamily="34" charset="0"/>
              </a:rPr>
              <a:t>den</a:t>
            </a:r>
            <a:r>
              <a:rPr lang="fi" sz="1800" dirty="0">
                <a:solidFill>
                  <a:schemeClr val="tx1"/>
                </a:solidFill>
                <a:latin typeface="Calibri" panose="020F0502020204030204" pitchFamily="34" charset="0"/>
                <a:cs typeface="Calibri" panose="020F0502020204030204" pitchFamily="34" charset="0"/>
              </a:rPr>
              <a:t> </a:t>
            </a:r>
            <a:r>
              <a:rPr lang="fi" dirty="0">
                <a:solidFill>
                  <a:schemeClr val="tx1"/>
                </a:solidFill>
                <a:latin typeface="Calibri" panose="020F0502020204030204" pitchFamily="34" charset="0"/>
                <a:cs typeface="Calibri" panose="020F0502020204030204" pitchFamily="34" charset="0"/>
              </a:rPr>
              <a:t>tunnista</a:t>
            </a:r>
            <a:r>
              <a:rPr lang="fi" sz="1800" dirty="0">
                <a:solidFill>
                  <a:schemeClr val="tx1"/>
                </a:solidFill>
                <a:latin typeface="Calibri" panose="020F0502020204030204" pitchFamily="34" charset="0"/>
                <a:cs typeface="Calibri" panose="020F0502020204030204" pitchFamily="34" charset="0"/>
              </a:rPr>
              <a:t>minen: emotionaalinen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Oppitunnilla keskittyminen: kognitii</a:t>
            </a:r>
            <a:r>
              <a:rPr lang="fi" dirty="0">
                <a:solidFill>
                  <a:schemeClr val="tx1"/>
                </a:solidFill>
                <a:latin typeface="Calibri" panose="020F0502020204030204" pitchFamily="34" charset="0"/>
                <a:cs typeface="Calibri" panose="020F0502020204030204" pitchFamily="34" charset="0"/>
              </a:rPr>
              <a:t>vinen, emotionaalinen ja sosiaalinen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Itsetunnon vahvistuminen: emotionaalinen kehitys</a:t>
            </a:r>
            <a:endParaRPr sz="1800" dirty="0">
              <a:solidFill>
                <a:schemeClr val="tx1"/>
              </a:solidFill>
              <a:latin typeface="Calibri" panose="020F0502020204030204" pitchFamily="34" charset="0"/>
              <a:cs typeface="Calibri" panose="020F0502020204030204" pitchFamily="34" charset="0"/>
            </a:endParaRPr>
          </a:p>
          <a:p>
            <a:pPr marL="457200" lvl="0" indent="-334327" algn="l" rtl="0">
              <a:spcBef>
                <a:spcPts val="0"/>
              </a:spcBef>
              <a:spcAft>
                <a:spcPts val="0"/>
              </a:spcAft>
              <a:buClrTx/>
              <a:buSzPct val="100000"/>
              <a:buAutoNum type="arabicPeriod"/>
            </a:pPr>
            <a:r>
              <a:rPr lang="fi" sz="1800" dirty="0">
                <a:solidFill>
                  <a:schemeClr val="tx1"/>
                </a:solidFill>
                <a:latin typeface="Calibri" panose="020F0502020204030204" pitchFamily="34" charset="0"/>
                <a:cs typeface="Calibri" panose="020F0502020204030204" pitchFamily="34" charset="0"/>
              </a:rPr>
              <a:t>Jalkapallon pelaaminen: kognitiivinen, sosiaalinen, motorinen ja </a:t>
            </a:r>
            <a:r>
              <a:rPr lang="fi" dirty="0">
                <a:solidFill>
                  <a:schemeClr val="tx1"/>
                </a:solidFill>
                <a:latin typeface="Calibri" panose="020F0502020204030204" pitchFamily="34" charset="0"/>
                <a:cs typeface="Calibri" panose="020F0502020204030204" pitchFamily="34" charset="0"/>
              </a:rPr>
              <a:t>fyysinen kehitys</a:t>
            </a:r>
            <a:endParaRPr sz="1800" dirty="0">
              <a:solidFill>
                <a:schemeClr val="tx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311700" y="839272"/>
            <a:ext cx="8520600" cy="3464955"/>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4. Kognitiivinen kehitys edistää tiedonkäsittelyä</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1: Pohditaan teorioita ja niiden merkitystä</a:t>
            </a:r>
            <a:endParaRPr sz="32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61983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Pohditaan teorioita</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239881"/>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Millaisia teorioita olet oppinut eri oppiaineissa? </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Miten teoriat syntyvät?</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Mitä hyötyä teorioista on?</a:t>
            </a:r>
            <a:endParaRPr>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4360849" y="1889675"/>
            <a:ext cx="4037348" cy="27202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59538" y="594538"/>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Teoriat ja tutkimus</a:t>
            </a:r>
            <a:endParaRPr>
              <a:latin typeface="Calibri"/>
              <a:ea typeface="Calibri"/>
              <a:cs typeface="Calibri"/>
              <a:sym typeface="Calibri"/>
            </a:endParaRPr>
          </a:p>
        </p:txBody>
      </p:sp>
      <p:sp>
        <p:nvSpPr>
          <p:cNvPr id="54" name="Google Shape;54;p3"/>
          <p:cNvSpPr txBox="1">
            <a:spLocks noGrp="1"/>
          </p:cNvSpPr>
          <p:nvPr>
            <p:ph type="body" idx="1"/>
          </p:nvPr>
        </p:nvSpPr>
        <p:spPr>
          <a:xfrm>
            <a:off x="299033" y="1150401"/>
            <a:ext cx="8520600" cy="38061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Psykologian tutkimusten perusteella on luotu teorioita ihmisen toiminnasta.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Teorioiden taustalla on aina tieteellisiä tutkimuksia.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Teoriat johtavat uusien tutkimuskysymysten selvittämiseen.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Uudet tutkimukset saattavat vahvistaa teoriaa tai johtaa teorian tarkentamiseen tai hylkäämiseen.</a:t>
            </a:r>
            <a:endParaRPr>
              <a:solidFill>
                <a:schemeClr val="dk1"/>
              </a:solidFill>
              <a:latin typeface="Calibri"/>
              <a:ea typeface="Calibri"/>
              <a:cs typeface="Calibri"/>
              <a:sym typeface="Calibri"/>
            </a:endParaRPr>
          </a:p>
        </p:txBody>
      </p:sp>
      <p:sp>
        <p:nvSpPr>
          <p:cNvPr id="55" name="Google Shape;55;p3"/>
          <p:cNvSpPr/>
          <p:nvPr/>
        </p:nvSpPr>
        <p:spPr>
          <a:xfrm>
            <a:off x="4042402" y="3408830"/>
            <a:ext cx="1033862" cy="844162"/>
          </a:xfrm>
          <a:prstGeom prst="leftRightArrow">
            <a:avLst>
              <a:gd name="adj1" fmla="val 29457"/>
              <a:gd name="adj2" fmla="val 34592"/>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
          <p:cNvSpPr/>
          <p:nvPr/>
        </p:nvSpPr>
        <p:spPr>
          <a:xfrm>
            <a:off x="1527325" y="3184111"/>
            <a:ext cx="2401583" cy="1293600"/>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i" sz="2800" b="1" i="0" u="none" strike="noStrike" cap="none">
                <a:solidFill>
                  <a:schemeClr val="lt1"/>
                </a:solidFill>
                <a:latin typeface="Calibri"/>
                <a:ea typeface="Calibri"/>
                <a:cs typeface="Calibri"/>
                <a:sym typeface="Calibri"/>
              </a:rPr>
              <a:t>TEORIA</a:t>
            </a:r>
            <a:endParaRPr/>
          </a:p>
        </p:txBody>
      </p:sp>
      <p:sp>
        <p:nvSpPr>
          <p:cNvPr id="57" name="Google Shape;57;p3"/>
          <p:cNvSpPr/>
          <p:nvPr/>
        </p:nvSpPr>
        <p:spPr>
          <a:xfrm>
            <a:off x="5189749" y="3184100"/>
            <a:ext cx="2678100" cy="1293600"/>
          </a:xfrm>
          <a:prstGeom prst="ellipse">
            <a:avLst/>
          </a:prstGeom>
          <a:solidFill>
            <a:srgbClr val="B68A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i" sz="2800" b="1" i="0" u="none" strike="noStrike" cap="none">
                <a:solidFill>
                  <a:schemeClr val="lt1"/>
                </a:solidFill>
                <a:latin typeface="Calibri"/>
                <a:ea typeface="Calibri"/>
                <a:cs typeface="Calibri"/>
                <a:sym typeface="Calibri"/>
              </a:rPr>
              <a:t>TUTKIMUS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2"/>
          <p:cNvSpPr txBox="1">
            <a:spLocks noGrp="1"/>
          </p:cNvSpPr>
          <p:nvPr>
            <p:ph type="title"/>
          </p:nvPr>
        </p:nvSpPr>
        <p:spPr>
          <a:xfrm>
            <a:off x="311700" y="653454"/>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Mitä muutoksia ihmisessä tapahtuu iän myötä?</a:t>
            </a:r>
            <a:endParaRPr>
              <a:latin typeface="Calibri"/>
              <a:ea typeface="Calibri"/>
              <a:cs typeface="Calibri"/>
              <a:sym typeface="Calibri"/>
            </a:endParaRPr>
          </a:p>
        </p:txBody>
      </p:sp>
      <p:sp>
        <p:nvSpPr>
          <p:cNvPr id="60" name="Google Shape;60;p2"/>
          <p:cNvSpPr txBox="1">
            <a:spLocks noGrp="1"/>
          </p:cNvSpPr>
          <p:nvPr>
            <p:ph type="body" idx="1"/>
          </p:nvPr>
        </p:nvSpPr>
        <p:spPr>
          <a:xfrm>
            <a:off x="311700" y="1275691"/>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fi" sz="2400">
                <a:solidFill>
                  <a:schemeClr val="dk1"/>
                </a:solidFill>
                <a:latin typeface="Calibri"/>
                <a:ea typeface="Calibri"/>
                <a:cs typeface="Calibri"/>
                <a:sym typeface="Calibri"/>
              </a:rPr>
              <a:t>Katso videomuotokuva</a:t>
            </a:r>
            <a:endParaRPr sz="240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800"/>
              <a:buNone/>
            </a:pPr>
            <a:endParaRPr sz="2400">
              <a:solidFill>
                <a:schemeClr val="dk1"/>
              </a:solidFill>
              <a:latin typeface="Calibri"/>
              <a:ea typeface="Calibri"/>
              <a:cs typeface="Calibri"/>
              <a:sym typeface="Calibri"/>
            </a:endParaRPr>
          </a:p>
          <a:p>
            <a:pPr marL="342900" lvl="0" indent="-342900" algn="l" rtl="0">
              <a:lnSpc>
                <a:spcPct val="115000"/>
              </a:lnSpc>
              <a:spcBef>
                <a:spcPts val="0"/>
              </a:spcBef>
              <a:spcAft>
                <a:spcPts val="0"/>
              </a:spcAft>
              <a:buClr>
                <a:schemeClr val="dk1"/>
              </a:buClr>
              <a:buSzPts val="2400"/>
              <a:buFont typeface="Arial"/>
              <a:buChar char="•"/>
            </a:pPr>
            <a:r>
              <a:rPr lang="fi" sz="24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Vincestä 0–18-vuotiaaksi </a:t>
            </a:r>
            <a:endParaRPr sz="2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2400"/>
              <a:buNone/>
            </a:pPr>
            <a:r>
              <a:rPr lang="fi" sz="2400">
                <a:solidFill>
                  <a:schemeClr val="dk1"/>
                </a:solidFill>
                <a:latin typeface="Calibri"/>
                <a:ea typeface="Calibri"/>
                <a:cs typeface="Calibri"/>
                <a:sym typeface="Calibri"/>
              </a:rPr>
              <a:t>tai</a:t>
            </a:r>
            <a:endParaRPr sz="2400">
              <a:solidFill>
                <a:schemeClr val="dk1"/>
              </a:solidFill>
              <a:latin typeface="Calibri"/>
              <a:ea typeface="Calibri"/>
              <a:cs typeface="Calibri"/>
              <a:sym typeface="Calibri"/>
            </a:endParaRPr>
          </a:p>
          <a:p>
            <a:pPr marL="342900" lvl="0" indent="-342900" algn="l" rtl="0">
              <a:lnSpc>
                <a:spcPct val="115000"/>
              </a:lnSpc>
              <a:spcBef>
                <a:spcPts val="0"/>
              </a:spcBef>
              <a:spcAft>
                <a:spcPts val="0"/>
              </a:spcAft>
              <a:buClr>
                <a:schemeClr val="dk1"/>
              </a:buClr>
              <a:buSzPts val="2400"/>
              <a:buFont typeface="Arial"/>
              <a:buChar char="•"/>
            </a:pPr>
            <a:r>
              <a:rPr lang="fi" sz="24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Lottesta 0–20-vuotiaaksi</a:t>
            </a:r>
            <a:endParaRPr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Kehityspsykologiset teoriat</a:t>
            </a:r>
            <a:endParaRPr>
              <a:latin typeface="Calibri"/>
              <a:ea typeface="Calibri"/>
              <a:cs typeface="Calibri"/>
              <a:sym typeface="Calibri"/>
            </a:endParaRPr>
          </a:p>
        </p:txBody>
      </p:sp>
      <p:sp>
        <p:nvSpPr>
          <p:cNvPr id="63" name="Google Shape;63;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Kehityspsykologiset teoriat selittävät</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ihmisen toiminnan kehitystä eri kehityksen osa-alueilla</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toiminnan kehitykseen vaikuttavia tekijöitä.</a:t>
            </a:r>
            <a:endParaRPr sz="1600">
              <a:solidFill>
                <a:schemeClr val="dk1"/>
              </a:solidFill>
              <a:latin typeface="Calibri"/>
              <a:ea typeface="Calibri"/>
              <a:cs typeface="Calibri"/>
              <a:sym typeface="Calibri"/>
            </a:endParaRPr>
          </a:p>
          <a:p>
            <a:pPr marL="914400" lvl="0" indent="0" algn="l" rtl="0">
              <a:lnSpc>
                <a:spcPct val="115000"/>
              </a:lnSpc>
              <a:spcBef>
                <a:spcPts val="0"/>
              </a:spcBef>
              <a:spcAft>
                <a:spcPts val="0"/>
              </a:spcAft>
              <a:buNone/>
            </a:pP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Kehityspsykologisten teorioiden avulla voidaan muun muassa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ymmärtää</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ennustaa ja</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tukea kehitystä.</a:t>
            </a:r>
            <a:endParaRPr sz="16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95996"/>
            <a:ext cx="8520600" cy="1061046"/>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Piaget’n teoria loi perustan kognitiivisen kehityksen tutkimukselle</a:t>
            </a:r>
            <a:endParaRPr>
              <a:latin typeface="Calibri"/>
              <a:ea typeface="Calibri"/>
              <a:cs typeface="Calibri"/>
              <a:sym typeface="Calibri"/>
            </a:endParaRPr>
          </a:p>
        </p:txBody>
      </p:sp>
      <p:sp>
        <p:nvSpPr>
          <p:cNvPr id="47" name="Google Shape;47;p2"/>
          <p:cNvSpPr txBox="1">
            <a:spLocks noGrp="1"/>
          </p:cNvSpPr>
          <p:nvPr>
            <p:ph type="body" idx="1"/>
          </p:nvPr>
        </p:nvSpPr>
        <p:spPr>
          <a:xfrm>
            <a:off x="311701" y="1657042"/>
            <a:ext cx="4710776" cy="2928405"/>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Piaget </a:t>
            </a:r>
            <a:endParaRPr>
              <a:solidFill>
                <a:schemeClr val="dk1"/>
              </a:solidFill>
              <a:latin typeface="Calibri"/>
              <a:ea typeface="Calibri"/>
              <a:cs typeface="Calibri"/>
              <a:sym typeface="Calibri"/>
            </a:endParaRPr>
          </a:p>
          <a:p>
            <a:pPr marL="457200" lvl="0" indent="-34290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ymmärsi, että lasten ajattelu on erilaista kuin aikuisten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käytti tiedonkeruumenetelminä havainnointia ja testejä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korosti sitä, että kognitiivinen kehitys etenee vaiheittain ja kaikilla samassa järjestyksessä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aliarvioi kehityksen yksilöllisen tahdin.</a:t>
            </a:r>
            <a:endParaRPr>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5706827" y="1403792"/>
            <a:ext cx="2122166" cy="318165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71026"/>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358"/>
              <a:buNone/>
            </a:pPr>
            <a:r>
              <a:rPr lang="fi" sz="3100">
                <a:latin typeface="Calibri"/>
                <a:ea typeface="Calibri"/>
                <a:cs typeface="Calibri"/>
                <a:sym typeface="Calibri"/>
              </a:rPr>
              <a:t>Kognitiivisen kehityksen neljä vaihetta Piaget’n mukaan</a:t>
            </a:r>
            <a:r>
              <a:rPr lang="fi" b="1"/>
              <a:t/>
            </a:r>
            <a:br>
              <a:rPr lang="fi" b="1"/>
            </a:br>
            <a:endParaRPr/>
          </a:p>
        </p:txBody>
      </p:sp>
      <p:sp>
        <p:nvSpPr>
          <p:cNvPr id="54" name="Google Shape;54;p3"/>
          <p:cNvSpPr txBox="1">
            <a:spLocks noGrp="1"/>
          </p:cNvSpPr>
          <p:nvPr>
            <p:ph type="body" idx="1"/>
          </p:nvPr>
        </p:nvSpPr>
        <p:spPr>
          <a:xfrm>
            <a:off x="311700" y="1152475"/>
            <a:ext cx="6667324" cy="3627954"/>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800"/>
              <a:buFont typeface="Arial"/>
              <a:buAutoNum type="arabicPeriod"/>
            </a:pPr>
            <a:r>
              <a:rPr lang="fi" b="1">
                <a:solidFill>
                  <a:schemeClr val="dk1"/>
                </a:solidFill>
                <a:latin typeface="Calibri"/>
                <a:ea typeface="Calibri"/>
                <a:cs typeface="Calibri"/>
                <a:sym typeface="Calibri"/>
              </a:rPr>
              <a:t>Sensomotorinen vaihe</a:t>
            </a:r>
            <a:r>
              <a:rPr lang="fi">
                <a:solidFill>
                  <a:schemeClr val="dk1"/>
                </a:solidFill>
                <a:latin typeface="Calibri"/>
                <a:ea typeface="Calibri"/>
                <a:cs typeface="Calibri"/>
                <a:sym typeface="Calibri"/>
              </a:rPr>
              <a:t> (0–1v.)</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800"/>
              <a:buChar char="○"/>
            </a:pPr>
            <a:r>
              <a:rPr lang="fi" sz="1600">
                <a:solidFill>
                  <a:schemeClr val="dk1"/>
                </a:solidFill>
                <a:latin typeface="Calibri"/>
                <a:ea typeface="Calibri"/>
                <a:cs typeface="Calibri"/>
                <a:sym typeface="Calibri"/>
              </a:rPr>
              <a:t>Lapsi oppii yhdistämään aistein saavutetun tiedon motorisiin liikkeisiin.</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AutoNum type="arabicPeriod"/>
            </a:pPr>
            <a:r>
              <a:rPr lang="fi" b="1">
                <a:solidFill>
                  <a:schemeClr val="dk1"/>
                </a:solidFill>
                <a:latin typeface="Calibri"/>
                <a:ea typeface="Calibri"/>
                <a:cs typeface="Calibri"/>
                <a:sym typeface="Calibri"/>
              </a:rPr>
              <a:t>Esioperationaalinen vaihe</a:t>
            </a:r>
            <a:r>
              <a:rPr lang="fi">
                <a:solidFill>
                  <a:schemeClr val="dk1"/>
                </a:solidFill>
                <a:latin typeface="Calibri"/>
                <a:ea typeface="Calibri"/>
                <a:cs typeface="Calibri"/>
                <a:sym typeface="Calibri"/>
              </a:rPr>
              <a:t> (2</a:t>
            </a:r>
            <a:r>
              <a:rPr lang="fi" b="0" i="0">
                <a:solidFill>
                  <a:srgbClr val="27292D"/>
                </a:solidFill>
                <a:latin typeface="Arial"/>
                <a:ea typeface="Arial"/>
                <a:cs typeface="Arial"/>
                <a:sym typeface="Arial"/>
              </a:rPr>
              <a:t>–</a:t>
            </a:r>
            <a:r>
              <a:rPr lang="fi">
                <a:solidFill>
                  <a:schemeClr val="dk1"/>
                </a:solidFill>
                <a:latin typeface="Calibri"/>
                <a:ea typeface="Calibri"/>
                <a:cs typeface="Calibri"/>
                <a:sym typeface="Calibri"/>
              </a:rPr>
              <a:t>6v.)</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800"/>
              <a:buChar char="○"/>
            </a:pPr>
            <a:r>
              <a:rPr lang="fi" sz="1600">
                <a:solidFill>
                  <a:schemeClr val="dk1"/>
                </a:solidFill>
                <a:latin typeface="Calibri"/>
                <a:ea typeface="Calibri"/>
                <a:cs typeface="Calibri"/>
                <a:sym typeface="Calibri"/>
              </a:rPr>
              <a:t>Lapsi kehittyy symbolisessa ajattelussa: hän oppii käyttämään kieltä taitavammin ja hyödyntämään esineitä mielikuvitusleikeissä.</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AutoNum type="arabicPeriod"/>
            </a:pPr>
            <a:r>
              <a:rPr lang="fi" b="1">
                <a:solidFill>
                  <a:schemeClr val="dk1"/>
                </a:solidFill>
                <a:latin typeface="Calibri"/>
                <a:ea typeface="Calibri"/>
                <a:cs typeface="Calibri"/>
                <a:sym typeface="Calibri"/>
              </a:rPr>
              <a:t>Konkreettisten operaatioiden vaihe </a:t>
            </a:r>
            <a:r>
              <a:rPr lang="fi">
                <a:solidFill>
                  <a:schemeClr val="dk1"/>
                </a:solidFill>
                <a:latin typeface="Calibri"/>
                <a:ea typeface="Calibri"/>
                <a:cs typeface="Calibri"/>
                <a:sym typeface="Calibri"/>
              </a:rPr>
              <a:t>(7</a:t>
            </a:r>
            <a:r>
              <a:rPr lang="fi" b="0" i="0">
                <a:solidFill>
                  <a:srgbClr val="27292D"/>
                </a:solidFill>
                <a:latin typeface="Arial"/>
                <a:ea typeface="Arial"/>
                <a:cs typeface="Arial"/>
                <a:sym typeface="Arial"/>
              </a:rPr>
              <a:t>–</a:t>
            </a:r>
            <a:r>
              <a:rPr lang="fi">
                <a:solidFill>
                  <a:schemeClr val="dk1"/>
                </a:solidFill>
                <a:latin typeface="Calibri"/>
                <a:ea typeface="Calibri"/>
                <a:cs typeface="Calibri"/>
                <a:sym typeface="Calibri"/>
              </a:rPr>
              <a:t>11v.)</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800"/>
              <a:buChar char="○"/>
            </a:pPr>
            <a:r>
              <a:rPr lang="fi" sz="1600">
                <a:solidFill>
                  <a:schemeClr val="dk1"/>
                </a:solidFill>
                <a:latin typeface="Calibri"/>
                <a:ea typeface="Calibri"/>
                <a:cs typeface="Calibri"/>
                <a:sym typeface="Calibri"/>
              </a:rPr>
              <a:t>Lapsi osaa käyttää loogista päättelyä, mutta lähinnä konkreettisissa ja käsin kosketeltavissa tehtävissä.</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AutoNum type="arabicPeriod"/>
            </a:pPr>
            <a:r>
              <a:rPr lang="fi" b="1">
                <a:solidFill>
                  <a:schemeClr val="dk1"/>
                </a:solidFill>
                <a:latin typeface="Calibri"/>
                <a:ea typeface="Calibri"/>
                <a:cs typeface="Calibri"/>
                <a:sym typeface="Calibri"/>
              </a:rPr>
              <a:t>Formaalisten operaatioiden vaihe</a:t>
            </a:r>
            <a:r>
              <a:rPr lang="fi">
                <a:solidFill>
                  <a:schemeClr val="dk1"/>
                </a:solidFill>
                <a:latin typeface="Calibri"/>
                <a:ea typeface="Calibri"/>
                <a:cs typeface="Calibri"/>
                <a:sym typeface="Calibri"/>
              </a:rPr>
              <a:t> (11/12v.</a:t>
            </a:r>
            <a:r>
              <a:rPr lang="fi" b="0" i="0">
                <a:solidFill>
                  <a:srgbClr val="27292D"/>
                </a:solidFill>
                <a:latin typeface="Arial"/>
                <a:ea typeface="Arial"/>
                <a:cs typeface="Arial"/>
                <a:sym typeface="Arial"/>
              </a:rPr>
              <a:t> eteenpäin</a:t>
            </a:r>
            <a:r>
              <a:rPr lang="fi">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800"/>
              <a:buChar char="○"/>
            </a:pPr>
            <a:r>
              <a:rPr lang="fi" sz="1600">
                <a:solidFill>
                  <a:schemeClr val="dk1"/>
                </a:solidFill>
                <a:latin typeface="Calibri"/>
                <a:ea typeface="Calibri"/>
                <a:cs typeface="Calibri"/>
                <a:sym typeface="Calibri"/>
              </a:rPr>
              <a:t>Lapsi kykenee loogiseen päättelyyn ja abstraktien käsitteiden käyttämiseen.</a:t>
            </a:r>
            <a:endParaRPr sz="1600">
              <a:solidFill>
                <a:schemeClr val="dk1"/>
              </a:solidFill>
              <a:latin typeface="Calibri"/>
              <a:ea typeface="Calibri"/>
              <a:cs typeface="Calibri"/>
              <a:sym typeface="Calibri"/>
            </a:endParaRPr>
          </a:p>
        </p:txBody>
      </p:sp>
      <p:pic>
        <p:nvPicPr>
          <p:cNvPr id="55" name="Google Shape;55;p3"/>
          <p:cNvPicPr preferRelativeResize="0"/>
          <p:nvPr/>
        </p:nvPicPr>
        <p:blipFill>
          <a:blip r:embed="rId3">
            <a:alphaModFix/>
          </a:blip>
          <a:stretch>
            <a:fillRect/>
          </a:stretch>
        </p:blipFill>
        <p:spPr>
          <a:xfrm>
            <a:off x="6901125" y="1947725"/>
            <a:ext cx="2180574" cy="16007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4" descr="Kuva, joka sisältää kohteen pöytä&#10;&#10;Kuvaus luotu automaattisesti"/>
          <p:cNvPicPr preferRelativeResize="0"/>
          <p:nvPr/>
        </p:nvPicPr>
        <p:blipFill rotWithShape="1">
          <a:blip r:embed="rId3">
            <a:alphaModFix/>
          </a:blip>
          <a:srcRect/>
          <a:stretch/>
        </p:blipFill>
        <p:spPr>
          <a:xfrm>
            <a:off x="1040466" y="832159"/>
            <a:ext cx="7063067" cy="361697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311700" y="517238"/>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Postformaali ajattelu</a:t>
            </a:r>
            <a:endParaRPr>
              <a:latin typeface="Calibri"/>
              <a:ea typeface="Calibri"/>
              <a:cs typeface="Calibri"/>
              <a:sym typeface="Calibri"/>
            </a:endParaRPr>
          </a:p>
        </p:txBody>
      </p:sp>
      <p:sp>
        <p:nvSpPr>
          <p:cNvPr id="66" name="Google Shape;66;p5"/>
          <p:cNvSpPr txBox="1">
            <a:spLocks noGrp="1"/>
          </p:cNvSpPr>
          <p:nvPr>
            <p:ph type="body" idx="1"/>
          </p:nvPr>
        </p:nvSpPr>
        <p:spPr>
          <a:xfrm>
            <a:off x="311700" y="1103915"/>
            <a:ext cx="3856888"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Toiset tutkijat ovat myöhemmin lisänneet viidenneksi kehitysvaiheeksi </a:t>
            </a:r>
            <a:r>
              <a:rPr lang="fi" b="1">
                <a:solidFill>
                  <a:schemeClr val="dk1"/>
                </a:solidFill>
                <a:latin typeface="Calibri"/>
                <a:ea typeface="Calibri"/>
                <a:cs typeface="Calibri"/>
                <a:sym typeface="Calibri"/>
              </a:rPr>
              <a:t>postformaalin</a:t>
            </a:r>
            <a:r>
              <a:rPr lang="fi">
                <a:solidFill>
                  <a:schemeClr val="dk1"/>
                </a:solidFill>
                <a:latin typeface="Calibri"/>
                <a:ea typeface="Calibri"/>
                <a:cs typeface="Calibri"/>
                <a:sym typeface="Calibri"/>
              </a:rPr>
              <a:t> ajattelun. </a:t>
            </a:r>
            <a:endParaRPr/>
          </a:p>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Postformaalissa ajattelussa</a:t>
            </a:r>
            <a:endParaRPr/>
          </a:p>
          <a:p>
            <a:pPr marL="742950" lvl="1" indent="-28575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ajattelu on suhteellista eli </a:t>
            </a:r>
            <a:r>
              <a:rPr lang="fi" sz="1600" b="1">
                <a:solidFill>
                  <a:schemeClr val="dk1"/>
                </a:solidFill>
                <a:latin typeface="Calibri"/>
                <a:ea typeface="Calibri"/>
                <a:cs typeface="Calibri"/>
                <a:sym typeface="Calibri"/>
              </a:rPr>
              <a:t>relativistista</a:t>
            </a:r>
            <a:endParaRPr/>
          </a:p>
          <a:p>
            <a:pPr marL="742950" lvl="1" indent="-28575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omaa ajattelua arvioidaan ja sen rajoitukset huomataan. Tätä kutsutaan </a:t>
            </a:r>
            <a:r>
              <a:rPr lang="fi" sz="1600" b="1">
                <a:solidFill>
                  <a:schemeClr val="dk1"/>
                </a:solidFill>
                <a:latin typeface="Calibri"/>
                <a:ea typeface="Calibri"/>
                <a:cs typeface="Calibri"/>
                <a:sym typeface="Calibri"/>
              </a:rPr>
              <a:t>reflektiivisyydeksi</a:t>
            </a:r>
            <a:r>
              <a:rPr lang="fi" sz="1600">
                <a:solidFill>
                  <a:schemeClr val="dk1"/>
                </a:solidFill>
                <a:latin typeface="Calibri"/>
                <a:ea typeface="Calibri"/>
                <a:cs typeface="Calibri"/>
                <a:sym typeface="Calibri"/>
              </a:rPr>
              <a:t>.</a:t>
            </a:r>
            <a:endParaRPr sz="1600">
              <a:solidFill>
                <a:schemeClr val="dk1"/>
              </a:solidFill>
              <a:latin typeface="Calibri"/>
              <a:ea typeface="Calibri"/>
              <a:cs typeface="Calibri"/>
              <a:sym typeface="Calibri"/>
            </a:endParaRPr>
          </a:p>
        </p:txBody>
      </p:sp>
      <p:pic>
        <p:nvPicPr>
          <p:cNvPr id="67" name="Google Shape;67;p5"/>
          <p:cNvPicPr preferRelativeResize="0"/>
          <p:nvPr/>
        </p:nvPicPr>
        <p:blipFill>
          <a:blip r:embed="rId3">
            <a:alphaModFix/>
          </a:blip>
          <a:stretch>
            <a:fillRect/>
          </a:stretch>
        </p:blipFill>
        <p:spPr>
          <a:xfrm>
            <a:off x="4320988" y="1242338"/>
            <a:ext cx="4670613" cy="311529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6"/>
          <p:cNvSpPr txBox="1">
            <a:spLocks noGrp="1"/>
          </p:cNvSpPr>
          <p:nvPr>
            <p:ph type="title"/>
          </p:nvPr>
        </p:nvSpPr>
        <p:spPr>
          <a:xfrm>
            <a:off x="311700" y="54042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Ajattelun kehittyminen</a:t>
            </a:r>
            <a:endParaRPr>
              <a:latin typeface="Calibri"/>
              <a:ea typeface="Calibri"/>
              <a:cs typeface="Calibri"/>
              <a:sym typeface="Calibri"/>
            </a:endParaRPr>
          </a:p>
        </p:txBody>
      </p:sp>
      <p:sp>
        <p:nvSpPr>
          <p:cNvPr id="73" name="Google Shape;73;p6"/>
          <p:cNvSpPr txBox="1">
            <a:spLocks noGrp="1"/>
          </p:cNvSpPr>
          <p:nvPr>
            <p:ph type="body" idx="1"/>
          </p:nvPr>
        </p:nvSpPr>
        <p:spPr>
          <a:xfrm>
            <a:off x="311700" y="1113125"/>
            <a:ext cx="5284500" cy="35988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Piaget’n mukaan ajattelu kehittyy vanhojen tietojen muokkauksella ja uusien tietojen hankinnalla.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Kokemusten perusteella muodostuu sisäisiä malleja eli skeemoja.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Skeemat kehittyvät </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b="1">
                <a:solidFill>
                  <a:schemeClr val="dk1"/>
                </a:solidFill>
                <a:latin typeface="Calibri"/>
                <a:ea typeface="Calibri"/>
                <a:cs typeface="Calibri"/>
                <a:sym typeface="Calibri"/>
              </a:rPr>
              <a:t>assimilaatiolla</a:t>
            </a:r>
            <a:r>
              <a:rPr lang="fi" sz="1800">
                <a:solidFill>
                  <a:schemeClr val="dk1"/>
                </a:solidFill>
                <a:latin typeface="Calibri"/>
                <a:ea typeface="Calibri"/>
                <a:cs typeface="Calibri"/>
                <a:sym typeface="Calibri"/>
              </a:rPr>
              <a:t> eli uusien kokemusten sulauttamisella vanhoihin skeemoihin</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b="1">
                <a:solidFill>
                  <a:schemeClr val="dk1"/>
                </a:solidFill>
                <a:latin typeface="Calibri"/>
                <a:ea typeface="Calibri"/>
                <a:cs typeface="Calibri"/>
                <a:sym typeface="Calibri"/>
              </a:rPr>
              <a:t>akkommodaatiolla</a:t>
            </a:r>
            <a:r>
              <a:rPr lang="fi" sz="1800">
                <a:solidFill>
                  <a:schemeClr val="dk1"/>
                </a:solidFill>
                <a:latin typeface="Calibri"/>
                <a:ea typeface="Calibri"/>
                <a:cs typeface="Calibri"/>
                <a:sym typeface="Calibri"/>
              </a:rPr>
              <a:t> eli vanhojen skeemojen muuttamisella.</a:t>
            </a:r>
            <a:endParaRPr sz="1800">
              <a:solidFill>
                <a:schemeClr val="dk1"/>
              </a:solidFill>
              <a:latin typeface="Calibri"/>
              <a:ea typeface="Calibri"/>
              <a:cs typeface="Calibri"/>
              <a:sym typeface="Calibri"/>
            </a:endParaRPr>
          </a:p>
        </p:txBody>
      </p:sp>
      <p:pic>
        <p:nvPicPr>
          <p:cNvPr id="74" name="Google Shape;74;p6"/>
          <p:cNvPicPr preferRelativeResize="0"/>
          <p:nvPr/>
        </p:nvPicPr>
        <p:blipFill>
          <a:blip r:embed="rId3">
            <a:alphaModFix/>
          </a:blip>
          <a:stretch>
            <a:fillRect/>
          </a:stretch>
        </p:blipFill>
        <p:spPr>
          <a:xfrm>
            <a:off x="5528925" y="1915175"/>
            <a:ext cx="3490399" cy="227942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7"/>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Lev Vygotskin sosiokulttuurinen teoria</a:t>
            </a:r>
            <a:endParaRPr>
              <a:latin typeface="Calibri"/>
              <a:ea typeface="Calibri"/>
              <a:cs typeface="Calibri"/>
              <a:sym typeface="Calibri"/>
            </a:endParaRPr>
          </a:p>
        </p:txBody>
      </p:sp>
      <p:sp>
        <p:nvSpPr>
          <p:cNvPr id="80" name="Google Shape;80;p7"/>
          <p:cNvSpPr txBox="1">
            <a:spLocks noGrp="1"/>
          </p:cNvSpPr>
          <p:nvPr>
            <p:ph type="body" idx="1"/>
          </p:nvPr>
        </p:nvSpPr>
        <p:spPr>
          <a:xfrm>
            <a:off x="311700" y="1182967"/>
            <a:ext cx="4946100" cy="3778997"/>
          </a:xfrm>
          <a:prstGeom prst="rect">
            <a:avLst/>
          </a:prstGeom>
          <a:noFill/>
          <a:ln>
            <a:noFill/>
          </a:ln>
        </p:spPr>
        <p:txBody>
          <a:bodyPr spcFirstLastPara="1" wrap="square" lIns="91425" tIns="91425" rIns="91425" bIns="91425" anchor="t" anchorCtr="0">
            <a:normAutofit fontScale="92500" lnSpcReduction="10000"/>
          </a:bodyPr>
          <a:lstStyle/>
          <a:p>
            <a:pPr marL="457200" lvl="0" indent="-342900" algn="l" rtl="0">
              <a:lnSpc>
                <a:spcPct val="115000"/>
              </a:lnSpc>
              <a:spcBef>
                <a:spcPts val="0"/>
              </a:spcBef>
              <a:spcAft>
                <a:spcPts val="0"/>
              </a:spcAft>
              <a:buClr>
                <a:schemeClr val="dk1"/>
              </a:buClr>
              <a:buSzPct val="75000"/>
              <a:buChar char="●"/>
            </a:pPr>
            <a:r>
              <a:rPr lang="fi" b="1">
                <a:solidFill>
                  <a:schemeClr val="dk1"/>
                </a:solidFill>
                <a:latin typeface="Calibri"/>
                <a:ea typeface="Calibri"/>
                <a:cs typeface="Calibri"/>
                <a:sym typeface="Calibri"/>
              </a:rPr>
              <a:t>Vygotskin</a:t>
            </a:r>
            <a:r>
              <a:rPr lang="fi">
                <a:solidFill>
                  <a:schemeClr val="dk1"/>
                </a:solidFill>
                <a:latin typeface="Calibri"/>
                <a:ea typeface="Calibri"/>
                <a:cs typeface="Calibri"/>
                <a:sym typeface="Calibri"/>
              </a:rPr>
              <a:t> </a:t>
            </a:r>
            <a:r>
              <a:rPr lang="fi" b="1">
                <a:solidFill>
                  <a:schemeClr val="dk1"/>
                </a:solidFill>
                <a:latin typeface="Calibri"/>
                <a:ea typeface="Calibri"/>
                <a:cs typeface="Calibri"/>
                <a:sym typeface="Calibri"/>
              </a:rPr>
              <a:t>sosiokulttuurisen teorian</a:t>
            </a:r>
            <a:r>
              <a:rPr lang="fi">
                <a:solidFill>
                  <a:schemeClr val="dk1"/>
                </a:solidFill>
                <a:latin typeface="Calibri"/>
                <a:ea typeface="Calibri"/>
                <a:cs typeface="Calibri"/>
                <a:sym typeface="Calibri"/>
              </a:rPr>
              <a:t> mukaan kehitys tapahtuu aina dynaamisessa vuorovaikutuksessa sosiaalisen ja kulttuurihistoriallisen ympäristön kanssa.</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ct val="108108"/>
              <a:buChar char="○"/>
            </a:pPr>
            <a:r>
              <a:rPr lang="fi" sz="1800">
                <a:solidFill>
                  <a:schemeClr val="dk1"/>
                </a:solidFill>
                <a:latin typeface="Calibri"/>
                <a:ea typeface="Calibri"/>
                <a:cs typeface="Calibri"/>
                <a:sym typeface="Calibri"/>
              </a:rPr>
              <a:t>Taidot kehittyvät yhteisen tekemisen kautta.</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ct val="108108"/>
              <a:buChar char="○"/>
            </a:pPr>
            <a:r>
              <a:rPr lang="fi" sz="1800">
                <a:solidFill>
                  <a:schemeClr val="dk1"/>
                </a:solidFill>
                <a:latin typeface="Calibri"/>
                <a:ea typeface="Calibri"/>
                <a:cs typeface="Calibri"/>
                <a:sym typeface="Calibri"/>
              </a:rPr>
              <a:t>Kaikilla on tietyssä taidossa nykyinen kehitystaso ja potentiaalinen kehitystaso, jonka voi saavuttaa kokeneemman henkilön kanssa.</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ct val="108108"/>
              <a:buChar char="○"/>
            </a:pPr>
            <a:r>
              <a:rPr lang="fi" sz="1800">
                <a:solidFill>
                  <a:schemeClr val="dk1"/>
                </a:solidFill>
                <a:latin typeface="Calibri"/>
                <a:ea typeface="Calibri"/>
                <a:cs typeface="Calibri"/>
                <a:sym typeface="Calibri"/>
              </a:rPr>
              <a:t>Nykyisen ja potentiaalisen kehitystason välistä aluetta kutsutaan </a:t>
            </a:r>
            <a:r>
              <a:rPr lang="fi" sz="1800" b="1">
                <a:solidFill>
                  <a:schemeClr val="dk1"/>
                </a:solidFill>
                <a:latin typeface="Calibri"/>
                <a:ea typeface="Calibri"/>
                <a:cs typeface="Calibri"/>
                <a:sym typeface="Calibri"/>
              </a:rPr>
              <a:t>lähikehityksen vyöhykkeeksi.</a:t>
            </a:r>
            <a:endParaRPr sz="1800" b="1">
              <a:solidFill>
                <a:schemeClr val="dk1"/>
              </a:solidFill>
              <a:latin typeface="Calibri"/>
              <a:ea typeface="Calibri"/>
              <a:cs typeface="Calibri"/>
              <a:sym typeface="Calibri"/>
            </a:endParaRPr>
          </a:p>
        </p:txBody>
      </p:sp>
      <p:pic>
        <p:nvPicPr>
          <p:cNvPr id="81" name="Google Shape;81;p7"/>
          <p:cNvPicPr preferRelativeResize="0"/>
          <p:nvPr/>
        </p:nvPicPr>
        <p:blipFill>
          <a:blip r:embed="rId3">
            <a:alphaModFix/>
          </a:blip>
          <a:stretch>
            <a:fillRect/>
          </a:stretch>
        </p:blipFill>
        <p:spPr>
          <a:xfrm>
            <a:off x="5421400" y="1422850"/>
            <a:ext cx="3581400" cy="238879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8"/>
          <p:cNvPicPr preferRelativeResize="0"/>
          <p:nvPr/>
        </p:nvPicPr>
        <p:blipFill>
          <a:blip r:embed="rId3">
            <a:alphaModFix/>
          </a:blip>
          <a:stretch>
            <a:fillRect/>
          </a:stretch>
        </p:blipFill>
        <p:spPr>
          <a:xfrm>
            <a:off x="348225" y="1005900"/>
            <a:ext cx="8643374" cy="34601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9"/>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sz="2400" dirty="0">
                <a:solidFill>
                  <a:schemeClr val="dk1"/>
                </a:solidFill>
                <a:latin typeface="Calibri"/>
                <a:ea typeface="Calibri"/>
                <a:cs typeface="Calibri"/>
                <a:sym typeface="Calibri"/>
              </a:rPr>
              <a:t>Toiminnanohjaus paranee aivojen otsalohkojen kypsyessä</a:t>
            </a:r>
            <a:endParaRPr sz="2400" dirty="0">
              <a:solidFill>
                <a:schemeClr val="dk1"/>
              </a:solidFill>
              <a:latin typeface="Calibri"/>
              <a:ea typeface="Calibri"/>
              <a:cs typeface="Calibri"/>
              <a:sym typeface="Calibri"/>
            </a:endParaRPr>
          </a:p>
        </p:txBody>
      </p:sp>
      <p:sp>
        <p:nvSpPr>
          <p:cNvPr id="92" name="Google Shape;92;p9"/>
          <p:cNvSpPr txBox="1">
            <a:spLocks noGrp="1"/>
          </p:cNvSpPr>
          <p:nvPr>
            <p:ph type="body" idx="1"/>
          </p:nvPr>
        </p:nvSpPr>
        <p:spPr>
          <a:xfrm>
            <a:off x="311700" y="1152475"/>
            <a:ext cx="8520600" cy="978884"/>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dirty="0">
                <a:solidFill>
                  <a:schemeClr val="dk1"/>
                </a:solidFill>
                <a:latin typeface="Calibri"/>
                <a:ea typeface="Calibri"/>
                <a:cs typeface="Calibri"/>
                <a:sym typeface="Calibri"/>
              </a:rPr>
              <a:t>Toiminnanohjauksella tarkoitetaan ajatusten, tunteiden, tavoitteiden ja motoristen toimintojen ohjaamista vuorovaikutuksessa ympäristön kanssa.</a:t>
            </a:r>
            <a:endParaRPr dirty="0">
              <a:solidFill>
                <a:schemeClr val="dk1"/>
              </a:solidFill>
              <a:latin typeface="Calibri"/>
              <a:ea typeface="Calibri"/>
              <a:cs typeface="Calibri"/>
              <a:sym typeface="Calibri"/>
            </a:endParaRPr>
          </a:p>
        </p:txBody>
      </p:sp>
      <p:pic>
        <p:nvPicPr>
          <p:cNvPr id="93" name="Google Shape;93;p9"/>
          <p:cNvPicPr preferRelativeResize="0"/>
          <p:nvPr/>
        </p:nvPicPr>
        <p:blipFill rotWithShape="1">
          <a:blip r:embed="rId3">
            <a:alphaModFix/>
          </a:blip>
          <a:srcRect/>
          <a:stretch/>
        </p:blipFill>
        <p:spPr>
          <a:xfrm>
            <a:off x="2958352" y="2131359"/>
            <a:ext cx="3227295" cy="268941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0"/>
          <p:cNvPicPr preferRelativeResize="0"/>
          <p:nvPr/>
        </p:nvPicPr>
        <p:blipFill>
          <a:blip r:embed="rId3">
            <a:alphaModFix/>
          </a:blip>
          <a:stretch>
            <a:fillRect/>
          </a:stretch>
        </p:blipFill>
        <p:spPr>
          <a:xfrm>
            <a:off x="5118400" y="1299725"/>
            <a:ext cx="4025600" cy="3292949"/>
          </a:xfrm>
          <a:prstGeom prst="rect">
            <a:avLst/>
          </a:prstGeom>
          <a:noFill/>
          <a:ln>
            <a:noFill/>
          </a:ln>
        </p:spPr>
      </p:pic>
      <p:sp>
        <p:nvSpPr>
          <p:cNvPr id="99" name="Google Shape;99;p10"/>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solidFill>
                  <a:schemeClr val="dk1"/>
                </a:solidFill>
                <a:latin typeface="Calibri"/>
                <a:ea typeface="Calibri"/>
                <a:cs typeface="Calibri"/>
                <a:sym typeface="Calibri"/>
              </a:rPr>
              <a:t>Toiminnanohjaus paranee aivojen otsalohkojen kypsyessä</a:t>
            </a:r>
            <a:endParaRPr/>
          </a:p>
        </p:txBody>
      </p:sp>
      <p:sp>
        <p:nvSpPr>
          <p:cNvPr id="100" name="Google Shape;100;p10"/>
          <p:cNvSpPr txBox="1">
            <a:spLocks noGrp="1"/>
          </p:cNvSpPr>
          <p:nvPr>
            <p:ph type="body" idx="1"/>
          </p:nvPr>
        </p:nvSpPr>
        <p:spPr>
          <a:xfrm>
            <a:off x="311700" y="1152475"/>
            <a:ext cx="5954629" cy="3661572"/>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Taitavaa toiminnanohjausta tarvitaan tarkkaavaisuuden suuntaamiseen, ongelmanratkaisuun ja muuhun vaativaan tiedonkäsittelyyn.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Aivojen otsalohkot </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ovat keskeiset ihmisen toiminnanohjauksen ja tunteiden säätelyn kannalta</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kehittyvät jopa 25-vuotiaaksi</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ovat yhteydessä muihin aivokuoren osiin ja aivokuoren alla oleviin rakenteisiin, kuten limbiseen järjestelmään, joka vastaa mm. muistista ja tunteista.</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Juttele parin tai ryhmän kanssa:</a:t>
            </a:r>
            <a:endParaRPr>
              <a:latin typeface="Calibri"/>
              <a:ea typeface="Calibri"/>
              <a:cs typeface="Calibri"/>
              <a:sym typeface="Calibri"/>
            </a:endParaRPr>
          </a:p>
        </p:txBody>
      </p:sp>
      <p:pic>
        <p:nvPicPr>
          <p:cNvPr id="66" name="Google Shape;66;p3"/>
          <p:cNvPicPr preferRelativeResize="0"/>
          <p:nvPr/>
        </p:nvPicPr>
        <p:blipFill>
          <a:blip r:embed="rId3">
            <a:alphaModFix/>
          </a:blip>
          <a:stretch>
            <a:fillRect/>
          </a:stretch>
        </p:blipFill>
        <p:spPr>
          <a:xfrm>
            <a:off x="2418050" y="1316325"/>
            <a:ext cx="4047175" cy="35551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1"/>
          <p:cNvPicPr preferRelativeResize="0"/>
          <p:nvPr/>
        </p:nvPicPr>
        <p:blipFill rotWithShape="1">
          <a:blip r:embed="rId3">
            <a:alphaModFix/>
          </a:blip>
          <a:srcRect/>
          <a:stretch/>
        </p:blipFill>
        <p:spPr>
          <a:xfrm>
            <a:off x="375231" y="1337982"/>
            <a:ext cx="4785905" cy="2914069"/>
          </a:xfrm>
          <a:prstGeom prst="rect">
            <a:avLst/>
          </a:prstGeom>
          <a:noFill/>
          <a:ln>
            <a:noFill/>
          </a:ln>
        </p:spPr>
      </p:pic>
      <p:pic>
        <p:nvPicPr>
          <p:cNvPr id="106" name="Google Shape;106;p11"/>
          <p:cNvPicPr preferRelativeResize="0"/>
          <p:nvPr/>
        </p:nvPicPr>
        <p:blipFill rotWithShape="1">
          <a:blip r:embed="rId4">
            <a:alphaModFix/>
          </a:blip>
          <a:srcRect/>
          <a:stretch/>
        </p:blipFill>
        <p:spPr>
          <a:xfrm>
            <a:off x="5318312" y="891448"/>
            <a:ext cx="3062214" cy="336060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Työskentele parin kanssa</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52475"/>
            <a:ext cx="8520600" cy="2370654"/>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Pohdi, missä asiassa tai taidossa olet taitavampi kuin parisi. </a:t>
            </a:r>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Mieti rohkeasti – ihan varmasti olet jossain asiassa taitavampi! Tämä asia voi liittyä esimerkiksi johonkin kouluaineeseen, harrastukseen, tietotekniikkaan tai muuhun kiinnostuksen kohteeseen.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Opeta parillesi yksi uusi asia tai taito, joka liittyy siihen aiheeseen, missä olet taitavampi.</a:t>
            </a:r>
            <a:endParaRPr>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3122500" y="3023500"/>
            <a:ext cx="3175474" cy="199947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Kun olette opettaneet toisianne...</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52475"/>
            <a:ext cx="8520600" cy="1597449"/>
          </a:xfrm>
          <a:prstGeom prst="rect">
            <a:avLst/>
          </a:prstGeom>
          <a:noFill/>
          <a:ln>
            <a:noFill/>
          </a:ln>
        </p:spPr>
        <p:txBody>
          <a:bodyPr spcFirstLastPara="1" wrap="square" lIns="91425" tIns="91425" rIns="91425" bIns="91425" anchor="t" anchorCtr="0">
            <a:normAutofit fontScale="92500" lnSpcReduction="10000"/>
          </a:bodyPr>
          <a:lstStyle/>
          <a:p>
            <a:pPr marL="285750" lvl="0" indent="-285750" algn="l" rtl="0">
              <a:lnSpc>
                <a:spcPct val="115000"/>
              </a:lnSpc>
              <a:spcBef>
                <a:spcPts val="0"/>
              </a:spcBef>
              <a:spcAft>
                <a:spcPts val="0"/>
              </a:spcAft>
              <a:buClr>
                <a:schemeClr val="dk1"/>
              </a:buClr>
              <a:buSzPct val="75000"/>
              <a:buChar char="●"/>
            </a:pPr>
            <a:r>
              <a:rPr lang="fi">
                <a:solidFill>
                  <a:schemeClr val="dk1"/>
                </a:solidFill>
                <a:latin typeface="Calibri"/>
                <a:ea typeface="Calibri"/>
                <a:cs typeface="Calibri"/>
                <a:sym typeface="Calibri"/>
              </a:rPr>
              <a:t>Jäsentäkää sitä, mitä opetuksessa tapahtui. Hyödyntäkää alla olevassa kaaviossa esille tulevia käsitteitä.</a:t>
            </a:r>
            <a:endParaRPr>
              <a:solidFill>
                <a:schemeClr val="dk1"/>
              </a:solidFill>
              <a:latin typeface="Calibri"/>
              <a:ea typeface="Calibri"/>
              <a:cs typeface="Calibri"/>
              <a:sym typeface="Calibri"/>
            </a:endParaRPr>
          </a:p>
          <a:p>
            <a:pPr marL="285750" lvl="0" indent="-285750" algn="l" rtl="0">
              <a:lnSpc>
                <a:spcPct val="115000"/>
              </a:lnSpc>
              <a:spcBef>
                <a:spcPts val="1200"/>
              </a:spcBef>
              <a:spcAft>
                <a:spcPts val="1200"/>
              </a:spcAft>
              <a:buClr>
                <a:schemeClr val="dk1"/>
              </a:buClr>
              <a:buSzPct val="75000"/>
              <a:buChar char="●"/>
            </a:pPr>
            <a:r>
              <a:rPr lang="fi">
                <a:solidFill>
                  <a:schemeClr val="dk1"/>
                </a:solidFill>
                <a:latin typeface="Calibri"/>
                <a:ea typeface="Calibri"/>
                <a:cs typeface="Calibri"/>
                <a:sym typeface="Calibri"/>
              </a:rPr>
              <a:t>Pohtikaa lopuksi esimerkkejä siitä, mitä kaikkea olette elämässänne oppineet siten, että joku taitavampi on opastanut ja tukenut teitä.</a:t>
            </a:r>
            <a:endParaRPr>
              <a:solidFill>
                <a:schemeClr val="dk1"/>
              </a:solidFill>
              <a:latin typeface="Calibri"/>
              <a:ea typeface="Calibri"/>
              <a:cs typeface="Calibri"/>
              <a:sym typeface="Calibri"/>
            </a:endParaRPr>
          </a:p>
        </p:txBody>
      </p:sp>
      <p:pic>
        <p:nvPicPr>
          <p:cNvPr id="55" name="Google Shape;55;p3"/>
          <p:cNvPicPr preferRelativeResize="0"/>
          <p:nvPr/>
        </p:nvPicPr>
        <p:blipFill>
          <a:blip r:embed="rId3">
            <a:alphaModFix/>
          </a:blip>
          <a:stretch>
            <a:fillRect/>
          </a:stretch>
        </p:blipFill>
        <p:spPr>
          <a:xfrm>
            <a:off x="2199700" y="2749924"/>
            <a:ext cx="5217710" cy="20887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311700" y="1063706"/>
            <a:ext cx="8520600" cy="3016087"/>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5. Sosioemotionaalinen kehitys tarkoittaa tunne- ja ihmissuhdetaitojen edistymistä</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1: Millainen minä olen?</a:t>
            </a:r>
            <a:endParaRPr sz="3200">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ctrTitle"/>
          </p:nvPr>
        </p:nvSpPr>
        <p:spPr>
          <a:xfrm>
            <a:off x="311700" y="746310"/>
            <a:ext cx="8520600" cy="538069"/>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fi" sz="2800">
                <a:latin typeface="Calibri"/>
                <a:ea typeface="Calibri"/>
                <a:cs typeface="Calibri"/>
                <a:sym typeface="Calibri"/>
              </a:rPr>
              <a:t>Kirjoita vastauksesi kysymykseen “Millainen minä olen?”</a:t>
            </a:r>
            <a:endParaRPr sz="2800">
              <a:latin typeface="Calibri"/>
              <a:ea typeface="Calibri"/>
              <a:cs typeface="Calibri"/>
              <a:sym typeface="Calibri"/>
            </a:endParaRPr>
          </a:p>
        </p:txBody>
      </p:sp>
      <p:sp>
        <p:nvSpPr>
          <p:cNvPr id="47" name="Google Shape;47;p2"/>
          <p:cNvSpPr txBox="1">
            <a:spLocks noGrp="1"/>
          </p:cNvSpPr>
          <p:nvPr>
            <p:ph type="subTitle" idx="1"/>
          </p:nvPr>
        </p:nvSpPr>
        <p:spPr>
          <a:xfrm>
            <a:off x="311700" y="1298011"/>
            <a:ext cx="3446753" cy="3287623"/>
          </a:xfrm>
          <a:prstGeom prst="rect">
            <a:avLst/>
          </a:prstGeom>
          <a:noFill/>
          <a:ln>
            <a:noFill/>
          </a:ln>
        </p:spPr>
        <p:txBody>
          <a:bodyPr spcFirstLastPara="1" wrap="square" lIns="91425" tIns="91425" rIns="91425" bIns="91425" anchor="t" anchorCtr="0">
            <a:normAutofit fontScale="32500" lnSpcReduction="20000"/>
          </a:bodyPr>
          <a:lstStyle/>
          <a:p>
            <a:pPr marL="0" lvl="0" indent="0" algn="l" rtl="0">
              <a:lnSpc>
                <a:spcPct val="115000"/>
              </a:lnSpc>
              <a:spcBef>
                <a:spcPts val="0"/>
              </a:spcBef>
              <a:spcAft>
                <a:spcPts val="0"/>
              </a:spcAft>
              <a:buClr>
                <a:schemeClr val="dk1"/>
              </a:buClr>
              <a:buSzPct val="126696"/>
              <a:buNone/>
            </a:pPr>
            <a:r>
              <a:rPr lang="fi" sz="6800">
                <a:solidFill>
                  <a:schemeClr val="dk1"/>
                </a:solidFill>
                <a:latin typeface="Calibri"/>
                <a:ea typeface="Calibri"/>
                <a:cs typeface="Calibri"/>
                <a:sym typeface="Calibri"/>
              </a:rPr>
              <a:t>Tekstiä ei lueta ääneen eikä jaeta muille – se on siis henkilökohtainen.</a:t>
            </a:r>
            <a:endParaRPr sz="680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ct val="126696"/>
              <a:buNone/>
            </a:pPr>
            <a:r>
              <a:rPr lang="fi" sz="6800">
                <a:solidFill>
                  <a:schemeClr val="dk1"/>
                </a:solidFill>
                <a:latin typeface="Calibri"/>
                <a:ea typeface="Calibri"/>
                <a:cs typeface="Calibri"/>
                <a:sym typeface="Calibri"/>
              </a:rPr>
              <a:t>Pohdi kysymystä huolella. Pyri kirjoittamaan vastaukseesi vähintään kolme asiaa itsestäsi. </a:t>
            </a:r>
            <a:endParaRPr sz="6800">
              <a:solidFill>
                <a:schemeClr val="dk1"/>
              </a:solidFill>
              <a:latin typeface="Calibri"/>
              <a:ea typeface="Calibri"/>
              <a:cs typeface="Calibri"/>
              <a:sym typeface="Calibri"/>
            </a:endParaRPr>
          </a:p>
          <a:p>
            <a:pPr marL="0" lvl="0" indent="0" algn="ctr" rtl="0">
              <a:lnSpc>
                <a:spcPct val="100000"/>
              </a:lnSpc>
              <a:spcBef>
                <a:spcPts val="1200"/>
              </a:spcBef>
              <a:spcAft>
                <a:spcPts val="0"/>
              </a:spcAft>
              <a:buSzPct val="307692"/>
              <a:buNone/>
            </a:pPr>
            <a:endParaRPr/>
          </a:p>
        </p:txBody>
      </p:sp>
      <p:pic>
        <p:nvPicPr>
          <p:cNvPr id="48" name="Google Shape;48;p2"/>
          <p:cNvPicPr preferRelativeResize="0"/>
          <p:nvPr/>
        </p:nvPicPr>
        <p:blipFill>
          <a:blip r:embed="rId3">
            <a:alphaModFix/>
          </a:blip>
          <a:stretch>
            <a:fillRect/>
          </a:stretch>
        </p:blipFill>
        <p:spPr>
          <a:xfrm>
            <a:off x="4189625" y="1446076"/>
            <a:ext cx="4352175" cy="2902901"/>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Pohditaan lopuksi yhdessä</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52475"/>
            <a:ext cx="8520600" cy="1066288"/>
          </a:xfrm>
          <a:prstGeom prst="rect">
            <a:avLst/>
          </a:prstGeom>
          <a:noFill/>
          <a:ln>
            <a:noFill/>
          </a:ln>
        </p:spPr>
        <p:txBody>
          <a:bodyPr spcFirstLastPara="1" wrap="square" lIns="91425" tIns="91425" rIns="91425" bIns="91425" anchor="t" anchorCtr="0">
            <a:normAutofit/>
          </a:bodyPr>
          <a:lstStyle/>
          <a:p>
            <a:pPr marL="342900" lvl="0" indent="-342900" algn="l" rtl="0">
              <a:lnSpc>
                <a:spcPct val="115000"/>
              </a:lnSpc>
              <a:spcBef>
                <a:spcPts val="0"/>
              </a:spcBef>
              <a:spcAft>
                <a:spcPts val="0"/>
              </a:spcAft>
              <a:buClr>
                <a:schemeClr val="dk1"/>
              </a:buClr>
              <a:buSzPts val="2400"/>
              <a:buFont typeface="Arial"/>
              <a:buChar char="•"/>
            </a:pPr>
            <a:r>
              <a:rPr lang="fi" sz="2000">
                <a:solidFill>
                  <a:schemeClr val="dk1"/>
                </a:solidFill>
                <a:latin typeface="Calibri"/>
                <a:ea typeface="Calibri"/>
                <a:cs typeface="Calibri"/>
                <a:sym typeface="Calibri"/>
              </a:rPr>
              <a:t>Milloin käsitys itsestä alkaa muodostua?</a:t>
            </a:r>
            <a:endParaRPr sz="2000">
              <a:solidFill>
                <a:schemeClr val="dk1"/>
              </a:solidFill>
              <a:latin typeface="Calibri"/>
              <a:ea typeface="Calibri"/>
              <a:cs typeface="Calibri"/>
              <a:sym typeface="Calibri"/>
            </a:endParaRPr>
          </a:p>
          <a:p>
            <a:pPr marL="342900" lvl="0" indent="-342900" algn="l" rtl="0">
              <a:lnSpc>
                <a:spcPct val="115000"/>
              </a:lnSpc>
              <a:spcBef>
                <a:spcPts val="0"/>
              </a:spcBef>
              <a:spcAft>
                <a:spcPts val="0"/>
              </a:spcAft>
              <a:buClr>
                <a:schemeClr val="dk1"/>
              </a:buClr>
              <a:buSzPts val="2400"/>
              <a:buFont typeface="Arial"/>
              <a:buChar char="•"/>
            </a:pPr>
            <a:r>
              <a:rPr lang="fi" sz="2000">
                <a:solidFill>
                  <a:schemeClr val="dk1"/>
                </a:solidFill>
                <a:latin typeface="Calibri"/>
                <a:ea typeface="Calibri"/>
                <a:cs typeface="Calibri"/>
                <a:sym typeface="Calibri"/>
              </a:rPr>
              <a:t>Mitkä tekijät vaikuttavat siihen, millaiseksi käsitys itsestä muodostuu?</a:t>
            </a:r>
            <a:endParaRPr sz="2000">
              <a:solidFill>
                <a:schemeClr val="dk1"/>
              </a:solidFill>
              <a:latin typeface="Calibri"/>
              <a:ea typeface="Calibri"/>
              <a:cs typeface="Calibri"/>
              <a:sym typeface="Calibri"/>
            </a:endParaRPr>
          </a:p>
        </p:txBody>
      </p:sp>
      <p:pic>
        <p:nvPicPr>
          <p:cNvPr id="55" name="Google Shape;55;p3"/>
          <p:cNvPicPr preferRelativeResize="0"/>
          <p:nvPr/>
        </p:nvPicPr>
        <p:blipFill>
          <a:blip r:embed="rId3">
            <a:alphaModFix/>
          </a:blip>
          <a:stretch>
            <a:fillRect/>
          </a:stretch>
        </p:blipFill>
        <p:spPr>
          <a:xfrm>
            <a:off x="2698600" y="2315413"/>
            <a:ext cx="3927943" cy="261993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4"/>
          <p:cNvSpPr txBox="1">
            <a:spLocks noGrp="1"/>
          </p:cNvSpPr>
          <p:nvPr>
            <p:ph type="title"/>
          </p:nvPr>
        </p:nvSpPr>
        <p:spPr>
          <a:xfrm>
            <a:off x="311700" y="541008"/>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Minäkäsitys alkaa kehittyä leikki-ikäisenä</a:t>
            </a:r>
            <a:endParaRPr>
              <a:latin typeface="Calibri"/>
              <a:ea typeface="Calibri"/>
              <a:cs typeface="Calibri"/>
              <a:sym typeface="Calibri"/>
            </a:endParaRPr>
          </a:p>
        </p:txBody>
      </p:sp>
      <p:sp>
        <p:nvSpPr>
          <p:cNvPr id="61" name="Google Shape;61;p4"/>
          <p:cNvSpPr txBox="1">
            <a:spLocks noGrp="1"/>
          </p:cNvSpPr>
          <p:nvPr>
            <p:ph type="body" idx="1"/>
          </p:nvPr>
        </p:nvSpPr>
        <p:spPr>
          <a:xfrm>
            <a:off x="311700" y="1186092"/>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Käsitystä itsestä kutsutaan </a:t>
            </a:r>
            <a:r>
              <a:rPr lang="fi" b="1">
                <a:solidFill>
                  <a:schemeClr val="dk1"/>
                </a:solidFill>
                <a:latin typeface="Calibri"/>
                <a:ea typeface="Calibri"/>
                <a:cs typeface="Calibri"/>
                <a:sym typeface="Calibri"/>
              </a:rPr>
              <a:t>minäkäsitykseksi</a:t>
            </a:r>
            <a:r>
              <a:rPr lang="fi">
                <a:solidFill>
                  <a:schemeClr val="dk1"/>
                </a:solidFill>
                <a:latin typeface="Calibri"/>
                <a:ea typeface="Calibri"/>
                <a:cs typeface="Calibri"/>
                <a:sym typeface="Calibri"/>
              </a:rPr>
              <a:t>. Se on laaja skeema omasta itsestä.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Minäkäsityksessä on eri puolia. Niitä ovat esimerkiksi fyysinen, sosiaalinen ja akateeminen minäkäsitys.</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Itsetunto</a:t>
            </a:r>
            <a:r>
              <a:rPr lang="fi">
                <a:solidFill>
                  <a:schemeClr val="dk1"/>
                </a:solidFill>
                <a:latin typeface="Calibri"/>
                <a:ea typeface="Calibri"/>
                <a:cs typeface="Calibri"/>
                <a:sym typeface="Calibri"/>
              </a:rPr>
              <a:t> on tapa arvostaa itseään.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Kiintymyssuhteilla </a:t>
            </a:r>
            <a:r>
              <a:rPr lang="fi">
                <a:solidFill>
                  <a:schemeClr val="dk1"/>
                </a:solidFill>
                <a:latin typeface="Calibri"/>
                <a:ea typeface="Calibri"/>
                <a:cs typeface="Calibri"/>
                <a:sym typeface="Calibri"/>
              </a:rPr>
              <a:t>on merkittävä vaikutus siihen, millaiseksi yksilön minäkäsitys ja itsetunto muodostuvat.</a:t>
            </a:r>
            <a:endParaRPr>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Sosioemotionaalinen kehitys edellyttää vuorovaikutusta</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Ihminen on syntymästä saakka virittynyt sosiaalisiin suhteisiin.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Varhaisimmat ihmissuhteet vaikuttavat siihen, että lapsi alkaa muodostaa käsitystä itsestään.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Minuus</a:t>
            </a:r>
            <a:r>
              <a:rPr lang="fi">
                <a:solidFill>
                  <a:schemeClr val="dk1"/>
                </a:solidFill>
                <a:latin typeface="Calibri"/>
                <a:ea typeface="Calibri"/>
                <a:cs typeface="Calibri"/>
                <a:sym typeface="Calibri"/>
              </a:rPr>
              <a:t> tarkoittaa itsensä kokemista erilliseksi muista.</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Minuus alkaa kehittyä ensimmäisen vuoden aikana.</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Minäkäsitys </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on sitä, miten kuvaa itseään muille</a:t>
            </a:r>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on laaja skeema itsestä</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alkaa kehittyä leikki-ikäisenä.</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Itsetunto</a:t>
            </a:r>
            <a:r>
              <a:rPr lang="fi">
                <a:solidFill>
                  <a:schemeClr val="dk1"/>
                </a:solidFill>
                <a:latin typeface="Calibri"/>
                <a:ea typeface="Calibri"/>
                <a:cs typeface="Calibri"/>
                <a:sym typeface="Calibri"/>
              </a:rPr>
              <a:t> tarkoittaa yksilön tapaa arvostaa itseään.</a:t>
            </a:r>
            <a:endParaRPr>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559325"/>
            <a:ext cx="8520600" cy="597122"/>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ts val="2800"/>
              <a:buNone/>
            </a:pPr>
            <a:r>
              <a:rPr lang="fi" sz="2500">
                <a:latin typeface="Calibri"/>
                <a:ea typeface="Calibri"/>
                <a:cs typeface="Calibri"/>
                <a:sym typeface="Calibri"/>
              </a:rPr>
              <a:t>Sosioemotionaaliseen kehitykseen kuuluu monenlaisia prosesseja</a:t>
            </a:r>
            <a:endParaRPr sz="2500">
              <a:latin typeface="Calibri"/>
              <a:ea typeface="Calibri"/>
              <a:cs typeface="Calibri"/>
              <a:sym typeface="Calibri"/>
            </a:endParaRPr>
          </a:p>
        </p:txBody>
      </p:sp>
      <p:sp>
        <p:nvSpPr>
          <p:cNvPr id="53" name="Google Shape;53;p3"/>
          <p:cNvSpPr txBox="1">
            <a:spLocks noGrp="1"/>
          </p:cNvSpPr>
          <p:nvPr>
            <p:ph type="body" idx="1"/>
          </p:nvPr>
        </p:nvSpPr>
        <p:spPr>
          <a:xfrm>
            <a:off x="311700" y="1465975"/>
            <a:ext cx="5436900" cy="3106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b="1">
                <a:solidFill>
                  <a:schemeClr val="dk1"/>
                </a:solidFill>
                <a:latin typeface="Calibri"/>
                <a:ea typeface="Calibri"/>
                <a:cs typeface="Calibri"/>
                <a:sym typeface="Calibri"/>
              </a:rPr>
              <a:t>Sosioemotionaaliseen kehitykseen</a:t>
            </a:r>
            <a:r>
              <a:rPr lang="fi">
                <a:solidFill>
                  <a:schemeClr val="dk1"/>
                </a:solidFill>
                <a:latin typeface="Calibri"/>
                <a:ea typeface="Calibri"/>
                <a:cs typeface="Calibri"/>
                <a:sym typeface="Calibri"/>
              </a:rPr>
              <a:t> kuuluu</a:t>
            </a:r>
            <a:endParaRPr/>
          </a:p>
          <a:p>
            <a:pPr marL="0" lvl="0" indent="0" algn="l" rtl="0">
              <a:lnSpc>
                <a:spcPct val="115000"/>
              </a:lnSpc>
              <a:spcBef>
                <a:spcPts val="0"/>
              </a:spcBef>
              <a:spcAft>
                <a:spcPts val="0"/>
              </a:spcAft>
              <a:buSzPts val="1800"/>
              <a:buNone/>
            </a:pP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AutoNum type="arabicPeriod"/>
            </a:pPr>
            <a:r>
              <a:rPr lang="fi">
                <a:solidFill>
                  <a:schemeClr val="dk1"/>
                </a:solidFill>
                <a:latin typeface="Calibri"/>
                <a:ea typeface="Calibri"/>
                <a:cs typeface="Calibri"/>
                <a:sym typeface="Calibri"/>
              </a:rPr>
              <a:t>yksilön sisäisiä prosesseja</a:t>
            </a:r>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minäkäsityksen kehittyminen</a:t>
            </a:r>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tunteiden säätelyn kehittyminen</a:t>
            </a:r>
            <a:endParaRPr/>
          </a:p>
          <a:p>
            <a:pPr marL="457200" lvl="0" indent="-342900" algn="l" rtl="0">
              <a:lnSpc>
                <a:spcPct val="115000"/>
              </a:lnSpc>
              <a:spcBef>
                <a:spcPts val="600"/>
              </a:spcBef>
              <a:spcAft>
                <a:spcPts val="0"/>
              </a:spcAft>
              <a:buClr>
                <a:schemeClr val="dk1"/>
              </a:buClr>
              <a:buSzPts val="1800"/>
              <a:buFont typeface="Arial"/>
              <a:buAutoNum type="arabicPeriod"/>
            </a:pPr>
            <a:r>
              <a:rPr lang="fi">
                <a:solidFill>
                  <a:schemeClr val="dk1"/>
                </a:solidFill>
                <a:latin typeface="Calibri"/>
                <a:ea typeface="Calibri"/>
                <a:cs typeface="Calibri"/>
                <a:sym typeface="Calibri"/>
              </a:rPr>
              <a:t>yksilön ja muiden välisiä prosesseja</a:t>
            </a:r>
            <a:endParaRPr/>
          </a:p>
          <a:p>
            <a:pPr marL="914400" lvl="1" indent="-317500" algn="l" rtl="0">
              <a:lnSpc>
                <a:spcPct val="115000"/>
              </a:lnSpc>
              <a:spcBef>
                <a:spcPts val="600"/>
              </a:spcBef>
              <a:spcAft>
                <a:spcPts val="0"/>
              </a:spcAft>
              <a:buSzPts val="1400"/>
              <a:buChar char="○"/>
            </a:pPr>
            <a:r>
              <a:rPr lang="fi" sz="1600">
                <a:solidFill>
                  <a:schemeClr val="dk1"/>
                </a:solidFill>
                <a:latin typeface="Calibri"/>
                <a:ea typeface="Calibri"/>
                <a:cs typeface="Calibri"/>
                <a:sym typeface="Calibri"/>
              </a:rPr>
              <a:t>vuorovaikutteisten tunnesuhteiden luominen</a:t>
            </a:r>
            <a:endParaRPr/>
          </a:p>
          <a:p>
            <a:pPr marL="914400" lvl="1" indent="-317500" algn="l" rtl="0">
              <a:lnSpc>
                <a:spcPct val="115000"/>
              </a:lnSpc>
              <a:spcBef>
                <a:spcPts val="600"/>
              </a:spcBef>
              <a:spcAft>
                <a:spcPts val="600"/>
              </a:spcAft>
              <a:buSzPts val="1400"/>
              <a:buChar char="○"/>
            </a:pPr>
            <a:r>
              <a:rPr lang="fi" sz="1600">
                <a:solidFill>
                  <a:schemeClr val="dk1"/>
                </a:solidFill>
                <a:latin typeface="Calibri"/>
                <a:ea typeface="Calibri"/>
                <a:cs typeface="Calibri"/>
                <a:sym typeface="Calibri"/>
              </a:rPr>
              <a:t>ihmissuhteiden ylläpitäminen.</a:t>
            </a:r>
            <a:endParaRPr sz="1600">
              <a:solidFill>
                <a:schemeClr val="dk1"/>
              </a:solidFill>
              <a:latin typeface="Calibri"/>
              <a:ea typeface="Calibri"/>
              <a:cs typeface="Calibri"/>
              <a:sym typeface="Calibri"/>
            </a:endParaRPr>
          </a:p>
        </p:txBody>
      </p:sp>
      <p:pic>
        <p:nvPicPr>
          <p:cNvPr id="54" name="Google Shape;54;p3"/>
          <p:cNvPicPr preferRelativeResize="0"/>
          <p:nvPr/>
        </p:nvPicPr>
        <p:blipFill>
          <a:blip r:embed="rId3">
            <a:alphaModFix/>
          </a:blip>
          <a:stretch>
            <a:fillRect/>
          </a:stretch>
        </p:blipFill>
        <p:spPr>
          <a:xfrm>
            <a:off x="5507300" y="1781772"/>
            <a:ext cx="3090599" cy="247521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4"/>
          <p:cNvSpPr txBox="1">
            <a:spLocks noGrp="1"/>
          </p:cNvSpPr>
          <p:nvPr>
            <p:ph type="title"/>
          </p:nvPr>
        </p:nvSpPr>
        <p:spPr>
          <a:xfrm>
            <a:off x="311700" y="615654"/>
            <a:ext cx="8520600" cy="1031612"/>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fi">
                <a:latin typeface="Calibri"/>
                <a:ea typeface="Calibri"/>
                <a:cs typeface="Calibri"/>
                <a:sym typeface="Calibri"/>
              </a:rPr>
              <a:t>Kiintymyssuhteet muodostuvat osana sosioemotionaalista kehitystä</a:t>
            </a:r>
            <a:endParaRPr>
              <a:latin typeface="Calibri"/>
              <a:ea typeface="Calibri"/>
              <a:cs typeface="Calibri"/>
              <a:sym typeface="Calibri"/>
            </a:endParaRPr>
          </a:p>
          <a:p>
            <a:pPr marL="0" lvl="0" indent="0" algn="l" rtl="0">
              <a:lnSpc>
                <a:spcPct val="100000"/>
              </a:lnSpc>
              <a:spcBef>
                <a:spcPts val="0"/>
              </a:spcBef>
              <a:spcAft>
                <a:spcPts val="0"/>
              </a:spcAft>
              <a:buSzPct val="111111"/>
              <a:buNone/>
            </a:pPr>
            <a:endParaRPr/>
          </a:p>
        </p:txBody>
      </p:sp>
      <p:sp>
        <p:nvSpPr>
          <p:cNvPr id="60" name="Google Shape;60;p4"/>
          <p:cNvSpPr txBox="1">
            <a:spLocks noGrp="1"/>
          </p:cNvSpPr>
          <p:nvPr>
            <p:ph type="body" idx="1"/>
          </p:nvPr>
        </p:nvSpPr>
        <p:spPr>
          <a:xfrm>
            <a:off x="311700" y="1532966"/>
            <a:ext cx="8520600" cy="3086521"/>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Kiintymyssuhde</a:t>
            </a:r>
            <a:r>
              <a:rPr lang="fi">
                <a:solidFill>
                  <a:schemeClr val="dk1"/>
                </a:solidFill>
                <a:latin typeface="Calibri"/>
                <a:ea typeface="Calibri"/>
                <a:cs typeface="Calibri"/>
                <a:sym typeface="Calibri"/>
              </a:rPr>
              <a:t> on vuorovaikutteinen tunnesuhde, joka sitoo osapuolet yhteen.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Varhainen kiintymyssuhde hoitajaan vaikuttaa myöhempiin ihmissuhteisiin.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Teorian kiintymyssuhteista muotoili John Bowlby.</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Mary Ainsworth kehitti </a:t>
            </a:r>
            <a:r>
              <a:rPr lang="fi" b="1">
                <a:solidFill>
                  <a:schemeClr val="dk1"/>
                </a:solidFill>
                <a:latin typeface="Calibri"/>
                <a:ea typeface="Calibri"/>
                <a:cs typeface="Calibri"/>
                <a:sym typeface="Calibri"/>
              </a:rPr>
              <a:t>vierastilannemenetelmän</a:t>
            </a:r>
            <a:r>
              <a:rPr lang="fi">
                <a:solidFill>
                  <a:schemeClr val="dk1"/>
                </a:solidFill>
                <a:latin typeface="Calibri"/>
                <a:ea typeface="Calibri"/>
                <a:cs typeface="Calibri"/>
                <a:sym typeface="Calibri"/>
              </a:rPr>
              <a:t> kiintymyssuhteen laadun tutkimiseen.</a:t>
            </a:r>
            <a:endParaRPr>
              <a:solidFill>
                <a:schemeClr val="dk1"/>
              </a:solidFill>
              <a:latin typeface="Calibri"/>
              <a:ea typeface="Calibri"/>
              <a:cs typeface="Calibri"/>
              <a:sym typeface="Calibri"/>
            </a:endParaRPr>
          </a:p>
          <a:p>
            <a:pPr marL="457200" lvl="0" indent="0" algn="l" rtl="0">
              <a:lnSpc>
                <a:spcPct val="115000"/>
              </a:lnSpc>
              <a:spcBef>
                <a:spcPts val="1800"/>
              </a:spcBef>
              <a:spcAft>
                <a:spcPts val="1200"/>
              </a:spcAft>
              <a:buSzPts val="18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2"/>
          <p:cNvSpPr txBox="1">
            <a:spLocks noGrp="1"/>
          </p:cNvSpPr>
          <p:nvPr>
            <p:ph type="title"/>
          </p:nvPr>
        </p:nvSpPr>
        <p:spPr>
          <a:xfrm>
            <a:off x="311700" y="505537"/>
            <a:ext cx="8520600" cy="96019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Kehityspsykologia tutkii ihmisen kehitystä elämän alusta loppuun saakka</a:t>
            </a:r>
            <a:endParaRPr>
              <a:latin typeface="Calibri"/>
              <a:ea typeface="Calibri"/>
              <a:cs typeface="Calibri"/>
              <a:sym typeface="Calibri"/>
            </a:endParaRPr>
          </a:p>
          <a:p>
            <a:pPr marL="0" lvl="0" indent="0" algn="l" rtl="0">
              <a:lnSpc>
                <a:spcPct val="100000"/>
              </a:lnSpc>
              <a:spcBef>
                <a:spcPts val="0"/>
              </a:spcBef>
              <a:spcAft>
                <a:spcPts val="0"/>
              </a:spcAft>
              <a:buSzPts val="2800"/>
              <a:buNone/>
            </a:pPr>
            <a:endParaRPr>
              <a:latin typeface="Calibri"/>
              <a:ea typeface="Calibri"/>
              <a:cs typeface="Calibri"/>
              <a:sym typeface="Calibri"/>
            </a:endParaRPr>
          </a:p>
        </p:txBody>
      </p:sp>
      <p:sp>
        <p:nvSpPr>
          <p:cNvPr id="60" name="Google Shape;60;p2"/>
          <p:cNvSpPr txBox="1">
            <a:spLocks noGrp="1"/>
          </p:cNvSpPr>
          <p:nvPr>
            <p:ph type="body" idx="1"/>
          </p:nvPr>
        </p:nvSpPr>
        <p:spPr>
          <a:xfrm>
            <a:off x="311700" y="1465729"/>
            <a:ext cx="8520600" cy="3423281"/>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Muutoksia tarkastellaan useasta näkökulmasta: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kognitiivinen kehitys</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motorinen kehitys</a:t>
            </a:r>
            <a:endParaRPr sz="1600">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sosiaalinen kehitys.</a:t>
            </a:r>
            <a:endParaRPr sz="16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Jokaisen yksilön kehityspolku on ainutlaatuinen.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 on dynaamista eli jatkuvaa.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 jatkuu läpi koko elämän.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Kehityspsykologiassa yhdistetään tietoja myös eri tieteenaloista:</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biologia</a:t>
            </a:r>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yhteiskuntatieteet</a:t>
            </a:r>
            <a:endParaRPr/>
          </a:p>
          <a:p>
            <a:pPr marL="914400" lvl="1" indent="-317500" algn="l" rtl="0">
              <a:lnSpc>
                <a:spcPct val="115000"/>
              </a:lnSpc>
              <a:spcBef>
                <a:spcPts val="0"/>
              </a:spcBef>
              <a:spcAft>
                <a:spcPts val="0"/>
              </a:spcAft>
              <a:buSzPts val="1400"/>
              <a:buChar char="○"/>
            </a:pPr>
            <a:r>
              <a:rPr lang="fi" sz="1600">
                <a:solidFill>
                  <a:schemeClr val="dk1"/>
                </a:solidFill>
                <a:latin typeface="Calibri"/>
                <a:ea typeface="Calibri"/>
                <a:cs typeface="Calibri"/>
                <a:sym typeface="Calibri"/>
              </a:rPr>
              <a:t>kasvatustieteet.</a:t>
            </a:r>
            <a:endParaRPr sz="1600">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5"/>
          <p:cNvPicPr preferRelativeResize="0"/>
          <p:nvPr/>
        </p:nvPicPr>
        <p:blipFill rotWithShape="1">
          <a:blip r:embed="rId3">
            <a:alphaModFix/>
          </a:blip>
          <a:srcRect/>
          <a:stretch/>
        </p:blipFill>
        <p:spPr>
          <a:xfrm>
            <a:off x="2105120" y="693144"/>
            <a:ext cx="4933760" cy="399988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6"/>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Eriksonin psykososiaalisen kehityksen teoria</a:t>
            </a:r>
            <a:endParaRPr>
              <a:latin typeface="Calibri"/>
              <a:ea typeface="Calibri"/>
              <a:cs typeface="Calibri"/>
              <a:sym typeface="Calibri"/>
            </a:endParaRPr>
          </a:p>
        </p:txBody>
      </p:sp>
      <p:sp>
        <p:nvSpPr>
          <p:cNvPr id="71" name="Google Shape;71;p6"/>
          <p:cNvSpPr txBox="1">
            <a:spLocks noGrp="1"/>
          </p:cNvSpPr>
          <p:nvPr>
            <p:ph type="body" idx="1"/>
          </p:nvPr>
        </p:nvSpPr>
        <p:spPr>
          <a:xfrm>
            <a:off x="311700" y="1152474"/>
            <a:ext cx="4320812" cy="3675019"/>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Psykososiaalinen kehitys</a:t>
            </a:r>
            <a:r>
              <a:rPr lang="fi">
                <a:solidFill>
                  <a:schemeClr val="dk1"/>
                </a:solidFill>
                <a:latin typeface="Calibri"/>
                <a:ea typeface="Calibri"/>
                <a:cs typeface="Calibri"/>
                <a:sym typeface="Calibri"/>
              </a:rPr>
              <a:t> on rinnakkainen käsite sosioemotionaaliselle kehitykselle.</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E. H. Eriksonin mukaan ihmiset kehittyvät vaiheittain kahdeksan psykososiaalisen kehitystehtävän suorittamisen kautta.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Teorialle ei ole pystytty keräämään paljon tieteellistä tukea.</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Teorian vahvuus on koko eliniän huomioiva näkökulma.</a:t>
            </a:r>
            <a:endParaRPr>
              <a:solidFill>
                <a:schemeClr val="dk1"/>
              </a:solidFill>
              <a:latin typeface="Calibri"/>
              <a:ea typeface="Calibri"/>
              <a:cs typeface="Calibri"/>
              <a:sym typeface="Calibri"/>
            </a:endParaRPr>
          </a:p>
        </p:txBody>
      </p:sp>
      <p:pic>
        <p:nvPicPr>
          <p:cNvPr id="72" name="Google Shape;72;p6"/>
          <p:cNvPicPr preferRelativeResize="0"/>
          <p:nvPr/>
        </p:nvPicPr>
        <p:blipFill>
          <a:blip r:embed="rId3">
            <a:alphaModFix/>
          </a:blip>
          <a:stretch>
            <a:fillRect/>
          </a:stretch>
        </p:blipFill>
        <p:spPr>
          <a:xfrm>
            <a:off x="4784912" y="1587062"/>
            <a:ext cx="4206688" cy="280586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7" descr="Kuva, joka sisältää kohteen pöytä&#10;&#10;Kuvaus luotu automaattisesti"/>
          <p:cNvPicPr preferRelativeResize="0"/>
          <p:nvPr/>
        </p:nvPicPr>
        <p:blipFill rotWithShape="1">
          <a:blip r:embed="rId3">
            <a:alphaModFix/>
          </a:blip>
          <a:srcRect/>
          <a:stretch/>
        </p:blipFill>
        <p:spPr>
          <a:xfrm>
            <a:off x="1022003" y="968189"/>
            <a:ext cx="7099993" cy="370615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653734"/>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Pohtikaa ryhmässä</a:t>
            </a:r>
            <a:endParaRPr>
              <a:latin typeface="Calibri"/>
              <a:ea typeface="Calibri"/>
              <a:cs typeface="Calibri"/>
              <a:sym typeface="Calibri"/>
            </a:endParaRPr>
          </a:p>
        </p:txBody>
      </p:sp>
      <p:sp>
        <p:nvSpPr>
          <p:cNvPr id="47" name="Google Shape;47;p2"/>
          <p:cNvSpPr txBox="1">
            <a:spLocks noGrp="1"/>
          </p:cNvSpPr>
          <p:nvPr>
            <p:ph type="body" idx="1"/>
          </p:nvPr>
        </p:nvSpPr>
        <p:spPr>
          <a:xfrm>
            <a:off x="4800600" y="1350799"/>
            <a:ext cx="4031699" cy="3212926"/>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Miten vauvan kiintymyssuhdetta voisi tutkia tieteellisesti?</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Millaisia haasteita tutkimukseen liittyisi?</a:t>
            </a:r>
            <a:endParaRPr>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389775" y="1483276"/>
            <a:ext cx="4234450" cy="302340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5842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Tutustutaan Mary Ainsworthin tutkimuksiin</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68674"/>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Ainsworth kehitti niin kutsutun </a:t>
            </a:r>
            <a:r>
              <a:rPr lang="fi" b="1">
                <a:solidFill>
                  <a:schemeClr val="dk1"/>
                </a:solidFill>
                <a:latin typeface="Calibri"/>
                <a:ea typeface="Calibri"/>
                <a:cs typeface="Calibri"/>
                <a:sym typeface="Calibri"/>
              </a:rPr>
              <a:t>vierastilannemenetelmän</a:t>
            </a:r>
            <a:r>
              <a:rPr lang="fi">
                <a:solidFill>
                  <a:schemeClr val="dk1"/>
                </a:solidFill>
                <a:latin typeface="Calibri"/>
                <a:ea typeface="Calibri"/>
                <a:cs typeface="Calibri"/>
                <a:sym typeface="Calibri"/>
              </a:rPr>
              <a:t> kiintymyssuhteen tutkimiseen.</a:t>
            </a:r>
            <a:endParaRPr>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Katsotaan yhdessä </a:t>
            </a:r>
            <a:r>
              <a:rPr lang="fi"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video Ainsworthin tutkimuksesta </a:t>
            </a:r>
            <a:r>
              <a:rPr lang="fi">
                <a:solidFill>
                  <a:schemeClr val="dk1"/>
                </a:solidFill>
                <a:latin typeface="Calibri"/>
                <a:ea typeface="Calibri"/>
                <a:cs typeface="Calibri"/>
                <a:sym typeface="Calibri"/>
              </a:rPr>
              <a:t>(kesto 3:14). </a:t>
            </a:r>
            <a:endParaRPr>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311700" y="817603"/>
            <a:ext cx="8520600" cy="3508293"/>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6. Hermoston kypsyminen ja muovautuminen heijastuvat psyykkiseen kehitykseen</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latin typeface="Calibri"/>
                <a:ea typeface="Calibri"/>
                <a:cs typeface="Calibri"/>
                <a:sym typeface="Calibri"/>
              </a:rPr>
              <a:t>Motivointi 2: Kuva-arvoitus</a:t>
            </a:r>
            <a:endParaRPr sz="3200">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892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Arvaa, mitä kuvasarja esittää.</a:t>
            </a:r>
            <a:endParaRPr>
              <a:latin typeface="Calibri"/>
              <a:ea typeface="Calibri"/>
              <a:cs typeface="Calibri"/>
              <a:sym typeface="Calibri"/>
            </a:endParaRPr>
          </a:p>
        </p:txBody>
      </p:sp>
      <p:pic>
        <p:nvPicPr>
          <p:cNvPr id="47" name="Google Shape;47;p2"/>
          <p:cNvPicPr preferRelativeResize="0"/>
          <p:nvPr/>
        </p:nvPicPr>
        <p:blipFill>
          <a:blip r:embed="rId3">
            <a:alphaModFix/>
          </a:blip>
          <a:stretch>
            <a:fillRect/>
          </a:stretch>
        </p:blipFill>
        <p:spPr>
          <a:xfrm>
            <a:off x="2145975" y="1283850"/>
            <a:ext cx="5222610" cy="3676749"/>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582526"/>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Kuvasarja kertoo hermoverkkojen kehityksestä.</a:t>
            </a:r>
            <a:endParaRPr>
              <a:latin typeface="Calibri"/>
              <a:ea typeface="Calibri"/>
              <a:cs typeface="Calibri"/>
              <a:sym typeface="Calibri"/>
            </a:endParaRPr>
          </a:p>
        </p:txBody>
      </p:sp>
      <p:pic>
        <p:nvPicPr>
          <p:cNvPr id="53" name="Google Shape;53;p3"/>
          <p:cNvPicPr preferRelativeResize="0"/>
          <p:nvPr/>
        </p:nvPicPr>
        <p:blipFill>
          <a:blip r:embed="rId3">
            <a:alphaModFix/>
          </a:blip>
          <a:stretch>
            <a:fillRect/>
          </a:stretch>
        </p:blipFill>
        <p:spPr>
          <a:xfrm>
            <a:off x="1372975" y="1216076"/>
            <a:ext cx="6507600" cy="3683474"/>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Pohdi</a:t>
            </a:r>
            <a:endParaRPr>
              <a:latin typeface="Calibri"/>
              <a:ea typeface="Calibri"/>
              <a:cs typeface="Calibri"/>
              <a:sym typeface="Calibri"/>
            </a:endParaRPr>
          </a:p>
        </p:txBody>
      </p:sp>
      <p:sp>
        <p:nvSpPr>
          <p:cNvPr id="59" name="Google Shape;59;p4"/>
          <p:cNvSpPr txBox="1">
            <a:spLocks noGrp="1"/>
          </p:cNvSpPr>
          <p:nvPr>
            <p:ph type="body" idx="1"/>
          </p:nvPr>
        </p:nvSpPr>
        <p:spPr>
          <a:xfrm>
            <a:off x="311700" y="1152475"/>
            <a:ext cx="8520600" cy="1059566"/>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fi" sz="2000">
                <a:solidFill>
                  <a:schemeClr val="dk1"/>
                </a:solidFill>
                <a:latin typeface="Calibri"/>
                <a:ea typeface="Calibri"/>
                <a:cs typeface="Calibri"/>
                <a:sym typeface="Calibri"/>
              </a:rPr>
              <a:t>Miksi nelivuotias lapsi on taitavampi kuin kaksivuotias, vaikka hänellä on vähemmän hermosoluja ja niiden välisiä yhteyksiä?</a:t>
            </a:r>
            <a:endParaRPr sz="2000">
              <a:solidFill>
                <a:schemeClr val="dk1"/>
              </a:solidFill>
              <a:latin typeface="Calibri"/>
              <a:ea typeface="Calibri"/>
              <a:cs typeface="Calibri"/>
              <a:sym typeface="Calibri"/>
            </a:endParaRPr>
          </a:p>
        </p:txBody>
      </p:sp>
      <p:pic>
        <p:nvPicPr>
          <p:cNvPr id="60" name="Google Shape;60;p4"/>
          <p:cNvPicPr preferRelativeResize="0"/>
          <p:nvPr/>
        </p:nvPicPr>
        <p:blipFill>
          <a:blip r:embed="rId3">
            <a:alphaModFix/>
          </a:blip>
          <a:stretch>
            <a:fillRect/>
          </a:stretch>
        </p:blipFill>
        <p:spPr>
          <a:xfrm>
            <a:off x="2664700" y="2130491"/>
            <a:ext cx="3278491" cy="262666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solidFill>
                  <a:schemeClr val="dk1"/>
                </a:solidFill>
                <a:latin typeface="Calibri"/>
                <a:ea typeface="Calibri"/>
                <a:cs typeface="Calibri"/>
                <a:sym typeface="Calibri"/>
              </a:rPr>
              <a:t>Vastausehdotuksia</a:t>
            </a:r>
            <a:endParaRPr>
              <a:solidFill>
                <a:schemeClr val="dk1"/>
              </a:solidFill>
              <a:latin typeface="Calibri"/>
              <a:ea typeface="Calibri"/>
              <a:cs typeface="Calibri"/>
              <a:sym typeface="Calibri"/>
            </a:endParaRPr>
          </a:p>
        </p:txBody>
      </p:sp>
      <p:sp>
        <p:nvSpPr>
          <p:cNvPr id="66" name="Google Shape;66;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500"/>
              <a:buFont typeface="Arial"/>
              <a:buChar char="●"/>
            </a:pPr>
            <a:r>
              <a:rPr lang="fi" sz="2000">
                <a:solidFill>
                  <a:schemeClr val="dk1"/>
                </a:solidFill>
                <a:latin typeface="Calibri"/>
                <a:ea typeface="Calibri"/>
                <a:cs typeface="Calibri"/>
                <a:sym typeface="Calibri"/>
              </a:rPr>
              <a:t>Hermoston kehityksessä ei ole olennaista vain hermosolujen välisten yhteyksien määrä, vaan myös niiden laatu.</a:t>
            </a:r>
            <a:endParaRPr sz="2000">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500"/>
              <a:buFont typeface="Arial"/>
              <a:buChar char="●"/>
            </a:pPr>
            <a:r>
              <a:rPr lang="fi" sz="2000">
                <a:solidFill>
                  <a:schemeClr val="dk1"/>
                </a:solidFill>
                <a:latin typeface="Calibri"/>
                <a:ea typeface="Calibri"/>
                <a:cs typeface="Calibri"/>
                <a:sym typeface="Calibri"/>
              </a:rPr>
              <a:t>Kaksivuotiaalla lapsella on paljon turhia, epätarkoituksenmukaisia hermosolujen välisiä yhteyksiä. Nelivuotiaalla lapsella turhia yhteyksiä on karsiutunut. Tärkeiden yhteyksien vahvistuminen ilmenee toiminnan kehittymisenä.</a:t>
            </a:r>
            <a:endParaRPr sz="2000">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500"/>
              <a:buFont typeface="Arial"/>
              <a:buChar char="●"/>
            </a:pPr>
            <a:r>
              <a:rPr lang="fi" sz="2000">
                <a:solidFill>
                  <a:schemeClr val="dk1"/>
                </a:solidFill>
                <a:latin typeface="Calibri"/>
                <a:ea typeface="Calibri"/>
                <a:cs typeface="Calibri"/>
                <a:sym typeface="Calibri"/>
              </a:rPr>
              <a:t>Nämä muutokset ovat esimerkkejä aivojen </a:t>
            </a:r>
            <a:r>
              <a:rPr lang="fi" sz="2000" b="1">
                <a:solidFill>
                  <a:schemeClr val="dk1"/>
                </a:solidFill>
                <a:latin typeface="Calibri"/>
                <a:ea typeface="Calibri"/>
                <a:cs typeface="Calibri"/>
                <a:sym typeface="Calibri"/>
              </a:rPr>
              <a:t>plastisuudesta</a:t>
            </a:r>
            <a:r>
              <a:rPr lang="fi"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3" descr="Kuva, joka sisältää kohteen teksti&#10;&#10;Kuvaus luotu automaattisesti"/>
          <p:cNvPicPr preferRelativeResize="0"/>
          <p:nvPr/>
        </p:nvPicPr>
        <p:blipFill rotWithShape="1">
          <a:blip r:embed="rId3">
            <a:alphaModFix/>
          </a:blip>
          <a:srcRect/>
          <a:stretch/>
        </p:blipFill>
        <p:spPr>
          <a:xfrm>
            <a:off x="2137144" y="660137"/>
            <a:ext cx="5050465" cy="404892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609564"/>
            <a:ext cx="8520600" cy="1057449"/>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Kehitys ilmenee hermosolujen välisten yhteyksien muutoksina</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667025"/>
            <a:ext cx="4320900" cy="30732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Font typeface="Calibri"/>
              <a:buChar char="●"/>
            </a:pPr>
            <a:r>
              <a:rPr lang="fi">
                <a:solidFill>
                  <a:schemeClr val="dk1"/>
                </a:solidFill>
                <a:latin typeface="Calibri"/>
                <a:ea typeface="Calibri"/>
                <a:cs typeface="Calibri"/>
                <a:sym typeface="Calibri"/>
              </a:rPr>
              <a:t>Kehitys edellyttää muutoksia hermostossa ja hermoston muutokset ilmenevät ihmisen toiminnassa.</a:t>
            </a:r>
            <a:endParaRPr>
              <a:solidFill>
                <a:schemeClr val="dk1"/>
              </a:solidFill>
              <a:latin typeface="Calibri"/>
              <a:ea typeface="Calibri"/>
              <a:cs typeface="Calibri"/>
              <a:sym typeface="Calibri"/>
            </a:endParaRPr>
          </a:p>
          <a:p>
            <a:pPr marL="457200" lvl="0" indent="-342900" algn="l" rtl="0">
              <a:lnSpc>
                <a:spcPct val="115000"/>
              </a:lnSpc>
              <a:spcBef>
                <a:spcPts val="1000"/>
              </a:spcBef>
              <a:spcAft>
                <a:spcPts val="0"/>
              </a:spcAft>
              <a:buClr>
                <a:schemeClr val="dk1"/>
              </a:buClr>
              <a:buSzPts val="1800"/>
              <a:buFont typeface="Calibri"/>
              <a:buChar char="●"/>
            </a:pPr>
            <a:r>
              <a:rPr lang="fi">
                <a:solidFill>
                  <a:schemeClr val="dk1"/>
                </a:solidFill>
                <a:latin typeface="Calibri"/>
                <a:ea typeface="Calibri"/>
                <a:cs typeface="Calibri"/>
                <a:sym typeface="Calibri"/>
              </a:rPr>
              <a:t>Kehitys on riippuvainen aivojen muovautuvuudesta eli </a:t>
            </a:r>
            <a:r>
              <a:rPr lang="fi" b="1">
                <a:solidFill>
                  <a:schemeClr val="dk1"/>
                </a:solidFill>
                <a:latin typeface="Calibri"/>
                <a:ea typeface="Calibri"/>
                <a:cs typeface="Calibri"/>
                <a:sym typeface="Calibri"/>
              </a:rPr>
              <a:t>plastisuudesta</a:t>
            </a:r>
            <a:r>
              <a:rPr lang="fi">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marL="457200" lvl="0" indent="-342900" algn="l" rtl="0">
              <a:lnSpc>
                <a:spcPct val="115000"/>
              </a:lnSpc>
              <a:spcBef>
                <a:spcPts val="1000"/>
              </a:spcBef>
              <a:spcAft>
                <a:spcPts val="1000"/>
              </a:spcAft>
              <a:buClr>
                <a:schemeClr val="dk1"/>
              </a:buClr>
              <a:buSzPts val="1800"/>
              <a:buFont typeface="Calibri"/>
              <a:buChar char="●"/>
            </a:pPr>
            <a:r>
              <a:rPr lang="fi">
                <a:solidFill>
                  <a:schemeClr val="dk1"/>
                </a:solidFill>
                <a:latin typeface="Calibri"/>
                <a:ea typeface="Calibri"/>
                <a:cs typeface="Calibri"/>
                <a:sym typeface="Calibri"/>
              </a:rPr>
              <a:t>Aivojen toiminta perustuu hermosolujen toimintaan.</a:t>
            </a:r>
            <a:endParaRPr>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4854576" y="1591625"/>
            <a:ext cx="3977726" cy="2556552"/>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Hermoimpulssin eteneminen</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52475"/>
            <a:ext cx="8520600" cy="3546000"/>
          </a:xfrm>
          <a:prstGeom prst="rect">
            <a:avLst/>
          </a:prstGeom>
          <a:noFill/>
          <a:ln>
            <a:noFill/>
          </a:ln>
        </p:spPr>
        <p:txBody>
          <a:bodyPr spcFirstLastPara="1" wrap="square" lIns="91425" tIns="91425" rIns="91425" bIns="91425" anchor="t" anchorCtr="0">
            <a:normAutofit fontScale="85000" lnSpcReduction="20000"/>
          </a:bodyPr>
          <a:lstStyle/>
          <a:p>
            <a:pPr marL="474344" lvl="0" indent="-342899" algn="l" rtl="0">
              <a:lnSpc>
                <a:spcPct val="115000"/>
              </a:lnSpc>
              <a:spcBef>
                <a:spcPts val="0"/>
              </a:spcBef>
              <a:spcAft>
                <a:spcPts val="0"/>
              </a:spcAft>
              <a:buClr>
                <a:schemeClr val="dk1"/>
              </a:buClr>
              <a:buSzPct val="75000"/>
              <a:buChar char="●"/>
            </a:pPr>
            <a:r>
              <a:rPr lang="fi" sz="1900">
                <a:solidFill>
                  <a:schemeClr val="dk1"/>
                </a:solidFill>
                <a:latin typeface="Calibri"/>
                <a:ea typeface="Calibri"/>
                <a:cs typeface="Calibri"/>
                <a:sym typeface="Calibri"/>
              </a:rPr>
              <a:t>Tieto kulkee hermosolun sisällä viejähaaraketta eli </a:t>
            </a:r>
            <a:r>
              <a:rPr lang="fi" sz="1900" b="1">
                <a:solidFill>
                  <a:schemeClr val="dk1"/>
                </a:solidFill>
                <a:latin typeface="Calibri"/>
                <a:ea typeface="Calibri"/>
                <a:cs typeface="Calibri"/>
                <a:sym typeface="Calibri"/>
              </a:rPr>
              <a:t>aksonia</a:t>
            </a:r>
            <a:r>
              <a:rPr lang="fi" sz="1900">
                <a:solidFill>
                  <a:schemeClr val="dk1"/>
                </a:solidFill>
                <a:latin typeface="Calibri"/>
                <a:ea typeface="Calibri"/>
                <a:cs typeface="Calibri"/>
                <a:sym typeface="Calibri"/>
              </a:rPr>
              <a:t> pitkin sähköisenä </a:t>
            </a:r>
            <a:r>
              <a:rPr lang="fi" sz="1900" b="1">
                <a:solidFill>
                  <a:schemeClr val="dk1"/>
                </a:solidFill>
                <a:latin typeface="Calibri"/>
                <a:ea typeface="Calibri"/>
                <a:cs typeface="Calibri"/>
                <a:sym typeface="Calibri"/>
              </a:rPr>
              <a:t>hermoimpulssina</a:t>
            </a:r>
            <a:r>
              <a:rPr lang="fi"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Aksoneita on aina vain yksi, mutta aksoni voi haarautua.</a:t>
            </a:r>
            <a:endParaRPr sz="1900">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Aksonin haarat mahdollistavat yhteydet jopa tuhansiin muihin hermosoluihin.</a:t>
            </a:r>
            <a:endParaRPr sz="1900">
              <a:solidFill>
                <a:schemeClr val="dk1"/>
              </a:solidFill>
              <a:latin typeface="Calibri"/>
              <a:ea typeface="Calibri"/>
              <a:cs typeface="Calibri"/>
              <a:sym typeface="Calibri"/>
            </a:endParaRPr>
          </a:p>
          <a:p>
            <a:pPr marL="417194" lvl="0" indent="-285749" algn="l" rtl="0">
              <a:lnSpc>
                <a:spcPct val="115000"/>
              </a:lnSpc>
              <a:spcBef>
                <a:spcPts val="600"/>
              </a:spcBef>
              <a:spcAft>
                <a:spcPts val="0"/>
              </a:spcAft>
              <a:buClr>
                <a:schemeClr val="dk1"/>
              </a:buClr>
              <a:buSzPct val="75000"/>
              <a:buChar char="●"/>
            </a:pPr>
            <a:r>
              <a:rPr lang="fi" sz="1900">
                <a:solidFill>
                  <a:schemeClr val="dk1"/>
                </a:solidFill>
                <a:latin typeface="Calibri"/>
                <a:ea typeface="Calibri"/>
                <a:cs typeface="Calibri"/>
                <a:sym typeface="Calibri"/>
              </a:rPr>
              <a:t>Hermosolusta toiseen tieto kulkee kemiallisesti.</a:t>
            </a:r>
            <a:endParaRPr sz="1900">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Kun hermoimpulssi saapuu aksonin päähän, se tulee </a:t>
            </a:r>
            <a:r>
              <a:rPr lang="fi" sz="1900" b="1">
                <a:solidFill>
                  <a:schemeClr val="dk1"/>
                </a:solidFill>
                <a:latin typeface="Calibri"/>
                <a:ea typeface="Calibri"/>
                <a:cs typeface="Calibri"/>
                <a:sym typeface="Calibri"/>
              </a:rPr>
              <a:t>synapsiin</a:t>
            </a:r>
            <a:r>
              <a:rPr lang="fi" sz="1900">
                <a:solidFill>
                  <a:schemeClr val="dk1"/>
                </a:solidFill>
                <a:latin typeface="Calibri"/>
                <a:ea typeface="Calibri"/>
                <a:cs typeface="Calibri"/>
                <a:sym typeface="Calibri"/>
              </a:rPr>
              <a:t> eli kahden hermosolun väliseen liitoskohtaan.</a:t>
            </a:r>
            <a:endParaRPr sz="1900">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Hermosolujen välillä on </a:t>
            </a:r>
            <a:r>
              <a:rPr lang="fi" sz="1900" b="1">
                <a:solidFill>
                  <a:schemeClr val="dk1"/>
                </a:solidFill>
                <a:latin typeface="Calibri"/>
                <a:ea typeface="Calibri"/>
                <a:cs typeface="Calibri"/>
                <a:sym typeface="Calibri"/>
              </a:rPr>
              <a:t>synapsikuilu.</a:t>
            </a:r>
            <a:endParaRPr sz="1900" b="1">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Aksoni vapauttaa synapsikuiluun kemiallisia </a:t>
            </a:r>
            <a:r>
              <a:rPr lang="fi" sz="1900" b="1">
                <a:solidFill>
                  <a:schemeClr val="dk1"/>
                </a:solidFill>
                <a:latin typeface="Calibri"/>
                <a:ea typeface="Calibri"/>
                <a:cs typeface="Calibri"/>
                <a:sym typeface="Calibri"/>
              </a:rPr>
              <a:t>välittäjäaineita.</a:t>
            </a:r>
            <a:endParaRPr sz="1900" b="1">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Välittäjäaineet sitoutuvat vastaanottavaan soluun ja käynnistävät siinä hermoimpulssin.</a:t>
            </a:r>
            <a:endParaRPr sz="1900">
              <a:solidFill>
                <a:schemeClr val="dk1"/>
              </a:solidFill>
              <a:latin typeface="Calibri"/>
              <a:ea typeface="Calibri"/>
              <a:cs typeface="Calibri"/>
              <a:sym typeface="Calibri"/>
            </a:endParaRPr>
          </a:p>
          <a:p>
            <a:pPr marL="874395" lvl="1" indent="-285750" algn="l" rtl="0">
              <a:lnSpc>
                <a:spcPct val="115000"/>
              </a:lnSpc>
              <a:spcBef>
                <a:spcPts val="600"/>
              </a:spcBef>
              <a:spcAft>
                <a:spcPts val="0"/>
              </a:spcAft>
              <a:buSzPct val="100000"/>
              <a:buChar char="○"/>
            </a:pPr>
            <a:r>
              <a:rPr lang="fi" sz="1900">
                <a:solidFill>
                  <a:schemeClr val="dk1"/>
                </a:solidFill>
                <a:latin typeface="Calibri"/>
                <a:ea typeface="Calibri"/>
                <a:cs typeface="Calibri"/>
                <a:sym typeface="Calibri"/>
              </a:rPr>
              <a:t>Hermoimpulssi on aina samanlainen riippumatta siitä, mitä tietoa se välittää.</a:t>
            </a:r>
            <a:endParaRPr sz="1900">
              <a:solidFill>
                <a:schemeClr val="dk1"/>
              </a:solidFill>
              <a:latin typeface="Calibri"/>
              <a:ea typeface="Calibri"/>
              <a:cs typeface="Calibri"/>
              <a:sym typeface="Calibri"/>
            </a:endParaRPr>
          </a:p>
          <a:p>
            <a:pPr marL="0" lvl="0" indent="0" algn="l" rtl="0">
              <a:lnSpc>
                <a:spcPct val="115000"/>
              </a:lnSpc>
              <a:spcBef>
                <a:spcPts val="1800"/>
              </a:spcBef>
              <a:spcAft>
                <a:spcPts val="1200"/>
              </a:spcAft>
              <a:buSzPct val="117647"/>
              <a:buNone/>
            </a:pP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4"/>
          <p:cNvPicPr preferRelativeResize="0"/>
          <p:nvPr/>
        </p:nvPicPr>
        <p:blipFill rotWithShape="1">
          <a:blip r:embed="rId3">
            <a:alphaModFix/>
          </a:blip>
          <a:srcRect/>
          <a:stretch/>
        </p:blipFill>
        <p:spPr>
          <a:xfrm>
            <a:off x="798419" y="861741"/>
            <a:ext cx="7547162" cy="3420017"/>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5"/>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Myelinisaatio</a:t>
            </a:r>
            <a:endParaRPr>
              <a:latin typeface="Calibri"/>
              <a:ea typeface="Calibri"/>
              <a:cs typeface="Calibri"/>
              <a:sym typeface="Calibri"/>
            </a:endParaRPr>
          </a:p>
        </p:txBody>
      </p:sp>
      <p:sp>
        <p:nvSpPr>
          <p:cNvPr id="65" name="Google Shape;65;p5"/>
          <p:cNvSpPr txBox="1">
            <a:spLocks noGrp="1"/>
          </p:cNvSpPr>
          <p:nvPr>
            <p:ph type="body" idx="1"/>
          </p:nvPr>
        </p:nvSpPr>
        <p:spPr>
          <a:xfrm>
            <a:off x="311700" y="1147760"/>
            <a:ext cx="3278665" cy="3874716"/>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Jos aksonia ympäröi rasvainen </a:t>
            </a:r>
            <a:r>
              <a:rPr lang="fi" b="1">
                <a:solidFill>
                  <a:schemeClr val="dk1"/>
                </a:solidFill>
                <a:latin typeface="Calibri"/>
                <a:ea typeface="Calibri"/>
                <a:cs typeface="Calibri"/>
                <a:sym typeface="Calibri"/>
              </a:rPr>
              <a:t>myeliinituppi</a:t>
            </a:r>
            <a:r>
              <a:rPr lang="fi">
                <a:solidFill>
                  <a:schemeClr val="dk1"/>
                </a:solidFill>
                <a:latin typeface="Calibri"/>
                <a:ea typeface="Calibri"/>
                <a:cs typeface="Calibri"/>
                <a:sym typeface="Calibri"/>
              </a:rPr>
              <a:t>, hermoimpulssin eteneminen on nopeampaa.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Myelinisaatio</a:t>
            </a:r>
            <a:r>
              <a:rPr lang="fi">
                <a:solidFill>
                  <a:schemeClr val="dk1"/>
                </a:solidFill>
                <a:latin typeface="Calibri"/>
                <a:ea typeface="Calibri"/>
                <a:cs typeface="Calibri"/>
                <a:sym typeface="Calibri"/>
              </a:rPr>
              <a:t> on prosessi, jossa rasvainen kerros kehittyy aksonin ympärille. Se </a:t>
            </a:r>
            <a:r>
              <a:rPr lang="fi" sz="1800">
                <a:solidFill>
                  <a:schemeClr val="dk1"/>
                </a:solidFill>
                <a:latin typeface="Calibri"/>
                <a:ea typeface="Calibri"/>
                <a:cs typeface="Calibri"/>
                <a:sym typeface="Calibri"/>
              </a:rPr>
              <a:t>ilmenee esimerkiksi puheen ja liikkeiden sujuvuuden lisääntymisenä.</a:t>
            </a:r>
            <a:endParaRPr sz="1800">
              <a:solidFill>
                <a:schemeClr val="dk1"/>
              </a:solidFill>
              <a:latin typeface="Calibri"/>
              <a:ea typeface="Calibri"/>
              <a:cs typeface="Calibri"/>
              <a:sym typeface="Calibri"/>
            </a:endParaRPr>
          </a:p>
        </p:txBody>
      </p:sp>
      <p:pic>
        <p:nvPicPr>
          <p:cNvPr id="66" name="Google Shape;66;p5"/>
          <p:cNvPicPr preferRelativeResize="0"/>
          <p:nvPr/>
        </p:nvPicPr>
        <p:blipFill rotWithShape="1">
          <a:blip r:embed="rId3">
            <a:alphaModFix/>
          </a:blip>
          <a:srcRect/>
          <a:stretch/>
        </p:blipFill>
        <p:spPr>
          <a:xfrm>
            <a:off x="3913125" y="1297643"/>
            <a:ext cx="4596414" cy="3271232"/>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311700" y="5892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Hermosto muodostuu hermoverkoista</a:t>
            </a:r>
            <a:endParaRPr>
              <a:latin typeface="Calibri"/>
              <a:ea typeface="Calibri"/>
              <a:cs typeface="Calibri"/>
              <a:sym typeface="Calibri"/>
            </a:endParaRPr>
          </a:p>
        </p:txBody>
      </p:sp>
      <p:sp>
        <p:nvSpPr>
          <p:cNvPr id="72" name="Google Shape;72;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Hermosoluja on kolmea päätyyppiä:</a:t>
            </a:r>
            <a:endParaRPr>
              <a:solidFill>
                <a:schemeClr val="dk1"/>
              </a:solidFill>
              <a:latin typeface="Calibri"/>
              <a:ea typeface="Calibri"/>
              <a:cs typeface="Calibri"/>
              <a:sym typeface="Calibri"/>
            </a:endParaRPr>
          </a:p>
          <a:p>
            <a:pPr marL="857250" lvl="1" indent="-285750" algn="l" rtl="0">
              <a:lnSpc>
                <a:spcPct val="115000"/>
              </a:lnSpc>
              <a:spcBef>
                <a:spcPts val="600"/>
              </a:spcBef>
              <a:spcAft>
                <a:spcPts val="0"/>
              </a:spcAft>
              <a:buSzPts val="1800"/>
              <a:buChar char="○"/>
            </a:pPr>
            <a:r>
              <a:rPr lang="fi" sz="1800" b="1">
                <a:solidFill>
                  <a:schemeClr val="dk1"/>
                </a:solidFill>
                <a:latin typeface="Calibri"/>
                <a:ea typeface="Calibri"/>
                <a:cs typeface="Calibri"/>
                <a:sym typeface="Calibri"/>
              </a:rPr>
              <a:t>Sensorinen hermosolu</a:t>
            </a:r>
            <a:r>
              <a:rPr lang="fi" sz="1800">
                <a:solidFill>
                  <a:schemeClr val="dk1"/>
                </a:solidFill>
                <a:latin typeface="Calibri"/>
                <a:ea typeface="Calibri"/>
                <a:cs typeface="Calibri"/>
                <a:sym typeface="Calibri"/>
              </a:rPr>
              <a:t> vastaanottaa aistitietoa aistinelimessä (esim. silmässä).</a:t>
            </a:r>
            <a:endParaRPr sz="1800">
              <a:solidFill>
                <a:schemeClr val="dk1"/>
              </a:solidFill>
              <a:latin typeface="Calibri"/>
              <a:ea typeface="Calibri"/>
              <a:cs typeface="Calibri"/>
              <a:sym typeface="Calibri"/>
            </a:endParaRPr>
          </a:p>
          <a:p>
            <a:pPr marL="857250" lvl="1" indent="-285750" algn="l" rtl="0">
              <a:lnSpc>
                <a:spcPct val="115000"/>
              </a:lnSpc>
              <a:spcBef>
                <a:spcPts val="600"/>
              </a:spcBef>
              <a:spcAft>
                <a:spcPts val="0"/>
              </a:spcAft>
              <a:buSzPts val="1800"/>
              <a:buChar char="○"/>
            </a:pPr>
            <a:r>
              <a:rPr lang="fi" sz="1800" b="1">
                <a:solidFill>
                  <a:schemeClr val="dk1"/>
                </a:solidFill>
                <a:latin typeface="Calibri"/>
                <a:ea typeface="Calibri"/>
                <a:cs typeface="Calibri"/>
                <a:sym typeface="Calibri"/>
              </a:rPr>
              <a:t>Motorinen hermosolu</a:t>
            </a:r>
            <a:r>
              <a:rPr lang="fi" sz="1800">
                <a:solidFill>
                  <a:schemeClr val="dk1"/>
                </a:solidFill>
                <a:latin typeface="Calibri"/>
                <a:ea typeface="Calibri"/>
                <a:cs typeface="Calibri"/>
                <a:sym typeface="Calibri"/>
              </a:rPr>
              <a:t> välittää toimintakäskyjä aivoista lihaksiin.</a:t>
            </a:r>
            <a:endParaRPr sz="1800">
              <a:solidFill>
                <a:schemeClr val="dk1"/>
              </a:solidFill>
              <a:latin typeface="Calibri"/>
              <a:ea typeface="Calibri"/>
              <a:cs typeface="Calibri"/>
              <a:sym typeface="Calibri"/>
            </a:endParaRPr>
          </a:p>
          <a:p>
            <a:pPr marL="857250" lvl="1" indent="-285750" algn="l" rtl="0">
              <a:lnSpc>
                <a:spcPct val="115000"/>
              </a:lnSpc>
              <a:spcBef>
                <a:spcPts val="600"/>
              </a:spcBef>
              <a:spcAft>
                <a:spcPts val="0"/>
              </a:spcAft>
              <a:buSzPts val="1800"/>
              <a:buChar char="○"/>
            </a:pPr>
            <a:r>
              <a:rPr lang="fi" sz="1800" b="1">
                <a:solidFill>
                  <a:schemeClr val="dk1"/>
                </a:solidFill>
                <a:latin typeface="Calibri"/>
                <a:ea typeface="Calibri"/>
                <a:cs typeface="Calibri"/>
                <a:sym typeface="Calibri"/>
              </a:rPr>
              <a:t>Välineuroni</a:t>
            </a:r>
            <a:r>
              <a:rPr lang="fi" sz="1800">
                <a:solidFill>
                  <a:schemeClr val="dk1"/>
                </a:solidFill>
                <a:latin typeface="Calibri"/>
                <a:ea typeface="Calibri"/>
                <a:cs typeface="Calibri"/>
                <a:sym typeface="Calibri"/>
              </a:rPr>
              <a:t> on kytkeytynyt sensoristen ja motoristen hermosolujen väliin. </a:t>
            </a:r>
            <a:endParaRPr sz="1800">
              <a:solidFill>
                <a:schemeClr val="dk1"/>
              </a:solidFill>
              <a:latin typeface="Calibri"/>
              <a:ea typeface="Calibri"/>
              <a:cs typeface="Calibri"/>
              <a:sym typeface="Calibri"/>
            </a:endParaRPr>
          </a:p>
          <a:p>
            <a:pPr marL="857250" lvl="1" indent="-285750" algn="l" rtl="0">
              <a:lnSpc>
                <a:spcPct val="115000"/>
              </a:lnSpc>
              <a:spcBef>
                <a:spcPts val="600"/>
              </a:spcBef>
              <a:spcAft>
                <a:spcPts val="0"/>
              </a:spcAft>
              <a:buSzPts val="1800"/>
              <a:buChar char="○"/>
            </a:pPr>
            <a:r>
              <a:rPr lang="fi" sz="1800">
                <a:solidFill>
                  <a:schemeClr val="dk1"/>
                </a:solidFill>
                <a:latin typeface="Calibri"/>
                <a:ea typeface="Calibri"/>
                <a:cs typeface="Calibri"/>
                <a:sym typeface="Calibri"/>
              </a:rPr>
              <a:t>Suurin osa hermosoluista on välineuroneita.</a:t>
            </a:r>
            <a:endParaRPr sz="1800">
              <a:solidFill>
                <a:schemeClr val="dk1"/>
              </a:solidFill>
              <a:latin typeface="Calibri"/>
              <a:ea typeface="Calibri"/>
              <a:cs typeface="Calibri"/>
              <a:sym typeface="Calibri"/>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Tiettyyn tehtävään erikoistuneet hermosolut muodostavat </a:t>
            </a:r>
            <a:r>
              <a:rPr lang="fi" b="1">
                <a:solidFill>
                  <a:schemeClr val="dk1"/>
                </a:solidFill>
                <a:latin typeface="Calibri"/>
                <a:ea typeface="Calibri"/>
                <a:cs typeface="Calibri"/>
                <a:sym typeface="Calibri"/>
              </a:rPr>
              <a:t>hermoverkon.</a:t>
            </a:r>
            <a:endParaRPr b="1">
              <a:solidFill>
                <a:schemeClr val="dk1"/>
              </a:solidFill>
              <a:latin typeface="Calibri"/>
              <a:ea typeface="Calibri"/>
              <a:cs typeface="Calibri"/>
              <a:sym typeface="Calibri"/>
            </a:endParaRPr>
          </a:p>
          <a:p>
            <a:pPr marL="457200" lvl="0" indent="-342900" algn="l" rtl="0">
              <a:lnSpc>
                <a:spcPct val="115000"/>
              </a:lnSpc>
              <a:spcBef>
                <a:spcPts val="600"/>
              </a:spcBef>
              <a:spcAft>
                <a:spcPts val="600"/>
              </a:spcAft>
              <a:buClr>
                <a:schemeClr val="dk1"/>
              </a:buClr>
              <a:buSzPts val="1350"/>
              <a:buChar char="●"/>
            </a:pPr>
            <a:r>
              <a:rPr lang="fi">
                <a:solidFill>
                  <a:schemeClr val="dk1"/>
                </a:solidFill>
                <a:latin typeface="Calibri"/>
                <a:ea typeface="Calibri"/>
                <a:cs typeface="Calibri"/>
                <a:sym typeface="Calibri"/>
              </a:rPr>
              <a:t>Hermoverkoista muodostuu</a:t>
            </a:r>
            <a:r>
              <a:rPr lang="fi" b="1">
                <a:solidFill>
                  <a:schemeClr val="dk1"/>
                </a:solidFill>
                <a:latin typeface="Calibri"/>
                <a:ea typeface="Calibri"/>
                <a:cs typeface="Calibri"/>
                <a:sym typeface="Calibri"/>
              </a:rPr>
              <a:t> hermosto.</a:t>
            </a:r>
            <a:endParaRPr b="1">
              <a:solidFill>
                <a:schemeClr val="dk1"/>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7"/>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Hermosto kypsyy ja muotoutuu plastisesti läpi elämän</a:t>
            </a:r>
            <a:endParaRPr>
              <a:latin typeface="Calibri"/>
              <a:ea typeface="Calibri"/>
              <a:cs typeface="Calibri"/>
              <a:sym typeface="Calibri"/>
            </a:endParaRPr>
          </a:p>
        </p:txBody>
      </p:sp>
      <p:sp>
        <p:nvSpPr>
          <p:cNvPr id="78" name="Google Shape;78;p7"/>
          <p:cNvSpPr txBox="1">
            <a:spLocks noGrp="1"/>
          </p:cNvSpPr>
          <p:nvPr>
            <p:ph type="body" idx="1"/>
          </p:nvPr>
        </p:nvSpPr>
        <p:spPr>
          <a:xfrm>
            <a:off x="311700" y="1313900"/>
            <a:ext cx="3163500" cy="3416400"/>
          </a:xfrm>
          <a:prstGeom prst="rect">
            <a:avLst/>
          </a:prstGeom>
          <a:noFill/>
          <a:ln>
            <a:noFill/>
          </a:ln>
        </p:spPr>
        <p:txBody>
          <a:bodyPr spcFirstLastPara="1" wrap="square" lIns="91425" tIns="91425" rIns="91425" bIns="91425" anchor="t" anchorCtr="0">
            <a:normAutofit fontScale="77500" lnSpcReduction="20000"/>
          </a:bodyPr>
          <a:lstStyle/>
          <a:p>
            <a:pPr marL="457200" lvl="0" indent="-335003" algn="l" rtl="0">
              <a:lnSpc>
                <a:spcPct val="115000"/>
              </a:lnSpc>
              <a:spcBef>
                <a:spcPts val="0"/>
              </a:spcBef>
              <a:spcAft>
                <a:spcPts val="0"/>
              </a:spcAft>
              <a:buClr>
                <a:schemeClr val="dk1"/>
              </a:buClr>
              <a:buSzPct val="79554"/>
              <a:buChar char="●"/>
            </a:pPr>
            <a:r>
              <a:rPr lang="fi" sz="2200">
                <a:solidFill>
                  <a:schemeClr val="dk1"/>
                </a:solidFill>
                <a:latin typeface="Calibri"/>
                <a:ea typeface="Calibri"/>
                <a:cs typeface="Calibri"/>
                <a:sym typeface="Calibri"/>
              </a:rPr>
              <a:t>Aivot muovautuvat kypsymisen, oppimisen ja kokemusten myötä.</a:t>
            </a:r>
            <a:endParaRPr sz="2200">
              <a:solidFill>
                <a:schemeClr val="dk1"/>
              </a:solidFill>
              <a:latin typeface="Calibri"/>
              <a:ea typeface="Calibri"/>
              <a:cs typeface="Calibri"/>
              <a:sym typeface="Calibri"/>
            </a:endParaRPr>
          </a:p>
          <a:p>
            <a:pPr marL="457200" lvl="0" indent="-335003" algn="l" rtl="0">
              <a:lnSpc>
                <a:spcPct val="115000"/>
              </a:lnSpc>
              <a:spcBef>
                <a:spcPts val="1000"/>
              </a:spcBef>
              <a:spcAft>
                <a:spcPts val="0"/>
              </a:spcAft>
              <a:buClr>
                <a:schemeClr val="dk1"/>
              </a:buClr>
              <a:buSzPct val="79554"/>
              <a:buChar char="●"/>
            </a:pPr>
            <a:r>
              <a:rPr lang="fi" sz="2200" b="1">
                <a:solidFill>
                  <a:schemeClr val="dk1"/>
                </a:solidFill>
                <a:latin typeface="Calibri"/>
                <a:ea typeface="Calibri"/>
                <a:cs typeface="Calibri"/>
                <a:sym typeface="Calibri"/>
              </a:rPr>
              <a:t>Kypsyminen</a:t>
            </a:r>
            <a:r>
              <a:rPr lang="fi" sz="2200">
                <a:solidFill>
                  <a:schemeClr val="dk1"/>
                </a:solidFill>
                <a:latin typeface="Calibri"/>
                <a:ea typeface="Calibri"/>
                <a:cs typeface="Calibri"/>
                <a:sym typeface="Calibri"/>
              </a:rPr>
              <a:t> on biologinen kehitysprosessi, jota perimä ohjaa.</a:t>
            </a:r>
            <a:endParaRPr sz="2200">
              <a:solidFill>
                <a:schemeClr val="dk1"/>
              </a:solidFill>
              <a:latin typeface="Calibri"/>
              <a:ea typeface="Calibri"/>
              <a:cs typeface="Calibri"/>
              <a:sym typeface="Calibri"/>
            </a:endParaRPr>
          </a:p>
          <a:p>
            <a:pPr marL="457200" lvl="0" indent="-335003" algn="l" rtl="0">
              <a:lnSpc>
                <a:spcPct val="115000"/>
              </a:lnSpc>
              <a:spcBef>
                <a:spcPts val="1000"/>
              </a:spcBef>
              <a:spcAft>
                <a:spcPts val="0"/>
              </a:spcAft>
              <a:buClr>
                <a:schemeClr val="dk1"/>
              </a:buClr>
              <a:buSzPct val="79554"/>
              <a:buChar char="●"/>
            </a:pPr>
            <a:r>
              <a:rPr lang="fi" sz="2200">
                <a:solidFill>
                  <a:schemeClr val="dk1"/>
                </a:solidFill>
                <a:latin typeface="Calibri"/>
                <a:ea typeface="Calibri"/>
                <a:cs typeface="Calibri"/>
                <a:sym typeface="Calibri"/>
              </a:rPr>
              <a:t>Myös ympäristöllä on suuri rooli aivojen kehityksessä, raskausajasta alkaen.</a:t>
            </a:r>
            <a:endParaRPr sz="2200"/>
          </a:p>
          <a:p>
            <a:pPr marL="114300" lvl="0" indent="0" algn="l" rtl="0">
              <a:lnSpc>
                <a:spcPct val="115000"/>
              </a:lnSpc>
              <a:spcBef>
                <a:spcPts val="1000"/>
              </a:spcBef>
              <a:spcAft>
                <a:spcPts val="0"/>
              </a:spcAft>
              <a:buClr>
                <a:schemeClr val="dk2"/>
              </a:buClr>
              <a:buSzPct val="75000"/>
              <a:buNone/>
            </a:pP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SzPct val="45000"/>
              <a:buNone/>
            </a:pPr>
            <a:endParaRPr sz="4000">
              <a:highlight>
                <a:srgbClr val="FFFF00"/>
              </a:highlight>
            </a:endParaRPr>
          </a:p>
        </p:txBody>
      </p:sp>
      <p:pic>
        <p:nvPicPr>
          <p:cNvPr id="79" name="Google Shape;79;p7"/>
          <p:cNvPicPr preferRelativeResize="0"/>
          <p:nvPr/>
        </p:nvPicPr>
        <p:blipFill>
          <a:blip r:embed="rId3">
            <a:alphaModFix/>
          </a:blip>
          <a:stretch>
            <a:fillRect/>
          </a:stretch>
        </p:blipFill>
        <p:spPr>
          <a:xfrm>
            <a:off x="3581450" y="1424300"/>
            <a:ext cx="5401126" cy="30571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8"/>
          <p:cNvPicPr preferRelativeResize="0"/>
          <p:nvPr/>
        </p:nvPicPr>
        <p:blipFill rotWithShape="1">
          <a:blip r:embed="rId3">
            <a:alphaModFix/>
          </a:blip>
          <a:srcRect/>
          <a:stretch/>
        </p:blipFill>
        <p:spPr>
          <a:xfrm>
            <a:off x="1560570" y="833056"/>
            <a:ext cx="6022859" cy="389424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Aivot eivät koskaan menetä muovautuvuuttaan</a:t>
            </a:r>
            <a:endParaRPr>
              <a:latin typeface="Calibri"/>
              <a:ea typeface="Calibri"/>
              <a:cs typeface="Calibri"/>
              <a:sym typeface="Calibri"/>
            </a:endParaRPr>
          </a:p>
        </p:txBody>
      </p:sp>
      <p:sp>
        <p:nvSpPr>
          <p:cNvPr id="90" name="Google Shape;90;p9"/>
          <p:cNvSpPr txBox="1">
            <a:spLocks noGrp="1"/>
          </p:cNvSpPr>
          <p:nvPr>
            <p:ph type="body" idx="1"/>
          </p:nvPr>
        </p:nvSpPr>
        <p:spPr>
          <a:xfrm>
            <a:off x="311700" y="1152474"/>
            <a:ext cx="8520600" cy="3641401"/>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Myelinisaatio ja synaptisten haarakkeiden lisääntyminen kasvattavat aivojen painoa.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Ainakin jotkut aivojen osat tuottavat jatkuvasti uusia hermosoluja.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Solukuolema on kuitenkin nopeampaa: hermosolujen kokonaismäärä alkaa laskea jo ennen syntymää.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Aivoille on tarjottava virikkeitä, jotta ne kehittyvät.</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Alkoholin pitkäkestoinen, runsas käyttö vahingoittaa aivoja.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Vanheneminen näkyy aksonien vähentymisenä ja aivojen tiettyjen osien kutistumisena.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Aivot eivät koskaan menetä muovautuvuuttaan. → Oppiminen on aina mahdollista.</a:t>
            </a:r>
            <a:endParaRPr>
              <a:solidFill>
                <a:schemeClr val="dk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0"/>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Herkkyyskausina opitaan helposti uutta</a:t>
            </a:r>
            <a:endParaRPr>
              <a:latin typeface="Calibri"/>
              <a:ea typeface="Calibri"/>
              <a:cs typeface="Calibri"/>
              <a:sym typeface="Calibri"/>
            </a:endParaRPr>
          </a:p>
        </p:txBody>
      </p:sp>
      <p:sp>
        <p:nvSpPr>
          <p:cNvPr id="96" name="Google Shape;96;p10"/>
          <p:cNvSpPr txBox="1">
            <a:spLocks noGrp="1"/>
          </p:cNvSpPr>
          <p:nvPr>
            <p:ph type="body" idx="1"/>
          </p:nvPr>
        </p:nvSpPr>
        <p:spPr>
          <a:xfrm>
            <a:off x="311700" y="1152475"/>
            <a:ext cx="8520600" cy="3641401"/>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Herkkyyskausi</a:t>
            </a:r>
            <a:r>
              <a:rPr lang="fi">
                <a:solidFill>
                  <a:schemeClr val="dk1"/>
                </a:solidFill>
                <a:latin typeface="Calibri"/>
                <a:ea typeface="Calibri"/>
                <a:cs typeface="Calibri"/>
                <a:sym typeface="Calibri"/>
              </a:rPr>
              <a:t> on ajanjakso, jolloin hermoston muotoutuvuus ympäristötekijöiden vaikutuksesta on erityisen voimakasta.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Herkkyyskaudet ovat mahdollisia hermoston kypsymisen myötä.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Biologisessa kehityksessä on </a:t>
            </a:r>
            <a:r>
              <a:rPr lang="fi" b="1">
                <a:solidFill>
                  <a:schemeClr val="dk1"/>
                </a:solidFill>
                <a:latin typeface="Calibri"/>
                <a:ea typeface="Calibri"/>
                <a:cs typeface="Calibri"/>
                <a:sym typeface="Calibri"/>
              </a:rPr>
              <a:t>kriittisiä kausia</a:t>
            </a:r>
            <a:r>
              <a:rPr lang="fi">
                <a:solidFill>
                  <a:schemeClr val="dk1"/>
                </a:solidFill>
                <a:latin typeface="Calibri"/>
                <a:ea typeface="Calibri"/>
                <a:cs typeface="Calibri"/>
                <a:sym typeface="Calibri"/>
              </a:rPr>
              <a:t>, biologisesti määräytyviä ajanjaksoja, jolloin tietyn kehon alueen on kehityttävä, jotta kehitystä voi koskaan tapahtua.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Sosioemotionaalisen ja kognitiivisen kehityksen suhteen ei ole kriittisiä kausia.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Kielen kehityksessä on herkkyyskausi ensimmäisten vuosien aikana. Silloin lapsi tarvitsee kielellisiä virikkeitä normaalin kehityksen takaamiseksi.</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Genien tapaus on surullinen esimerkki herkkyyskausien merkityksestä.</a:t>
            </a:r>
            <a:endParaRPr>
              <a:solidFill>
                <a:schemeClr val="dk1"/>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311700" y="817603"/>
            <a:ext cx="8520600" cy="3508293"/>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3.7 </a:t>
            </a:r>
            <a:r>
              <a:rPr lang="fi" sz="3200" b="1" dirty="0">
                <a:solidFill>
                  <a:srgbClr val="EF8600"/>
                </a:solidFill>
                <a:latin typeface="Calibri"/>
                <a:ea typeface="Calibri"/>
                <a:cs typeface="Calibri"/>
                <a:sym typeface="Calibri"/>
              </a:rPr>
              <a:t>Kognitiiviset kyvyt edistyvät kokemusten myötä</a:t>
            </a:r>
            <a:br>
              <a:rPr lang="fi" sz="3200" b="1" dirty="0">
                <a:solidFill>
                  <a:srgbClr val="EF8600"/>
                </a:solidFill>
                <a:latin typeface="Calibri"/>
                <a:ea typeface="Calibri"/>
                <a:cs typeface="Calibri"/>
                <a:sym typeface="Calibri"/>
              </a:rPr>
            </a:br>
            <a:r>
              <a:rPr lang="fi" sz="3200" dirty="0">
                <a:latin typeface="Calibri"/>
                <a:ea typeface="Calibri"/>
                <a:cs typeface="Calibri"/>
                <a:sym typeface="Calibri"/>
              </a:rPr>
              <a:t/>
            </a:r>
            <a:br>
              <a:rPr lang="fi" sz="3200" dirty="0">
                <a:latin typeface="Calibri"/>
                <a:ea typeface="Calibri"/>
                <a:cs typeface="Calibri"/>
                <a:sym typeface="Calibri"/>
              </a:rPr>
            </a:br>
            <a:r>
              <a:rPr lang="fi" sz="3200" b="1" dirty="0">
                <a:solidFill>
                  <a:schemeClr val="dk1"/>
                </a:solidFill>
                <a:latin typeface="Calibri"/>
                <a:ea typeface="Calibri"/>
                <a:cs typeface="Calibri"/>
                <a:sym typeface="Calibri"/>
              </a:rPr>
              <a:t>Motivointi 2: Lelut ja kehitys</a:t>
            </a:r>
            <a:endParaRPr sz="3200" dirty="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4"/>
          <p:cNvSpPr txBox="1">
            <a:spLocks noGrp="1"/>
          </p:cNvSpPr>
          <p:nvPr>
            <p:ph type="title"/>
          </p:nvPr>
        </p:nvSpPr>
        <p:spPr>
          <a:xfrm>
            <a:off x="311700" y="53271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Kehitykseen vaikuttavia tekijöitä</a:t>
            </a:r>
            <a:endParaRPr>
              <a:latin typeface="Calibri"/>
              <a:ea typeface="Calibri"/>
              <a:cs typeface="Calibri"/>
              <a:sym typeface="Calibri"/>
            </a:endParaRPr>
          </a:p>
        </p:txBody>
      </p:sp>
      <p:sp>
        <p:nvSpPr>
          <p:cNvPr id="71" name="Google Shape;71;p4"/>
          <p:cNvSpPr txBox="1">
            <a:spLocks noGrp="1"/>
          </p:cNvSpPr>
          <p:nvPr>
            <p:ph type="body" idx="1"/>
          </p:nvPr>
        </p:nvSpPr>
        <p:spPr>
          <a:xfrm>
            <a:off x="311700" y="1152475"/>
            <a:ext cx="8520600" cy="3646028"/>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perimä</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a:solidFill>
                  <a:schemeClr val="dk1"/>
                </a:solidFill>
                <a:latin typeface="Calibri"/>
                <a:ea typeface="Calibri"/>
                <a:cs typeface="Calibri"/>
                <a:sym typeface="Calibri"/>
              </a:rPr>
              <a:t>epigenetiikka (ympäristö vaikuttaa geenien säätelyyn)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ympäristö</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a:solidFill>
                  <a:schemeClr val="dk1"/>
                </a:solidFill>
                <a:latin typeface="Calibri"/>
                <a:ea typeface="Calibri"/>
                <a:cs typeface="Calibri"/>
                <a:sym typeface="Calibri"/>
              </a:rPr>
              <a:t>lähiympäristö</a:t>
            </a:r>
            <a:endParaRPr>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050"/>
              <a:buChar char="■"/>
            </a:pPr>
            <a:r>
              <a:rPr lang="fi">
                <a:solidFill>
                  <a:schemeClr val="dk1"/>
                </a:solidFill>
                <a:latin typeface="Calibri"/>
                <a:ea typeface="Calibri"/>
                <a:cs typeface="Calibri"/>
                <a:sym typeface="Calibri"/>
              </a:rPr>
              <a:t>kasvatus</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a:solidFill>
                  <a:schemeClr val="dk1"/>
                </a:solidFill>
                <a:latin typeface="Calibri"/>
                <a:ea typeface="Calibri"/>
                <a:cs typeface="Calibri"/>
                <a:sym typeface="Calibri"/>
              </a:rPr>
              <a:t>etäympäristö</a:t>
            </a:r>
            <a:endParaRPr>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050"/>
              <a:buChar char="■"/>
            </a:pPr>
            <a:r>
              <a:rPr lang="fi">
                <a:solidFill>
                  <a:schemeClr val="dk1"/>
                </a:solidFill>
                <a:latin typeface="Calibri"/>
                <a:ea typeface="Calibri"/>
                <a:cs typeface="Calibri"/>
                <a:sym typeface="Calibri"/>
              </a:rPr>
              <a:t>kulttuuri (tietylle ihmisjoukolle ominaiset tavat)</a:t>
            </a:r>
            <a:endParaRPr>
              <a:solidFill>
                <a:schemeClr val="dk1"/>
              </a:solidFill>
              <a:latin typeface="Calibri"/>
              <a:ea typeface="Calibri"/>
              <a:cs typeface="Calibri"/>
              <a:sym typeface="Calibri"/>
            </a:endParaRPr>
          </a:p>
          <a:p>
            <a:pPr marL="1828800" lvl="3" indent="-317500" algn="l" rtl="0">
              <a:lnSpc>
                <a:spcPct val="115000"/>
              </a:lnSpc>
              <a:spcBef>
                <a:spcPts val="0"/>
              </a:spcBef>
              <a:spcAft>
                <a:spcPts val="0"/>
              </a:spcAft>
              <a:buClr>
                <a:schemeClr val="dk1"/>
              </a:buClr>
              <a:buSzPts val="1050"/>
              <a:buChar char="●"/>
            </a:pPr>
            <a:r>
              <a:rPr lang="fi">
                <a:solidFill>
                  <a:schemeClr val="dk1"/>
                </a:solidFill>
                <a:latin typeface="Calibri"/>
                <a:ea typeface="Calibri"/>
                <a:cs typeface="Calibri"/>
                <a:sym typeface="Calibri"/>
              </a:rPr>
              <a:t>yksilökeskeinen kulttuuri</a:t>
            </a:r>
            <a:endParaRPr>
              <a:solidFill>
                <a:schemeClr val="dk1"/>
              </a:solidFill>
              <a:latin typeface="Calibri"/>
              <a:ea typeface="Calibri"/>
              <a:cs typeface="Calibri"/>
              <a:sym typeface="Calibri"/>
            </a:endParaRPr>
          </a:p>
          <a:p>
            <a:pPr marL="1828800" lvl="3" indent="-317500" algn="l" rtl="0">
              <a:lnSpc>
                <a:spcPct val="115000"/>
              </a:lnSpc>
              <a:spcBef>
                <a:spcPts val="0"/>
              </a:spcBef>
              <a:spcAft>
                <a:spcPts val="0"/>
              </a:spcAft>
              <a:buClr>
                <a:schemeClr val="dk1"/>
              </a:buClr>
              <a:buSzPts val="1050"/>
              <a:buChar char="●"/>
            </a:pPr>
            <a:r>
              <a:rPr lang="fi">
                <a:solidFill>
                  <a:schemeClr val="dk1"/>
                </a:solidFill>
                <a:latin typeface="Calibri"/>
                <a:ea typeface="Calibri"/>
                <a:cs typeface="Calibri"/>
                <a:sym typeface="Calibri"/>
              </a:rPr>
              <a:t>yhteisökeskeinen kulttuuri</a:t>
            </a:r>
            <a:endParaRPr>
              <a:solidFill>
                <a:schemeClr val="dk1"/>
              </a:solidFill>
              <a:latin typeface="Calibri"/>
              <a:ea typeface="Calibri"/>
              <a:cs typeface="Calibri"/>
              <a:sym typeface="Calibri"/>
            </a:endParaRPr>
          </a:p>
          <a:p>
            <a:pPr marL="1371600" lvl="2" indent="-317500" algn="l" rtl="0">
              <a:lnSpc>
                <a:spcPct val="115000"/>
              </a:lnSpc>
              <a:spcBef>
                <a:spcPts val="0"/>
              </a:spcBef>
              <a:spcAft>
                <a:spcPts val="0"/>
              </a:spcAft>
              <a:buClr>
                <a:schemeClr val="dk1"/>
              </a:buClr>
              <a:buSzPts val="1050"/>
              <a:buChar char="■"/>
            </a:pPr>
            <a:r>
              <a:rPr lang="fi">
                <a:solidFill>
                  <a:schemeClr val="dk1"/>
                </a:solidFill>
                <a:latin typeface="Calibri"/>
                <a:ea typeface="Calibri"/>
                <a:cs typeface="Calibri"/>
                <a:sym typeface="Calibri"/>
              </a:rPr>
              <a:t>Kulttuuri omaksutaan sosialisaation kautta.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kohorttikokemukset</a:t>
            </a:r>
            <a:endParaRPr>
              <a:solidFill>
                <a:schemeClr val="dk1"/>
              </a:solidFill>
              <a:latin typeface="Calibri"/>
              <a:ea typeface="Calibri"/>
              <a:cs typeface="Calibri"/>
              <a:sym typeface="Calibri"/>
            </a:endParaRPr>
          </a:p>
          <a:p>
            <a:pPr marL="914400" lvl="1" indent="-317500" algn="l" rtl="0">
              <a:lnSpc>
                <a:spcPct val="115000"/>
              </a:lnSpc>
              <a:spcBef>
                <a:spcPts val="0"/>
              </a:spcBef>
              <a:spcAft>
                <a:spcPts val="0"/>
              </a:spcAft>
              <a:buSzPts val="1400"/>
              <a:buChar char="○"/>
            </a:pPr>
            <a:r>
              <a:rPr lang="fi">
                <a:solidFill>
                  <a:schemeClr val="dk1"/>
                </a:solidFill>
                <a:latin typeface="Calibri"/>
                <a:ea typeface="Calibri"/>
                <a:cs typeface="Calibri"/>
                <a:sym typeface="Calibri"/>
              </a:rPr>
              <a:t>oman ikäryhmän erityiskokemukset</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sosioekonominen asema.</a:t>
            </a:r>
            <a:endParaRPr>
              <a:solidFill>
                <a:schemeClr val="dk1"/>
              </a:solidFill>
              <a:latin typeface="Calibri"/>
              <a:ea typeface="Calibri"/>
              <a:cs typeface="Calibri"/>
              <a:sym typeface="Calibri"/>
            </a:endParaRPr>
          </a:p>
          <a:p>
            <a:pPr marL="457200" lvl="0" indent="-228600" algn="l" rtl="0">
              <a:lnSpc>
                <a:spcPct val="115000"/>
              </a:lnSpc>
              <a:spcBef>
                <a:spcPts val="0"/>
              </a:spcBef>
              <a:spcAft>
                <a:spcPts val="0"/>
              </a:spcAft>
              <a:buSzPts val="1800"/>
              <a:buNone/>
            </a:pPr>
            <a:endParaRPr/>
          </a:p>
          <a:p>
            <a:pPr marL="0" lvl="0" indent="0" algn="l" rtl="0">
              <a:lnSpc>
                <a:spcPct val="115000"/>
              </a:lnSpc>
              <a:spcBef>
                <a:spcPts val="1600"/>
              </a:spcBef>
              <a:spcAft>
                <a:spcPts val="0"/>
              </a:spcAft>
              <a:buSzPts val="1800"/>
              <a:buNone/>
            </a:pPr>
            <a:endParaRPr/>
          </a:p>
          <a:p>
            <a:pPr marL="914400" lvl="0" indent="0" algn="l" rtl="0">
              <a:lnSpc>
                <a:spcPct val="115000"/>
              </a:lnSpc>
              <a:spcBef>
                <a:spcPts val="1600"/>
              </a:spcBef>
              <a:spcAft>
                <a:spcPts val="1600"/>
              </a:spcAft>
              <a:buSzPts val="1800"/>
              <a:buNone/>
            </a:pP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Ennakkotehtävä (annetaan edellisellä tunnilla)</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68674"/>
            <a:ext cx="8520600" cy="3416400"/>
          </a:xfrm>
          <a:prstGeom prst="rect">
            <a:avLst/>
          </a:prstGeom>
          <a:noFill/>
          <a:ln>
            <a:noFill/>
          </a:ln>
        </p:spPr>
        <p:txBody>
          <a:bodyPr spcFirstLastPara="1" wrap="square" lIns="91425" tIns="91425" rIns="91425" bIns="91425" anchor="t" anchorCtr="0">
            <a:normAutofit/>
          </a:bodyPr>
          <a:lstStyle/>
          <a:p>
            <a:pPr marL="342900" lvl="0" indent="-342900" algn="l" rtl="0">
              <a:lnSpc>
                <a:spcPct val="115000"/>
              </a:lnSpc>
              <a:spcBef>
                <a:spcPts val="0"/>
              </a:spcBef>
              <a:spcAft>
                <a:spcPts val="0"/>
              </a:spcAft>
              <a:buClr>
                <a:schemeClr val="dk1"/>
              </a:buClr>
              <a:buSzPts val="1500"/>
              <a:buChar char="●"/>
            </a:pPr>
            <a:r>
              <a:rPr lang="fi" sz="2000">
                <a:solidFill>
                  <a:schemeClr val="dk1"/>
                </a:solidFill>
                <a:latin typeface="Calibri"/>
                <a:ea typeface="Calibri"/>
                <a:cs typeface="Calibri"/>
                <a:sym typeface="Calibri"/>
              </a:rPr>
              <a:t>Ota seuraavalle tunnille mukaan oma vauvalelusi, jos sellainen on vielä tallessa.</a:t>
            </a:r>
            <a:endParaRPr sz="2000">
              <a:solidFill>
                <a:schemeClr val="dk1"/>
              </a:solidFill>
              <a:latin typeface="Calibri"/>
              <a:ea typeface="Calibri"/>
              <a:cs typeface="Calibri"/>
              <a:sym typeface="Calibri"/>
            </a:endParaRPr>
          </a:p>
          <a:p>
            <a:pPr marL="342900" lvl="0" indent="-342900" algn="l" rtl="0">
              <a:lnSpc>
                <a:spcPct val="115000"/>
              </a:lnSpc>
              <a:spcBef>
                <a:spcPts val="1200"/>
              </a:spcBef>
              <a:spcAft>
                <a:spcPts val="1200"/>
              </a:spcAft>
              <a:buClr>
                <a:schemeClr val="dk1"/>
              </a:buClr>
              <a:buSzPts val="1500"/>
              <a:buChar char="●"/>
            </a:pPr>
            <a:r>
              <a:rPr lang="fi" sz="2000">
                <a:solidFill>
                  <a:schemeClr val="dk1"/>
                </a:solidFill>
                <a:latin typeface="Calibri"/>
                <a:ea typeface="Calibri"/>
                <a:cs typeface="Calibri"/>
                <a:sym typeface="Calibri"/>
              </a:rPr>
              <a:t>Mikäli lelua ei löydy, etsi internetistä kuva sellaisesta lelusta, millä vauva voisi mielestäsi leikkiä.</a:t>
            </a:r>
            <a:endParaRPr sz="2000">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2624075" y="2933874"/>
            <a:ext cx="4410524" cy="189725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Tehtävä</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19100" lvl="0" indent="-342900" algn="l" rtl="0">
              <a:lnSpc>
                <a:spcPct val="115000"/>
              </a:lnSpc>
              <a:spcBef>
                <a:spcPts val="0"/>
              </a:spcBef>
              <a:spcAft>
                <a:spcPts val="0"/>
              </a:spcAft>
              <a:buClr>
                <a:schemeClr val="dk1"/>
              </a:buClr>
              <a:buSzPts val="1650"/>
              <a:buChar char="●"/>
            </a:pPr>
            <a:r>
              <a:rPr lang="fi" sz="2200">
                <a:solidFill>
                  <a:schemeClr val="dk1"/>
                </a:solidFill>
                <a:latin typeface="Calibri"/>
                <a:ea typeface="Calibri"/>
                <a:cs typeface="Calibri"/>
                <a:sym typeface="Calibri"/>
              </a:rPr>
              <a:t>Työskennellään 5</a:t>
            </a:r>
            <a:r>
              <a:rPr lang="fi" sz="2200" b="0" i="0">
                <a:solidFill>
                  <a:srgbClr val="27292D"/>
                </a:solidFill>
                <a:latin typeface="Arial"/>
                <a:ea typeface="Arial"/>
                <a:cs typeface="Arial"/>
                <a:sym typeface="Arial"/>
              </a:rPr>
              <a:t>–</a:t>
            </a:r>
            <a:r>
              <a:rPr lang="fi" sz="2200">
                <a:solidFill>
                  <a:schemeClr val="dk1"/>
                </a:solidFill>
                <a:latin typeface="Calibri"/>
                <a:ea typeface="Calibri"/>
                <a:cs typeface="Calibri"/>
                <a:sym typeface="Calibri"/>
              </a:rPr>
              <a:t>6 hengen ryhmissä.</a:t>
            </a:r>
            <a:endParaRPr sz="2200">
              <a:solidFill>
                <a:schemeClr val="dk1"/>
              </a:solidFill>
              <a:latin typeface="Calibri"/>
              <a:ea typeface="Calibri"/>
              <a:cs typeface="Calibri"/>
              <a:sym typeface="Calibri"/>
            </a:endParaRPr>
          </a:p>
          <a:p>
            <a:pPr marL="419100" lvl="0" indent="-342900" algn="l" rtl="0">
              <a:lnSpc>
                <a:spcPct val="115000"/>
              </a:lnSpc>
              <a:spcBef>
                <a:spcPts val="0"/>
              </a:spcBef>
              <a:spcAft>
                <a:spcPts val="0"/>
              </a:spcAft>
              <a:buClr>
                <a:schemeClr val="dk1"/>
              </a:buClr>
              <a:buSzPts val="1650"/>
              <a:buChar char="●"/>
            </a:pPr>
            <a:r>
              <a:rPr lang="fi" sz="2200">
                <a:solidFill>
                  <a:schemeClr val="dk1"/>
                </a:solidFill>
                <a:latin typeface="Calibri"/>
                <a:ea typeface="Calibri"/>
                <a:cs typeface="Calibri"/>
                <a:sym typeface="Calibri"/>
              </a:rPr>
              <a:t>Tutkikaa leluja/lelujen kuvia, joita olette löytäneet.</a:t>
            </a:r>
            <a:endParaRPr sz="2200">
              <a:solidFill>
                <a:schemeClr val="dk1"/>
              </a:solidFill>
              <a:latin typeface="Calibri"/>
              <a:ea typeface="Calibri"/>
              <a:cs typeface="Calibri"/>
              <a:sym typeface="Calibri"/>
            </a:endParaRPr>
          </a:p>
          <a:p>
            <a:pPr marL="419100" lvl="0" indent="-342900" algn="l" rtl="0">
              <a:lnSpc>
                <a:spcPct val="115000"/>
              </a:lnSpc>
              <a:spcBef>
                <a:spcPts val="0"/>
              </a:spcBef>
              <a:spcAft>
                <a:spcPts val="0"/>
              </a:spcAft>
              <a:buClr>
                <a:schemeClr val="dk1"/>
              </a:buClr>
              <a:buSzPts val="1650"/>
              <a:buChar char="●"/>
            </a:pPr>
            <a:r>
              <a:rPr lang="fi" sz="2200">
                <a:solidFill>
                  <a:schemeClr val="dk1"/>
                </a:solidFill>
                <a:latin typeface="Calibri"/>
                <a:ea typeface="Calibri"/>
                <a:cs typeface="Calibri"/>
                <a:sym typeface="Calibri"/>
              </a:rPr>
              <a:t>Pohtikaa:</a:t>
            </a:r>
            <a:endParaRPr sz="2200">
              <a:solidFill>
                <a:schemeClr val="dk1"/>
              </a:solidFill>
              <a:latin typeface="Calibri"/>
              <a:ea typeface="Calibri"/>
              <a:cs typeface="Calibri"/>
              <a:sym typeface="Calibri"/>
            </a:endParaRPr>
          </a:p>
          <a:p>
            <a:pPr marL="876300" lvl="1" indent="-342900" algn="l" rtl="0">
              <a:lnSpc>
                <a:spcPct val="115000"/>
              </a:lnSpc>
              <a:spcBef>
                <a:spcPts val="0"/>
              </a:spcBef>
              <a:spcAft>
                <a:spcPts val="0"/>
              </a:spcAft>
              <a:buSzPts val="2400"/>
              <a:buChar char="○"/>
            </a:pPr>
            <a:r>
              <a:rPr lang="fi" sz="2200">
                <a:solidFill>
                  <a:schemeClr val="dk1"/>
                </a:solidFill>
                <a:latin typeface="Calibri"/>
                <a:ea typeface="Calibri"/>
                <a:cs typeface="Calibri"/>
                <a:sym typeface="Calibri"/>
              </a:rPr>
              <a:t>Minkä ikäinen vauva voisi leikkiä löytämillänne leluilla?</a:t>
            </a:r>
            <a:endParaRPr sz="2200">
              <a:solidFill>
                <a:schemeClr val="dk1"/>
              </a:solidFill>
              <a:latin typeface="Calibri"/>
              <a:ea typeface="Calibri"/>
              <a:cs typeface="Calibri"/>
              <a:sym typeface="Calibri"/>
            </a:endParaRPr>
          </a:p>
          <a:p>
            <a:pPr marL="876300" lvl="1" indent="-342900" algn="l" rtl="0">
              <a:lnSpc>
                <a:spcPct val="115000"/>
              </a:lnSpc>
              <a:spcBef>
                <a:spcPts val="0"/>
              </a:spcBef>
              <a:spcAft>
                <a:spcPts val="0"/>
              </a:spcAft>
              <a:buSzPts val="2400"/>
              <a:buChar char="○"/>
            </a:pPr>
            <a:r>
              <a:rPr lang="fi" sz="2200">
                <a:solidFill>
                  <a:schemeClr val="dk1"/>
                </a:solidFill>
                <a:latin typeface="Calibri"/>
                <a:ea typeface="Calibri"/>
                <a:cs typeface="Calibri"/>
                <a:sym typeface="Calibri"/>
              </a:rPr>
              <a:t>Millaisia motorisia ja kognitiivisia taitoja kyseisillä leluilla leikkiminen edellyttää?</a:t>
            </a:r>
            <a:endParaRPr sz="2200">
              <a:solidFill>
                <a:schemeClr val="dk1"/>
              </a:solidFill>
              <a:latin typeface="Calibri"/>
              <a:ea typeface="Calibri"/>
              <a:cs typeface="Calibri"/>
              <a:sym typeface="Calibri"/>
            </a:endParaRPr>
          </a:p>
          <a:p>
            <a:pPr marL="876300" lvl="1" indent="-342900" algn="l" rtl="0">
              <a:lnSpc>
                <a:spcPct val="115000"/>
              </a:lnSpc>
              <a:spcBef>
                <a:spcPts val="0"/>
              </a:spcBef>
              <a:spcAft>
                <a:spcPts val="0"/>
              </a:spcAft>
              <a:buSzPts val="2400"/>
              <a:buChar char="○"/>
            </a:pPr>
            <a:r>
              <a:rPr lang="fi" sz="2200">
                <a:solidFill>
                  <a:schemeClr val="dk1"/>
                </a:solidFill>
                <a:latin typeface="Calibri"/>
                <a:ea typeface="Calibri"/>
                <a:cs typeface="Calibri"/>
                <a:sym typeface="Calibri"/>
              </a:rPr>
              <a:t>Millaista kehitystä kyseisillä leluilla leikkiminen voisi edistää?</a:t>
            </a:r>
            <a:endParaRPr sz="2200">
              <a:solidFill>
                <a:schemeClr val="dk1"/>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Aivot kehittyvät raskausajasta alkaen</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52475"/>
            <a:ext cx="49971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Char char="●"/>
            </a:pPr>
            <a:r>
              <a:rPr lang="fi">
                <a:solidFill>
                  <a:schemeClr val="dk1"/>
                </a:solidFill>
                <a:latin typeface="Calibri"/>
                <a:ea typeface="Calibri"/>
                <a:cs typeface="Calibri"/>
                <a:sym typeface="Calibri"/>
              </a:rPr>
              <a:t>Aivojen kehitys</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käynnistyy jo alkiovaiheessa</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johtaa aivokuoren poimuuntumiseen sikiövaiheessa.</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SzPts val="1800"/>
              <a:buChar char="●"/>
            </a:pPr>
            <a:r>
              <a:rPr lang="fi">
                <a:solidFill>
                  <a:schemeClr val="dk1"/>
                </a:solidFill>
                <a:latin typeface="Calibri"/>
                <a:ea typeface="Calibri"/>
                <a:cs typeface="Calibri"/>
                <a:sym typeface="Calibri"/>
              </a:rPr>
              <a:t>V</a:t>
            </a:r>
            <a:r>
              <a:rPr lang="fi" sz="1800">
                <a:solidFill>
                  <a:schemeClr val="dk1"/>
                </a:solidFill>
                <a:latin typeface="Calibri"/>
                <a:ea typeface="Calibri"/>
                <a:cs typeface="Calibri"/>
                <a:sym typeface="Calibri"/>
              </a:rPr>
              <a:t>iimeiset raskausviikot ovat erityisen tärkeitä aivojen kehitykselle.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SzPts val="1800"/>
              <a:buChar char="●"/>
            </a:pPr>
            <a:r>
              <a:rPr lang="fi">
                <a:solidFill>
                  <a:schemeClr val="dk1"/>
                </a:solidFill>
                <a:latin typeface="Calibri"/>
                <a:ea typeface="Calibri"/>
                <a:cs typeface="Calibri"/>
                <a:sym typeface="Calibri"/>
              </a:rPr>
              <a:t>V</a:t>
            </a:r>
            <a:r>
              <a:rPr lang="fi" sz="1800">
                <a:solidFill>
                  <a:schemeClr val="dk1"/>
                </a:solidFill>
                <a:latin typeface="Calibri"/>
                <a:ea typeface="Calibri"/>
                <a:cs typeface="Calibri"/>
                <a:sym typeface="Calibri"/>
              </a:rPr>
              <a:t>asta kun aivot alkavat säädellä hengitystä, vauva on valmis syntymään.</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SzPts val="1800"/>
              <a:buChar char="●"/>
            </a:pPr>
            <a:r>
              <a:rPr lang="fi">
                <a:solidFill>
                  <a:schemeClr val="dk1"/>
                </a:solidFill>
                <a:latin typeface="Calibri"/>
                <a:ea typeface="Calibri"/>
                <a:cs typeface="Calibri"/>
                <a:sym typeface="Calibri"/>
              </a:rPr>
              <a:t>V</a:t>
            </a:r>
            <a:r>
              <a:rPr lang="fi" sz="1800">
                <a:solidFill>
                  <a:schemeClr val="dk1"/>
                </a:solidFill>
                <a:latin typeface="Calibri"/>
                <a:ea typeface="Calibri"/>
                <a:cs typeface="Calibri"/>
                <a:sym typeface="Calibri"/>
              </a:rPr>
              <a:t>auvan uni on tärkeää aivojen kehitykselle.</a:t>
            </a:r>
            <a:endParaRPr sz="1800">
              <a:solidFill>
                <a:schemeClr val="dk1"/>
              </a:solidFill>
              <a:latin typeface="Calibri"/>
              <a:ea typeface="Calibri"/>
              <a:cs typeface="Calibri"/>
              <a:sym typeface="Calibri"/>
            </a:endParaRPr>
          </a:p>
        </p:txBody>
      </p:sp>
      <p:pic>
        <p:nvPicPr>
          <p:cNvPr id="48" name="Google Shape;48;p2"/>
          <p:cNvPicPr preferRelativeResize="0"/>
          <p:nvPr/>
        </p:nvPicPr>
        <p:blipFill>
          <a:blip r:embed="rId3">
            <a:alphaModFix/>
          </a:blip>
          <a:stretch>
            <a:fillRect/>
          </a:stretch>
        </p:blipFill>
        <p:spPr>
          <a:xfrm>
            <a:off x="5244650" y="1241401"/>
            <a:ext cx="3751950" cy="350975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65721"/>
            <a:ext cx="8520600" cy="1014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Vauvan motorinen kehitys yhdistyy kognitiiviseen kehitykseen</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580027"/>
            <a:ext cx="8520600" cy="14073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Kypsyminen ja harjoittelu johtavat motoriseen kehitykseen.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Vauvalla kehittyvät</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b="1">
                <a:solidFill>
                  <a:schemeClr val="dk1"/>
                </a:solidFill>
                <a:latin typeface="Calibri"/>
                <a:ea typeface="Calibri"/>
                <a:cs typeface="Calibri"/>
                <a:sym typeface="Calibri"/>
              </a:rPr>
              <a:t>karkeamotoriset </a:t>
            </a:r>
            <a:r>
              <a:rPr lang="fi" sz="1800">
                <a:solidFill>
                  <a:schemeClr val="dk1"/>
                </a:solidFill>
                <a:latin typeface="Calibri"/>
                <a:ea typeface="Calibri"/>
                <a:cs typeface="Calibri"/>
                <a:sym typeface="Calibri"/>
              </a:rPr>
              <a:t>taidot: suurten lihasten liikkeet (esim. kävely)</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b="1">
                <a:solidFill>
                  <a:schemeClr val="dk1"/>
                </a:solidFill>
                <a:latin typeface="Calibri"/>
                <a:ea typeface="Calibri"/>
                <a:cs typeface="Calibri"/>
                <a:sym typeface="Calibri"/>
              </a:rPr>
              <a:t>hienomotoriset</a:t>
            </a:r>
            <a:r>
              <a:rPr lang="fi" sz="1800">
                <a:solidFill>
                  <a:schemeClr val="dk1"/>
                </a:solidFill>
                <a:latin typeface="Calibri"/>
                <a:ea typeface="Calibri"/>
                <a:cs typeface="Calibri"/>
                <a:sym typeface="Calibri"/>
              </a:rPr>
              <a:t> taidot: pienemmät kehonliikkeet (esim. pinsettiote).</a:t>
            </a:r>
            <a:endParaRPr>
              <a:highlight>
                <a:srgbClr val="FFFF00"/>
              </a:highlight>
            </a:endParaRPr>
          </a:p>
        </p:txBody>
      </p:sp>
      <p:pic>
        <p:nvPicPr>
          <p:cNvPr id="55" name="Google Shape;55;p3"/>
          <p:cNvPicPr preferRelativeResize="0"/>
          <p:nvPr/>
        </p:nvPicPr>
        <p:blipFill>
          <a:blip r:embed="rId3">
            <a:alphaModFix/>
          </a:blip>
          <a:stretch>
            <a:fillRect/>
          </a:stretch>
        </p:blipFill>
        <p:spPr>
          <a:xfrm>
            <a:off x="2604950" y="3119552"/>
            <a:ext cx="4268053" cy="1851374"/>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4"/>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Vauvojen psykologinen tutkiminen</a:t>
            </a:r>
            <a:endParaRPr>
              <a:latin typeface="Calibri"/>
              <a:ea typeface="Calibri"/>
              <a:cs typeface="Calibri"/>
              <a:sym typeface="Calibri"/>
            </a:endParaRPr>
          </a:p>
        </p:txBody>
      </p:sp>
      <p:sp>
        <p:nvSpPr>
          <p:cNvPr id="61" name="Google Shape;61;p4"/>
          <p:cNvSpPr txBox="1">
            <a:spLocks noGrp="1"/>
          </p:cNvSpPr>
          <p:nvPr>
            <p:ph type="body" idx="1"/>
          </p:nvPr>
        </p:nvSpPr>
        <p:spPr>
          <a:xfrm>
            <a:off x="311700" y="1152475"/>
            <a:ext cx="47469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Vauvojen psykologinen tutkiminen vaatii kekseliäitä menetelmiä.</a:t>
            </a:r>
            <a:endParaRPr/>
          </a:p>
          <a:p>
            <a:pPr marL="457200" lvl="0" indent="-342900" algn="l" rtl="0">
              <a:lnSpc>
                <a:spcPct val="115000"/>
              </a:lnSpc>
              <a:spcBef>
                <a:spcPts val="600"/>
              </a:spcBef>
              <a:spcAft>
                <a:spcPts val="0"/>
              </a:spcAft>
              <a:buClr>
                <a:schemeClr val="dk1"/>
              </a:buClr>
              <a:buSzPts val="1350"/>
              <a:buChar char="●"/>
            </a:pPr>
            <a:r>
              <a:rPr lang="fi">
                <a:solidFill>
                  <a:schemeClr val="dk1"/>
                </a:solidFill>
                <a:latin typeface="Calibri"/>
                <a:ea typeface="Calibri"/>
                <a:cs typeface="Calibri"/>
                <a:sym typeface="Calibri"/>
              </a:rPr>
              <a:t>Psykologiassa vauvoja voidaan tutkia muun muassa:</a:t>
            </a:r>
            <a:endParaRPr>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Clr>
                <a:schemeClr val="dk1"/>
              </a:buClr>
              <a:buSzPts val="1350"/>
              <a:buChar char="○"/>
            </a:pPr>
            <a:r>
              <a:rPr lang="fi" sz="1800">
                <a:solidFill>
                  <a:schemeClr val="dk1"/>
                </a:solidFill>
                <a:latin typeface="Calibri"/>
                <a:ea typeface="Calibri"/>
                <a:cs typeface="Calibri"/>
                <a:sym typeface="Calibri"/>
              </a:rPr>
              <a:t>aivotutkimusmenetelmien</a:t>
            </a:r>
            <a:endParaRPr sz="1800">
              <a:solidFill>
                <a:schemeClr val="dk1"/>
              </a:solidFill>
              <a:latin typeface="Calibri"/>
              <a:ea typeface="Calibri"/>
              <a:cs typeface="Calibri"/>
              <a:sym typeface="Calibri"/>
            </a:endParaRPr>
          </a:p>
          <a:p>
            <a:pPr marL="914400" lvl="1" indent="-317500" algn="l" rtl="0">
              <a:lnSpc>
                <a:spcPct val="115000"/>
              </a:lnSpc>
              <a:spcBef>
                <a:spcPts val="600"/>
              </a:spcBef>
              <a:spcAft>
                <a:spcPts val="0"/>
              </a:spcAft>
              <a:buClr>
                <a:schemeClr val="dk1"/>
              </a:buClr>
              <a:buSzPts val="1350"/>
              <a:buChar char="○"/>
            </a:pPr>
            <a:r>
              <a:rPr lang="fi" sz="1800">
                <a:solidFill>
                  <a:schemeClr val="dk1"/>
                </a:solidFill>
                <a:latin typeface="Calibri"/>
                <a:ea typeface="Calibri"/>
                <a:cs typeface="Calibri"/>
                <a:sym typeface="Calibri"/>
              </a:rPr>
              <a:t>fysiologisten mittausten (esim. katseen suunnan, sydämen sykkeen, imemisen voimakkuuden mittaaminen)</a:t>
            </a:r>
            <a:endParaRPr sz="1800">
              <a:solidFill>
                <a:schemeClr val="dk1"/>
              </a:solidFill>
              <a:latin typeface="Calibri"/>
              <a:ea typeface="Calibri"/>
              <a:cs typeface="Calibri"/>
              <a:sym typeface="Calibri"/>
            </a:endParaRPr>
          </a:p>
          <a:p>
            <a:pPr marL="914400" lvl="1" indent="-317500" algn="l" rtl="0">
              <a:lnSpc>
                <a:spcPct val="115000"/>
              </a:lnSpc>
              <a:spcBef>
                <a:spcPts val="600"/>
              </a:spcBef>
              <a:spcAft>
                <a:spcPts val="600"/>
              </a:spcAft>
              <a:buClr>
                <a:schemeClr val="dk1"/>
              </a:buClr>
              <a:buSzPts val="1350"/>
              <a:buChar char="○"/>
            </a:pPr>
            <a:r>
              <a:rPr lang="fi" sz="1800">
                <a:solidFill>
                  <a:schemeClr val="dk1"/>
                </a:solidFill>
                <a:latin typeface="Calibri"/>
                <a:ea typeface="Calibri"/>
                <a:cs typeface="Calibri"/>
                <a:sym typeface="Calibri"/>
              </a:rPr>
              <a:t>havainnoinnin avulla.</a:t>
            </a:r>
            <a:endParaRPr sz="1800">
              <a:solidFill>
                <a:schemeClr val="dk1"/>
              </a:solidFill>
              <a:latin typeface="Calibri"/>
              <a:ea typeface="Calibri"/>
              <a:cs typeface="Calibri"/>
              <a:sym typeface="Calibri"/>
            </a:endParaRPr>
          </a:p>
        </p:txBody>
      </p:sp>
      <p:pic>
        <p:nvPicPr>
          <p:cNvPr id="62" name="Google Shape;62;p4"/>
          <p:cNvPicPr preferRelativeResize="0"/>
          <p:nvPr/>
        </p:nvPicPr>
        <p:blipFill>
          <a:blip r:embed="rId3">
            <a:alphaModFix/>
          </a:blip>
          <a:stretch>
            <a:fillRect/>
          </a:stretch>
        </p:blipFill>
        <p:spPr>
          <a:xfrm>
            <a:off x="5349124" y="1867850"/>
            <a:ext cx="3657599" cy="2175551"/>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5"/>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Aistimukset johtavat havaintoihin</a:t>
            </a:r>
            <a:endParaRPr>
              <a:latin typeface="Calibri"/>
              <a:ea typeface="Calibri"/>
              <a:cs typeface="Calibri"/>
              <a:sym typeface="Calibri"/>
            </a:endParaRPr>
          </a:p>
        </p:txBody>
      </p:sp>
      <p:sp>
        <p:nvSpPr>
          <p:cNvPr id="68" name="Google Shape;68;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500"/>
              <a:buChar char="●"/>
            </a:pPr>
            <a:r>
              <a:rPr lang="fi" sz="2000">
                <a:solidFill>
                  <a:schemeClr val="dk1"/>
                </a:solidFill>
                <a:latin typeface="Calibri"/>
                <a:ea typeface="Calibri"/>
                <a:cs typeface="Calibri"/>
                <a:sym typeface="Calibri"/>
              </a:rPr>
              <a:t>Vauvan aistit:</a:t>
            </a:r>
            <a:endParaRPr sz="20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2000">
                <a:solidFill>
                  <a:schemeClr val="dk1"/>
                </a:solidFill>
                <a:latin typeface="Calibri"/>
                <a:ea typeface="Calibri"/>
                <a:cs typeface="Calibri"/>
                <a:sym typeface="Calibri"/>
              </a:rPr>
              <a:t>Kuulo on hyvin kehittynyt.</a:t>
            </a:r>
            <a:endParaRPr sz="20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2000">
                <a:solidFill>
                  <a:schemeClr val="dk1"/>
                </a:solidFill>
                <a:latin typeface="Calibri"/>
                <a:ea typeface="Calibri"/>
                <a:cs typeface="Calibri"/>
                <a:sym typeface="Calibri"/>
              </a:rPr>
              <a:t>Näkö on heikoin aisti.</a:t>
            </a:r>
            <a:endParaRPr sz="2000">
              <a:solidFill>
                <a:schemeClr val="dk1"/>
              </a:solidFill>
              <a:latin typeface="Calibri"/>
              <a:ea typeface="Calibri"/>
              <a:cs typeface="Calibri"/>
              <a:sym typeface="Calibri"/>
            </a:endParaRPr>
          </a:p>
          <a:p>
            <a:pPr marL="1314450" lvl="2" indent="-285750" algn="l" rtl="0">
              <a:lnSpc>
                <a:spcPct val="115000"/>
              </a:lnSpc>
              <a:spcBef>
                <a:spcPts val="0"/>
              </a:spcBef>
              <a:spcAft>
                <a:spcPts val="0"/>
              </a:spcAft>
              <a:buClr>
                <a:schemeClr val="dk1"/>
              </a:buClr>
              <a:buSzPts val="1500"/>
              <a:buChar char="■"/>
            </a:pPr>
            <a:r>
              <a:rPr lang="fi" sz="2000">
                <a:solidFill>
                  <a:schemeClr val="dk1"/>
                </a:solidFill>
                <a:latin typeface="Calibri"/>
                <a:ea typeface="Calibri"/>
                <a:cs typeface="Calibri"/>
                <a:sym typeface="Calibri"/>
              </a:rPr>
              <a:t>Binokulaarinen näkö, eli kyky yhdistää kahden silmän kautta vastaanotettu tieto yhdeksi kuvaksi, kehittyy vasta noin 14 viikon iässä.</a:t>
            </a:r>
            <a:endParaRPr sz="20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2000">
                <a:solidFill>
                  <a:schemeClr val="dk1"/>
                </a:solidFill>
                <a:latin typeface="Calibri"/>
                <a:ea typeface="Calibri"/>
                <a:cs typeface="Calibri"/>
                <a:sym typeface="Calibri"/>
              </a:rPr>
              <a:t>Haju-, maku- ja tuntoaisti paranevat nopeasti.</a:t>
            </a:r>
            <a:endParaRPr sz="20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500"/>
              <a:buChar char="●"/>
            </a:pPr>
            <a:r>
              <a:rPr lang="fi" sz="2000">
                <a:solidFill>
                  <a:schemeClr val="dk1"/>
                </a:solidFill>
                <a:latin typeface="Calibri"/>
                <a:ea typeface="Calibri"/>
                <a:cs typeface="Calibri"/>
                <a:sym typeface="Calibri"/>
              </a:rPr>
              <a:t>Vauvan aistit ovat suuntautuneet erityisesti sosiaaliseen vuorovaikutukseen.</a:t>
            </a:r>
            <a:endParaRPr sz="20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500"/>
              <a:buChar char="●"/>
            </a:pPr>
            <a:r>
              <a:rPr lang="fi" sz="2000">
                <a:solidFill>
                  <a:schemeClr val="dk1"/>
                </a:solidFill>
                <a:latin typeface="Calibri"/>
                <a:ea typeface="Calibri"/>
                <a:cs typeface="Calibri"/>
                <a:sym typeface="Calibri"/>
              </a:rPr>
              <a:t>Havaitseminen nopeutuu kokemusten myötä.</a:t>
            </a:r>
            <a:endParaRPr sz="2000">
              <a:solidFill>
                <a:schemeClr val="dk1"/>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6"/>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Objektipysyvyys on varhainen kognitiivinen oivallus</a:t>
            </a:r>
            <a:endParaRPr>
              <a:latin typeface="Calibri"/>
              <a:ea typeface="Calibri"/>
              <a:cs typeface="Calibri"/>
              <a:sym typeface="Calibri"/>
            </a:endParaRPr>
          </a:p>
        </p:txBody>
      </p:sp>
      <p:sp>
        <p:nvSpPr>
          <p:cNvPr id="74" name="Google Shape;74;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Objektipysyvyys: </a:t>
            </a:r>
            <a:r>
              <a:rPr lang="fi">
                <a:solidFill>
                  <a:schemeClr val="dk1"/>
                </a:solidFill>
                <a:latin typeface="Calibri"/>
                <a:ea typeface="Calibri"/>
                <a:cs typeface="Calibri"/>
                <a:sym typeface="Calibri"/>
              </a:rPr>
              <a:t>Oivallus</a:t>
            </a:r>
            <a:r>
              <a:rPr lang="fi" b="1">
                <a:solidFill>
                  <a:schemeClr val="dk1"/>
                </a:solidFill>
                <a:latin typeface="Calibri"/>
                <a:ea typeface="Calibri"/>
                <a:cs typeface="Calibri"/>
                <a:sym typeface="Calibri"/>
              </a:rPr>
              <a:t> </a:t>
            </a:r>
            <a:r>
              <a:rPr lang="fi">
                <a:solidFill>
                  <a:schemeClr val="dk1"/>
                </a:solidFill>
                <a:latin typeface="Calibri"/>
                <a:ea typeface="Calibri"/>
                <a:cs typeface="Calibri"/>
                <a:sym typeface="Calibri"/>
              </a:rPr>
              <a:t>objektien ja ihmisten olemassaolon jatkuvuudesta, vaikka niitä ei voisi parhaillaan aistia.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Nykykäsityksen mukaan objektipysyvyys </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kehittyy ainakin osittain kokemuksen myötä </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on havaittavissa 4–5 kk ikäisillä vauvoilla.</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Muistin kehitys on riippuvainen kokemuksista ja aivojen kypsymisestä.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Pieneltä lapselta puuttuu kyky jäsentää kokemuksia merkityksellisiksi kokonaisuuksiksi.</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Puolivuotias pystyy viivästettyyn jäljittelyyn.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Vauvojen muisti on pitkälti tiedostamatonta.</a:t>
            </a:r>
            <a:endParaRPr>
              <a:solidFill>
                <a:schemeClr val="dk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7"/>
          <p:cNvSpPr txBox="1">
            <a:spLocks noGrp="1"/>
          </p:cNvSpPr>
          <p:nvPr>
            <p:ph type="title"/>
          </p:nvPr>
        </p:nvSpPr>
        <p:spPr>
          <a:xfrm>
            <a:off x="311700" y="60269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Yksivuotias on pikkututkija</a:t>
            </a:r>
            <a:endParaRPr>
              <a:latin typeface="Calibri"/>
              <a:ea typeface="Calibri"/>
              <a:cs typeface="Calibri"/>
              <a:sym typeface="Calibri"/>
            </a:endParaRPr>
          </a:p>
        </p:txBody>
      </p:sp>
      <p:sp>
        <p:nvSpPr>
          <p:cNvPr id="80" name="Google Shape;80;p7"/>
          <p:cNvSpPr txBox="1">
            <a:spLocks noGrp="1"/>
          </p:cNvSpPr>
          <p:nvPr>
            <p:ph type="body" idx="1"/>
          </p:nvPr>
        </p:nvSpPr>
        <p:spPr>
          <a:xfrm>
            <a:off x="311700" y="1152475"/>
            <a:ext cx="4704300" cy="35811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Digitaalisten laitteiden käyttöä ei suositella alle 2-vuotiaille taaperoille, koska ne saattavat </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häiritä kognitiivista kehitystä </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aiheuttaa uni- ja keskittymisongelmia.</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Yksivuotiaana opitaan alkeet kyvystä asettua toisen ihmisen asemaan.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Tietoisuus itsestä tarkentuu noin puolentoista vuoden iässä.</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Peilikoe </a:t>
            </a:r>
            <a:endParaRPr sz="1800">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Minä-pronominin käyttö</a:t>
            </a:r>
            <a:endParaRPr sz="1800">
              <a:solidFill>
                <a:schemeClr val="dk1"/>
              </a:solidFill>
              <a:latin typeface="Calibri"/>
              <a:ea typeface="Calibri"/>
              <a:cs typeface="Calibri"/>
              <a:sym typeface="Calibri"/>
            </a:endParaRPr>
          </a:p>
        </p:txBody>
      </p:sp>
      <p:pic>
        <p:nvPicPr>
          <p:cNvPr id="81" name="Google Shape;81;p7"/>
          <p:cNvPicPr preferRelativeResize="0"/>
          <p:nvPr/>
        </p:nvPicPr>
        <p:blipFill>
          <a:blip r:embed="rId3">
            <a:alphaModFix/>
          </a:blip>
          <a:stretch>
            <a:fillRect/>
          </a:stretch>
        </p:blipFill>
        <p:spPr>
          <a:xfrm>
            <a:off x="5158275" y="1624950"/>
            <a:ext cx="3788575" cy="2993749"/>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8"/>
          <p:cNvSpPr txBox="1">
            <a:spLocks noGrp="1"/>
          </p:cNvSpPr>
          <p:nvPr>
            <p:ph type="title"/>
          </p:nvPr>
        </p:nvSpPr>
        <p:spPr>
          <a:xfrm>
            <a:off x="311700" y="574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Kielen kehitys</a:t>
            </a:r>
            <a:endParaRPr>
              <a:latin typeface="Calibri"/>
              <a:ea typeface="Calibri"/>
              <a:cs typeface="Calibri"/>
              <a:sym typeface="Calibri"/>
            </a:endParaRPr>
          </a:p>
        </p:txBody>
      </p:sp>
      <p:sp>
        <p:nvSpPr>
          <p:cNvPr id="87" name="Google Shape;87;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Vauvalla on synnynnäinen valmius oppia kieliä.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Vauva on kiinnostuneempi puheesta kuin muista äänistä.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Oppiakseen puhumaan vauva tarvitsee altistusta puheelle kielellisen herkkyyskauden aikana.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Yksivuotias ymmärtää lukuisia sanoja ja sanoo ensisanansa. Lapsen </a:t>
            </a:r>
            <a:r>
              <a:rPr lang="fi" b="1">
                <a:solidFill>
                  <a:schemeClr val="dk1"/>
                </a:solidFill>
                <a:latin typeface="Calibri"/>
                <a:ea typeface="Calibri"/>
                <a:cs typeface="Calibri"/>
                <a:sym typeface="Calibri"/>
              </a:rPr>
              <a:t>symbolifunktio </a:t>
            </a:r>
            <a:r>
              <a:rPr lang="fi">
                <a:solidFill>
                  <a:schemeClr val="dk1"/>
                </a:solidFill>
                <a:latin typeface="Calibri"/>
                <a:ea typeface="Calibri"/>
                <a:cs typeface="Calibri"/>
                <a:sym typeface="Calibri"/>
              </a:rPr>
              <a:t>on kehittynyt, eli lapsi ymmärtää sanat symboleiksi.</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Kaksikielisten lasten kielelliset taidot kehittyvät yhtä hyvin kuin yksikielisten.</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Molempia kieliä on kuultava riittävästi, jotta ne kehittyvät.</a:t>
            </a:r>
            <a:endParaRPr sz="1800">
              <a:solidFill>
                <a:schemeClr val="dk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9"/>
          <p:cNvPicPr preferRelativeResize="0"/>
          <p:nvPr/>
        </p:nvPicPr>
        <p:blipFill rotWithShape="1">
          <a:blip r:embed="rId3">
            <a:alphaModFix/>
          </a:blip>
          <a:srcRect t="69070" b="26355"/>
          <a:stretch/>
        </p:blipFill>
        <p:spPr>
          <a:xfrm>
            <a:off x="5710714" y="2584057"/>
            <a:ext cx="1514941" cy="359460"/>
          </a:xfrm>
          <a:prstGeom prst="rect">
            <a:avLst/>
          </a:prstGeom>
          <a:noFill/>
          <a:ln>
            <a:noFill/>
          </a:ln>
        </p:spPr>
      </p:pic>
      <p:pic>
        <p:nvPicPr>
          <p:cNvPr id="93" name="Google Shape;93;p9"/>
          <p:cNvPicPr preferRelativeResize="0"/>
          <p:nvPr/>
        </p:nvPicPr>
        <p:blipFill rotWithShape="1">
          <a:blip r:embed="rId3">
            <a:alphaModFix/>
          </a:blip>
          <a:srcRect t="5320" b="84264"/>
          <a:stretch/>
        </p:blipFill>
        <p:spPr>
          <a:xfrm>
            <a:off x="205496" y="1679745"/>
            <a:ext cx="1514943" cy="818397"/>
          </a:xfrm>
          <a:prstGeom prst="rect">
            <a:avLst/>
          </a:prstGeom>
          <a:noFill/>
          <a:ln>
            <a:noFill/>
          </a:ln>
        </p:spPr>
      </p:pic>
      <p:pic>
        <p:nvPicPr>
          <p:cNvPr id="94" name="Google Shape;94;p9"/>
          <p:cNvPicPr preferRelativeResize="0"/>
          <p:nvPr/>
        </p:nvPicPr>
        <p:blipFill rotWithShape="1">
          <a:blip r:embed="rId3">
            <a:alphaModFix/>
          </a:blip>
          <a:srcRect b="93508"/>
          <a:stretch/>
        </p:blipFill>
        <p:spPr>
          <a:xfrm>
            <a:off x="3739926" y="992534"/>
            <a:ext cx="1602965" cy="539727"/>
          </a:xfrm>
          <a:prstGeom prst="rect">
            <a:avLst/>
          </a:prstGeom>
          <a:noFill/>
          <a:ln>
            <a:noFill/>
          </a:ln>
        </p:spPr>
      </p:pic>
      <p:pic>
        <p:nvPicPr>
          <p:cNvPr id="95" name="Google Shape;95;p9"/>
          <p:cNvPicPr preferRelativeResize="0"/>
          <p:nvPr/>
        </p:nvPicPr>
        <p:blipFill rotWithShape="1">
          <a:blip r:embed="rId3">
            <a:alphaModFix/>
          </a:blip>
          <a:srcRect t="24903" b="66866"/>
          <a:stretch/>
        </p:blipFill>
        <p:spPr>
          <a:xfrm>
            <a:off x="1275819" y="3044192"/>
            <a:ext cx="1514943" cy="646716"/>
          </a:xfrm>
          <a:prstGeom prst="rect">
            <a:avLst/>
          </a:prstGeom>
          <a:noFill/>
          <a:ln>
            <a:noFill/>
          </a:ln>
        </p:spPr>
      </p:pic>
      <p:pic>
        <p:nvPicPr>
          <p:cNvPr id="96" name="Google Shape;96;p9"/>
          <p:cNvPicPr preferRelativeResize="0"/>
          <p:nvPr/>
        </p:nvPicPr>
        <p:blipFill rotWithShape="1">
          <a:blip r:embed="rId3">
            <a:alphaModFix/>
          </a:blip>
          <a:srcRect t="44873" r="5759" b="49058"/>
          <a:stretch/>
        </p:blipFill>
        <p:spPr>
          <a:xfrm>
            <a:off x="3044735" y="3106048"/>
            <a:ext cx="1514943" cy="505964"/>
          </a:xfrm>
          <a:prstGeom prst="rect">
            <a:avLst/>
          </a:prstGeom>
          <a:noFill/>
          <a:ln>
            <a:noFill/>
          </a:ln>
        </p:spPr>
      </p:pic>
      <p:pic>
        <p:nvPicPr>
          <p:cNvPr id="97" name="Google Shape;97;p9"/>
          <p:cNvPicPr preferRelativeResize="0"/>
          <p:nvPr/>
        </p:nvPicPr>
        <p:blipFill rotWithShape="1">
          <a:blip r:embed="rId3">
            <a:alphaModFix/>
          </a:blip>
          <a:srcRect t="35468" b="57473"/>
          <a:stretch/>
        </p:blipFill>
        <p:spPr>
          <a:xfrm>
            <a:off x="2241645" y="2389011"/>
            <a:ext cx="1514944" cy="554506"/>
          </a:xfrm>
          <a:prstGeom prst="rect">
            <a:avLst/>
          </a:prstGeom>
          <a:noFill/>
          <a:ln>
            <a:noFill/>
          </a:ln>
        </p:spPr>
      </p:pic>
      <p:pic>
        <p:nvPicPr>
          <p:cNvPr id="98" name="Google Shape;98;p9"/>
          <p:cNvPicPr preferRelativeResize="0"/>
          <p:nvPr/>
        </p:nvPicPr>
        <p:blipFill rotWithShape="1">
          <a:blip r:embed="rId3">
            <a:alphaModFix/>
          </a:blip>
          <a:srcRect t="18247" b="77500"/>
          <a:stretch/>
        </p:blipFill>
        <p:spPr>
          <a:xfrm>
            <a:off x="523476" y="2645358"/>
            <a:ext cx="1514941" cy="334081"/>
          </a:xfrm>
          <a:prstGeom prst="rect">
            <a:avLst/>
          </a:prstGeom>
          <a:noFill/>
          <a:ln>
            <a:noFill/>
          </a:ln>
        </p:spPr>
      </p:pic>
      <p:pic>
        <p:nvPicPr>
          <p:cNvPr id="99" name="Google Shape;99;p9"/>
          <p:cNvPicPr preferRelativeResize="0"/>
          <p:nvPr/>
        </p:nvPicPr>
        <p:blipFill rotWithShape="1">
          <a:blip r:embed="rId3">
            <a:alphaModFix/>
          </a:blip>
          <a:srcRect t="53419" b="42336"/>
          <a:stretch/>
        </p:blipFill>
        <p:spPr>
          <a:xfrm>
            <a:off x="3709573" y="2632037"/>
            <a:ext cx="1633318" cy="359460"/>
          </a:xfrm>
          <a:prstGeom prst="rect">
            <a:avLst/>
          </a:prstGeom>
          <a:noFill/>
          <a:ln>
            <a:noFill/>
          </a:ln>
        </p:spPr>
      </p:pic>
      <p:pic>
        <p:nvPicPr>
          <p:cNvPr id="100" name="Google Shape;100;p9"/>
          <p:cNvPicPr preferRelativeResize="0"/>
          <p:nvPr/>
        </p:nvPicPr>
        <p:blipFill rotWithShape="1">
          <a:blip r:embed="rId3">
            <a:alphaModFix/>
          </a:blip>
          <a:srcRect t="60543" b="33267"/>
          <a:stretch/>
        </p:blipFill>
        <p:spPr>
          <a:xfrm>
            <a:off x="4367078" y="2027325"/>
            <a:ext cx="1528597" cy="490637"/>
          </a:xfrm>
          <a:prstGeom prst="rect">
            <a:avLst/>
          </a:prstGeom>
          <a:noFill/>
          <a:ln>
            <a:noFill/>
          </a:ln>
        </p:spPr>
      </p:pic>
      <p:pic>
        <p:nvPicPr>
          <p:cNvPr id="101" name="Google Shape;101;p9"/>
          <p:cNvPicPr preferRelativeResize="0"/>
          <p:nvPr/>
        </p:nvPicPr>
        <p:blipFill rotWithShape="1">
          <a:blip r:embed="rId3">
            <a:alphaModFix/>
          </a:blip>
          <a:srcRect t="87066"/>
          <a:stretch/>
        </p:blipFill>
        <p:spPr>
          <a:xfrm>
            <a:off x="7534925" y="2089877"/>
            <a:ext cx="1514943" cy="1016171"/>
          </a:xfrm>
          <a:prstGeom prst="rect">
            <a:avLst/>
          </a:prstGeom>
          <a:noFill/>
          <a:ln>
            <a:noFill/>
          </a:ln>
        </p:spPr>
      </p:pic>
      <p:pic>
        <p:nvPicPr>
          <p:cNvPr id="102" name="Google Shape;102;p9"/>
          <p:cNvPicPr preferRelativeResize="0"/>
          <p:nvPr/>
        </p:nvPicPr>
        <p:blipFill rotWithShape="1">
          <a:blip r:embed="rId3">
            <a:alphaModFix/>
          </a:blip>
          <a:srcRect l="1" t="75954" r="6991" b="15531"/>
          <a:stretch/>
        </p:blipFill>
        <p:spPr>
          <a:xfrm>
            <a:off x="6237130" y="3106048"/>
            <a:ext cx="1516011" cy="7196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5"/>
          <p:cNvPicPr preferRelativeResize="0"/>
          <p:nvPr/>
        </p:nvPicPr>
        <p:blipFill rotWithShape="1">
          <a:blip r:embed="rId3">
            <a:alphaModFix/>
          </a:blip>
          <a:srcRect/>
          <a:stretch/>
        </p:blipFill>
        <p:spPr>
          <a:xfrm>
            <a:off x="2466950" y="835671"/>
            <a:ext cx="4210099" cy="3835228"/>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Vauvoille suunnatut videot</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52475"/>
            <a:ext cx="51282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Katsotaan pätkä </a:t>
            </a:r>
            <a:r>
              <a:rPr lang="fi"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vauvoille suunnatusta videosta</a:t>
            </a:r>
            <a:r>
              <a:rPr lang="fi">
                <a:solidFill>
                  <a:schemeClr val="dk1"/>
                </a:solidFill>
                <a:latin typeface="Calibri"/>
                <a:ea typeface="Calibri"/>
                <a:cs typeface="Calibri"/>
                <a:sym typeface="Calibri"/>
              </a:rPr>
              <a:t>.</a:t>
            </a:r>
            <a:endParaRPr i="1">
              <a:solidFill>
                <a:schemeClr val="dk1"/>
              </a:solidFill>
              <a:highlight>
                <a:srgbClr val="F9F9F9"/>
              </a:highlight>
              <a:latin typeface="Calibri"/>
              <a:ea typeface="Calibri"/>
              <a:cs typeface="Calibri"/>
              <a:sym typeface="Calibri"/>
            </a:endParaRPr>
          </a:p>
          <a:p>
            <a:pPr marL="285750" lvl="0" indent="-28575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Pohdi videota katsoessasi:</a:t>
            </a:r>
            <a:endParaRPr/>
          </a:p>
          <a:p>
            <a:pPr marL="742950" lvl="1" indent="-285750" algn="l" rtl="0">
              <a:lnSpc>
                <a:spcPct val="115000"/>
              </a:lnSpc>
              <a:spcBef>
                <a:spcPts val="1200"/>
              </a:spcBef>
              <a:spcAft>
                <a:spcPts val="0"/>
              </a:spcAft>
              <a:buClr>
                <a:schemeClr val="dk1"/>
              </a:buClr>
              <a:buSzPts val="1350"/>
              <a:buChar char="○"/>
            </a:pPr>
            <a:r>
              <a:rPr lang="fi" sz="1800">
                <a:solidFill>
                  <a:schemeClr val="dk1"/>
                </a:solidFill>
                <a:latin typeface="Calibri"/>
                <a:ea typeface="Calibri"/>
                <a:cs typeface="Calibri"/>
                <a:sym typeface="Calibri"/>
              </a:rPr>
              <a:t>Mikä tekee videosta vauvoille sopivan – vai onko se vauvoille sopiva?</a:t>
            </a:r>
            <a:endParaRPr/>
          </a:p>
          <a:p>
            <a:pPr marL="742950" lvl="1" indent="-285750" algn="l" rtl="0">
              <a:lnSpc>
                <a:spcPct val="115000"/>
              </a:lnSpc>
              <a:spcBef>
                <a:spcPts val="1200"/>
              </a:spcBef>
              <a:spcAft>
                <a:spcPts val="0"/>
              </a:spcAft>
              <a:buClr>
                <a:schemeClr val="dk1"/>
              </a:buClr>
              <a:buSzPts val="1350"/>
              <a:buChar char="○"/>
            </a:pPr>
            <a:r>
              <a:rPr lang="fi" sz="1800">
                <a:solidFill>
                  <a:schemeClr val="dk1"/>
                </a:solidFill>
                <a:latin typeface="Calibri"/>
                <a:ea typeface="Calibri"/>
                <a:cs typeface="Calibri"/>
                <a:sym typeface="Calibri"/>
              </a:rPr>
              <a:t>Tukeeko videon katsominen vauvan kehitystä? Perustele näkemyksesi.</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1200"/>
              </a:spcAft>
              <a:buSzPts val="1800"/>
              <a:buNone/>
            </a:pPr>
            <a:endParaRPr>
              <a:solidFill>
                <a:schemeClr val="dk1"/>
              </a:solidFill>
            </a:endParaRPr>
          </a:p>
        </p:txBody>
      </p:sp>
      <p:pic>
        <p:nvPicPr>
          <p:cNvPr id="48" name="Google Shape;48;p2"/>
          <p:cNvPicPr preferRelativeResize="0"/>
          <p:nvPr/>
        </p:nvPicPr>
        <p:blipFill>
          <a:blip r:embed="rId4">
            <a:alphaModFix/>
          </a:blip>
          <a:stretch>
            <a:fillRect/>
          </a:stretch>
        </p:blipFill>
        <p:spPr>
          <a:xfrm>
            <a:off x="5577098" y="1409213"/>
            <a:ext cx="3309850" cy="2902925"/>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11700" y="54615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Vastausehdotuksia</a:t>
            </a:r>
            <a:endParaRPr>
              <a:latin typeface="Calibri"/>
              <a:ea typeface="Calibri"/>
              <a:cs typeface="Calibri"/>
              <a:sym typeface="Calibri"/>
            </a:endParaRPr>
          </a:p>
        </p:txBody>
      </p:sp>
      <p:sp>
        <p:nvSpPr>
          <p:cNvPr id="54" name="Google Shape;54;p3"/>
          <p:cNvSpPr txBox="1">
            <a:spLocks noGrp="1"/>
          </p:cNvSpPr>
          <p:nvPr>
            <p:ph type="body" idx="1"/>
          </p:nvPr>
        </p:nvSpPr>
        <p:spPr>
          <a:xfrm>
            <a:off x="311700" y="1118857"/>
            <a:ext cx="8520600" cy="39117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Char char="●"/>
            </a:pPr>
            <a:r>
              <a:rPr lang="fi">
                <a:solidFill>
                  <a:schemeClr val="dk1"/>
                </a:solidFill>
                <a:latin typeface="Calibri"/>
                <a:ea typeface="Calibri"/>
                <a:cs typeface="Calibri"/>
                <a:sym typeface="Calibri"/>
              </a:rPr>
              <a:t>Videossa on </a:t>
            </a:r>
            <a:endParaRPr/>
          </a:p>
          <a:p>
            <a:pPr marL="914400" lvl="1" indent="-317500" algn="l" rtl="0">
              <a:lnSpc>
                <a:spcPct val="115000"/>
              </a:lnSpc>
              <a:spcBef>
                <a:spcPts val="0"/>
              </a:spcBef>
              <a:spcAft>
                <a:spcPts val="0"/>
              </a:spcAft>
              <a:buClr>
                <a:schemeClr val="dk1"/>
              </a:buClr>
              <a:buSzPts val="1400"/>
              <a:buChar char="○"/>
            </a:pPr>
            <a:r>
              <a:rPr lang="fi" sz="1800">
                <a:solidFill>
                  <a:schemeClr val="dk1"/>
                </a:solidFill>
                <a:latin typeface="Calibri"/>
                <a:ea typeface="Calibri"/>
                <a:cs typeface="Calibri"/>
                <a:sym typeface="Calibri"/>
              </a:rPr>
              <a:t>vahvoja kontrasteja</a:t>
            </a:r>
            <a:endParaRPr/>
          </a:p>
          <a:p>
            <a:pPr marL="914400" lvl="1" indent="-317500" algn="l" rtl="0">
              <a:lnSpc>
                <a:spcPct val="115000"/>
              </a:lnSpc>
              <a:spcBef>
                <a:spcPts val="600"/>
              </a:spcBef>
              <a:spcAft>
                <a:spcPts val="0"/>
              </a:spcAft>
              <a:buClr>
                <a:schemeClr val="dk1"/>
              </a:buClr>
              <a:buSzPts val="1400"/>
              <a:buChar char="○"/>
            </a:pPr>
            <a:r>
              <a:rPr lang="fi" sz="1800">
                <a:solidFill>
                  <a:schemeClr val="dk1"/>
                </a:solidFill>
                <a:latin typeface="Calibri"/>
                <a:ea typeface="Calibri"/>
                <a:cs typeface="Calibri"/>
                <a:sym typeface="Calibri"/>
              </a:rPr>
              <a:t>kirkkaita värejä</a:t>
            </a:r>
            <a:endParaRPr/>
          </a:p>
          <a:p>
            <a:pPr marL="914400" lvl="1" indent="-317500" algn="l" rtl="0">
              <a:lnSpc>
                <a:spcPct val="115000"/>
              </a:lnSpc>
              <a:spcBef>
                <a:spcPts val="600"/>
              </a:spcBef>
              <a:spcAft>
                <a:spcPts val="0"/>
              </a:spcAft>
              <a:buClr>
                <a:schemeClr val="dk1"/>
              </a:buClr>
              <a:buSzPts val="1400"/>
              <a:buChar char="○"/>
            </a:pPr>
            <a:r>
              <a:rPr lang="fi" sz="1800">
                <a:solidFill>
                  <a:schemeClr val="dk1"/>
                </a:solidFill>
                <a:latin typeface="Calibri"/>
                <a:ea typeface="Calibri"/>
                <a:cs typeface="Calibri"/>
                <a:sym typeface="Calibri"/>
              </a:rPr>
              <a:t>kasvoja</a:t>
            </a:r>
            <a:endParaRPr/>
          </a:p>
          <a:p>
            <a:pPr marL="914400" lvl="1" indent="-317500" algn="l" rtl="0">
              <a:lnSpc>
                <a:spcPct val="115000"/>
              </a:lnSpc>
              <a:spcBef>
                <a:spcPts val="600"/>
              </a:spcBef>
              <a:spcAft>
                <a:spcPts val="0"/>
              </a:spcAft>
              <a:buClr>
                <a:schemeClr val="dk1"/>
              </a:buClr>
              <a:buSzPts val="1400"/>
              <a:buChar char="○"/>
            </a:pPr>
            <a:r>
              <a:rPr lang="fi" sz="1800">
                <a:solidFill>
                  <a:schemeClr val="dk1"/>
                </a:solidFill>
                <a:latin typeface="Calibri"/>
                <a:ea typeface="Calibri"/>
                <a:cs typeface="Calibri"/>
                <a:sym typeface="Calibri"/>
              </a:rPr>
              <a:t>paljon toistoja.</a:t>
            </a:r>
            <a:endParaRPr sz="1800">
              <a:solidFill>
                <a:schemeClr val="dk1"/>
              </a:solidFill>
              <a:latin typeface="Calibri"/>
              <a:ea typeface="Calibri"/>
              <a:cs typeface="Calibri"/>
              <a:sym typeface="Calibri"/>
            </a:endParaRPr>
          </a:p>
          <a:p>
            <a:pPr marL="285750" lvl="0" indent="-285750" algn="l" rtl="0">
              <a:lnSpc>
                <a:spcPct val="115000"/>
              </a:lnSpc>
              <a:spcBef>
                <a:spcPts val="600"/>
              </a:spcBef>
              <a:spcAft>
                <a:spcPts val="0"/>
              </a:spcAft>
              <a:buSzPts val="1800"/>
              <a:buChar char="●"/>
            </a:pPr>
            <a:r>
              <a:rPr lang="fi">
                <a:solidFill>
                  <a:schemeClr val="dk1"/>
                </a:solidFill>
                <a:latin typeface="Calibri"/>
                <a:ea typeface="Calibri"/>
                <a:cs typeface="Calibri"/>
                <a:sym typeface="Calibri"/>
              </a:rPr>
              <a:t>Nämä sopivat vauvan kognitiiviseen kehitystasoon (havaitseminen, muisti, ajattelu) ja esim. taipumukseen suosia ihmiskasvoja.</a:t>
            </a:r>
            <a:endParaRPr/>
          </a:p>
          <a:p>
            <a:pPr marL="285750" lvl="0" indent="-285750" algn="l" rtl="0">
              <a:lnSpc>
                <a:spcPct val="115000"/>
              </a:lnSpc>
              <a:spcBef>
                <a:spcPts val="600"/>
              </a:spcBef>
              <a:spcAft>
                <a:spcPts val="600"/>
              </a:spcAft>
              <a:buSzPts val="1800"/>
              <a:buChar char="●"/>
            </a:pPr>
            <a:r>
              <a:rPr lang="fi">
                <a:solidFill>
                  <a:schemeClr val="dk1"/>
                </a:solidFill>
                <a:latin typeface="Calibri"/>
                <a:ea typeface="Calibri"/>
                <a:cs typeface="Calibri"/>
                <a:sym typeface="Calibri"/>
              </a:rPr>
              <a:t>Video tarjoaa ärsykkeitä ja voi siis tukea kognitiivista kehitystä. Toisaalta yksin videon katsominen on passiivista. Videon katsomisella ei ole syytä korvata sosiaalista vuorovaikutusta, joka on vauvan kehityksen kannalta kriittisen tärkeää.</a:t>
            </a:r>
            <a:endParaRPr>
              <a:solidFill>
                <a:schemeClr val="dk1"/>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311700" y="817603"/>
            <a:ext cx="8520600" cy="3508293"/>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fi" sz="3200" b="1">
                <a:solidFill>
                  <a:srgbClr val="EF8600"/>
                </a:solidFill>
                <a:latin typeface="Calibri"/>
                <a:ea typeface="Calibri"/>
                <a:cs typeface="Calibri"/>
                <a:sym typeface="Calibri"/>
              </a:rPr>
              <a:t>Skeema 2</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
            </a:r>
            <a:br>
              <a:rPr lang="fi" sz="3200" b="1">
                <a:solidFill>
                  <a:srgbClr val="EF8600"/>
                </a:solidFill>
                <a:latin typeface="Calibri"/>
                <a:ea typeface="Calibri"/>
                <a:cs typeface="Calibri"/>
                <a:sym typeface="Calibri"/>
              </a:rPr>
            </a:br>
            <a:r>
              <a:rPr lang="fi" sz="3200" b="1">
                <a:solidFill>
                  <a:srgbClr val="EF8600"/>
                </a:solidFill>
                <a:latin typeface="Calibri"/>
                <a:ea typeface="Calibri"/>
                <a:cs typeface="Calibri"/>
                <a:sym typeface="Calibri"/>
              </a:rPr>
              <a:t>3.8 Vauva kehittyy myötäelävässä vuorovaikutuksessa</a:t>
            </a:r>
            <a:br>
              <a:rPr lang="fi" sz="3200" b="1">
                <a:solidFill>
                  <a:srgbClr val="EF8600"/>
                </a:solidFill>
                <a:latin typeface="Calibri"/>
                <a:ea typeface="Calibri"/>
                <a:cs typeface="Calibri"/>
                <a:sym typeface="Calibri"/>
              </a:rPr>
            </a:br>
            <a:r>
              <a:rPr lang="fi" sz="3200">
                <a:latin typeface="Calibri"/>
                <a:ea typeface="Calibri"/>
                <a:cs typeface="Calibri"/>
                <a:sym typeface="Calibri"/>
              </a:rPr>
              <a:t/>
            </a:r>
            <a:br>
              <a:rPr lang="fi" sz="3200">
                <a:latin typeface="Calibri"/>
                <a:ea typeface="Calibri"/>
                <a:cs typeface="Calibri"/>
                <a:sym typeface="Calibri"/>
              </a:rPr>
            </a:br>
            <a:r>
              <a:rPr lang="fi" sz="3200" b="1">
                <a:solidFill>
                  <a:schemeClr val="dk1"/>
                </a:solidFill>
                <a:latin typeface="Calibri"/>
                <a:ea typeface="Calibri"/>
                <a:cs typeface="Calibri"/>
                <a:sym typeface="Calibri"/>
              </a:rPr>
              <a:t>Motivointi 1: Still Face Experiment -video</a:t>
            </a:r>
            <a:endParaRPr sz="3200">
              <a:solidFill>
                <a:schemeClr val="dk1"/>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2"/>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Still Face Experiment</a:t>
            </a:r>
            <a:endParaRPr>
              <a:latin typeface="Calibri"/>
              <a:ea typeface="Calibri"/>
              <a:cs typeface="Calibri"/>
              <a:sym typeface="Calibri"/>
            </a:endParaRPr>
          </a:p>
        </p:txBody>
      </p:sp>
      <p:sp>
        <p:nvSpPr>
          <p:cNvPr id="47" name="Google Shape;47;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Katsotaan video </a:t>
            </a:r>
            <a:r>
              <a:rPr lang="fi"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Still Face Experiment </a:t>
            </a:r>
            <a:r>
              <a:rPr lang="fi">
                <a:solidFill>
                  <a:schemeClr val="dk1"/>
                </a:solidFill>
                <a:latin typeface="Calibri"/>
                <a:ea typeface="Calibri"/>
                <a:cs typeface="Calibri"/>
                <a:sym typeface="Calibri"/>
              </a:rPr>
              <a:t>(2:48). </a:t>
            </a:r>
            <a:endParaRPr/>
          </a:p>
          <a:p>
            <a:pPr marL="0" lvl="0" indent="0" algn="l" rtl="0">
              <a:lnSpc>
                <a:spcPct val="115000"/>
              </a:lnSpc>
              <a:spcBef>
                <a:spcPts val="0"/>
              </a:spcBef>
              <a:spcAft>
                <a:spcPts val="0"/>
              </a:spcAft>
              <a:buSzPts val="1800"/>
              <a:buNone/>
            </a:pP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800"/>
              <a:buNone/>
            </a:pPr>
            <a:r>
              <a:rPr lang="fi">
                <a:solidFill>
                  <a:schemeClr val="dk1"/>
                </a:solidFill>
                <a:latin typeface="Calibri"/>
                <a:ea typeface="Calibri"/>
                <a:cs typeface="Calibri"/>
                <a:sym typeface="Calibri"/>
              </a:rPr>
              <a:t>Pohdi katsoessasi vastauksia seuraaviin kysymyksiin:</a:t>
            </a:r>
            <a:endParaRPr>
              <a:solidFill>
                <a:schemeClr val="dk1"/>
              </a:solidFill>
              <a:latin typeface="Calibri"/>
              <a:ea typeface="Calibri"/>
              <a:cs typeface="Calibri"/>
              <a:sym typeface="Calibri"/>
            </a:endParaRPr>
          </a:p>
          <a:p>
            <a:pPr marL="457200" lvl="0" indent="-342900" algn="l" rtl="0">
              <a:lnSpc>
                <a:spcPct val="115000"/>
              </a:lnSpc>
              <a:spcBef>
                <a:spcPts val="1200"/>
              </a:spcBef>
              <a:spcAft>
                <a:spcPts val="0"/>
              </a:spcAft>
              <a:buClr>
                <a:schemeClr val="dk1"/>
              </a:buClr>
              <a:buSzPts val="1350"/>
              <a:buChar char="●"/>
            </a:pPr>
            <a:r>
              <a:rPr lang="fi">
                <a:solidFill>
                  <a:schemeClr val="dk1"/>
                </a:solidFill>
                <a:latin typeface="Calibri"/>
                <a:ea typeface="Calibri"/>
                <a:cs typeface="Calibri"/>
                <a:sym typeface="Calibri"/>
              </a:rPr>
              <a:t>Mitä videolla kuvatulla tutkimuksella pyrittiin selvittämään?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Mikä oli tutkimusmenetelmä?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Mikä oli tutkimuksen tulos?</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Mitä mieltä olet tutkimuksen eettisyydestä?</a:t>
            </a:r>
            <a:endParaRPr>
              <a:solidFill>
                <a:schemeClr val="dk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Vastausehdotuksia</a:t>
            </a:r>
            <a:endParaRPr>
              <a:latin typeface="Calibri"/>
              <a:ea typeface="Calibri"/>
              <a:cs typeface="Calibri"/>
              <a:sym typeface="Calibri"/>
            </a:endParaRPr>
          </a:p>
        </p:txBody>
      </p:sp>
      <p:sp>
        <p:nvSpPr>
          <p:cNvPr id="53" name="Google Shape;53;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Tutkimuksella pyrittiin selvittämään, miten vauva reagoi, kun äiti ei yhtäkkiä vastaakaan ilmeillään ja puheellaan vauvan vuorovaikutusyrityksiin.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Kyseessä oli kokeellinen tutkimus, jossa tiedonhankintamenetelmänä käytettiin havainnointia.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Tulos: Vauva hämmentyi, hätääntyi ja reagoi itkulla äidin ilmeettömyyteen ja mykkyyteen.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Tutkimuksen eettisyys voidaan kyseenalaistaa, sillä tutkimuksessa vauvalle aiheutettiin ahdistusta.</a:t>
            </a:r>
            <a:endParaRPr>
              <a:solidFill>
                <a:schemeClr val="dk1"/>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2"/>
          <p:cNvSpPr txBox="1">
            <a:spLocks noGrp="1"/>
          </p:cNvSpPr>
          <p:nvPr>
            <p:ph type="title"/>
          </p:nvPr>
        </p:nvSpPr>
        <p:spPr>
          <a:xfrm>
            <a:off x="311700" y="579775"/>
            <a:ext cx="8520600" cy="95594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Sekalaiset tuntemukset tarkentuvat vivahteikkaiksi tunteiksi</a:t>
            </a:r>
            <a:endParaRPr>
              <a:latin typeface="Calibri"/>
              <a:ea typeface="Calibri"/>
              <a:cs typeface="Calibri"/>
              <a:sym typeface="Calibri"/>
            </a:endParaRPr>
          </a:p>
        </p:txBody>
      </p:sp>
      <p:sp>
        <p:nvSpPr>
          <p:cNvPr id="43" name="Google Shape;43;p2"/>
          <p:cNvSpPr txBox="1">
            <a:spLocks noGrp="1"/>
          </p:cNvSpPr>
          <p:nvPr>
            <p:ph type="body" idx="1"/>
          </p:nvPr>
        </p:nvSpPr>
        <p:spPr>
          <a:xfrm>
            <a:off x="311700" y="1535716"/>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Vastasyntyneellä on vain sekalaisia pahan olon ja mielihyvän tunteita, jotka eriytyvät vauvavuoden aikana perustunteiksi.</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Vauva hymyilee </a:t>
            </a:r>
            <a:r>
              <a:rPr lang="fi" b="1">
                <a:solidFill>
                  <a:schemeClr val="dk1"/>
                </a:solidFill>
                <a:latin typeface="Calibri"/>
                <a:ea typeface="Calibri"/>
                <a:cs typeface="Calibri"/>
                <a:sym typeface="Calibri"/>
              </a:rPr>
              <a:t>sosiaalista hymyä </a:t>
            </a:r>
            <a:r>
              <a:rPr lang="fi">
                <a:solidFill>
                  <a:schemeClr val="dk1"/>
                </a:solidFill>
                <a:latin typeface="Calibri"/>
                <a:ea typeface="Calibri"/>
                <a:cs typeface="Calibri"/>
                <a:sym typeface="Calibri"/>
              </a:rPr>
              <a:t>ensimmäisen kerran noin kuuden viikon iässä.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Vauvojen tunteiden säätelykyky on kehittymätön.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Puolivuotias erottaa tutut ja tuntemattomat ihmiset → vierastaminen.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Eroahdistus tarkoittaa hätääntymistä tutun hoitajan poistuessa.</a:t>
            </a:r>
            <a:endParaRPr>
              <a:solidFill>
                <a:schemeClr val="dk1"/>
              </a:solidFill>
              <a:latin typeface="Calibri"/>
              <a:ea typeface="Calibri"/>
              <a:cs typeface="Calibri"/>
              <a:sym typeface="Calibri"/>
            </a:endParaRPr>
          </a:p>
          <a:p>
            <a:pPr marL="857250" lvl="1" indent="-285750" algn="l" rtl="0">
              <a:lnSpc>
                <a:spcPct val="115000"/>
              </a:lnSpc>
              <a:spcBef>
                <a:spcPts val="0"/>
              </a:spcBef>
              <a:spcAft>
                <a:spcPts val="0"/>
              </a:spcAft>
              <a:buSzPts val="1800"/>
              <a:buChar char="○"/>
            </a:pPr>
            <a:r>
              <a:rPr lang="fi" sz="1800">
                <a:solidFill>
                  <a:schemeClr val="dk1"/>
                </a:solidFill>
                <a:latin typeface="Calibri"/>
                <a:ea typeface="Calibri"/>
                <a:cs typeface="Calibri"/>
                <a:sym typeface="Calibri"/>
              </a:rPr>
              <a:t>Ahdistus on pahimmillaan parivuotiailla.</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1–2-vuotias lapsi alkaa ilmaista sosiaalisia tunteita, kuten häpeää ja ylpeyttä.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Mallioppiminen on voimakasta.</a:t>
            </a:r>
            <a:endParaRPr>
              <a:solidFill>
                <a:schemeClr val="dk1"/>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Temperamentti on synnynnäinen tapa reagoida</a:t>
            </a:r>
            <a:endParaRPr>
              <a:latin typeface="Calibri"/>
              <a:ea typeface="Calibri"/>
              <a:cs typeface="Calibri"/>
              <a:sym typeface="Calibri"/>
            </a:endParaRPr>
          </a:p>
        </p:txBody>
      </p:sp>
      <p:sp>
        <p:nvSpPr>
          <p:cNvPr id="49" name="Google Shape;49;p3"/>
          <p:cNvSpPr txBox="1">
            <a:spLocks noGrp="1"/>
          </p:cNvSpPr>
          <p:nvPr>
            <p:ph type="body" idx="1"/>
          </p:nvPr>
        </p:nvSpPr>
        <p:spPr>
          <a:xfrm>
            <a:off x="311700" y="1168674"/>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Vauvat suhtautuvat asioihin yksilöllisen temperamenttinsa eli synnynnäisen reagointitapansa mukaan.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Temperamenttia kuvataan temperamenttipiirteiden avulla.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Synnynnäinen temperamentti muodostaa pohjan persoonallisuudelle.</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Temperamenttierot ovat perinnöllisiä.</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Thomas ja Chess kehittivät ajatuksen vauvojen kolmesta erilaisesta temperamenttityypistä.</a:t>
            </a:r>
            <a:endParaRPr>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SzPts val="1800"/>
              <a:buNone/>
            </a:pP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4" descr="Kuva, joka sisältää kohteen teksti, käyntikortti&#10;&#10;Kuvaus luotu automaattisesti"/>
          <p:cNvPicPr preferRelativeResize="0"/>
          <p:nvPr/>
        </p:nvPicPr>
        <p:blipFill rotWithShape="1">
          <a:blip r:embed="rId3">
            <a:alphaModFix/>
          </a:blip>
          <a:srcRect/>
          <a:stretch/>
        </p:blipFill>
        <p:spPr>
          <a:xfrm>
            <a:off x="1072403" y="795804"/>
            <a:ext cx="6999194" cy="3551892"/>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5"/>
          <p:cNvSpPr txBox="1">
            <a:spLocks noGrp="1"/>
          </p:cNvSpPr>
          <p:nvPr>
            <p:ph type="title"/>
          </p:nvPr>
        </p:nvSpPr>
        <p:spPr>
          <a:xfrm>
            <a:off x="311700" y="621969"/>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Temperamentti on synnynnäinen tapa reagoida</a:t>
            </a:r>
            <a:endParaRPr>
              <a:latin typeface="Calibri"/>
              <a:ea typeface="Calibri"/>
              <a:cs typeface="Calibri"/>
              <a:sym typeface="Calibri"/>
            </a:endParaRPr>
          </a:p>
        </p:txBody>
      </p:sp>
      <p:sp>
        <p:nvSpPr>
          <p:cNvPr id="60" name="Google Shape;60;p5"/>
          <p:cNvSpPr txBox="1">
            <a:spLocks noGrp="1"/>
          </p:cNvSpPr>
          <p:nvPr>
            <p:ph type="body" idx="1"/>
          </p:nvPr>
        </p:nvSpPr>
        <p:spPr>
          <a:xfrm>
            <a:off x="311700" y="1194668"/>
            <a:ext cx="4529241" cy="3659719"/>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Temperamenttipiirteet eivät ole täysin muuttumattomia.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b="1">
                <a:solidFill>
                  <a:schemeClr val="dk1"/>
                </a:solidFill>
                <a:latin typeface="Calibri"/>
                <a:ea typeface="Calibri"/>
                <a:cs typeface="Calibri"/>
                <a:sym typeface="Calibri"/>
              </a:rPr>
              <a:t>Temperamentin ja ympäristön yhteensopivuus </a:t>
            </a:r>
            <a:r>
              <a:rPr lang="fi">
                <a:solidFill>
                  <a:schemeClr val="dk1"/>
                </a:solidFill>
                <a:latin typeface="Calibri"/>
                <a:ea typeface="Calibri"/>
                <a:cs typeface="Calibri"/>
                <a:sym typeface="Calibri"/>
              </a:rPr>
              <a:t>vaikuttaa lapsen kehitykseen.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 on huomioitava lapsen kasvatuksessa.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Parhaimmillaan vanhempi osaa tukea lastaan yksilöllisellä tavalla. </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Kulttuuri vaikuttaa siihen, miten erilaisiin temperamentteihin suhtaudutaan.</a:t>
            </a:r>
            <a:endParaRPr>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SzPts val="1800"/>
              <a:buNone/>
            </a:pPr>
            <a:endParaRPr/>
          </a:p>
        </p:txBody>
      </p:sp>
      <p:pic>
        <p:nvPicPr>
          <p:cNvPr id="61" name="Google Shape;61;p5"/>
          <p:cNvPicPr preferRelativeResize="0"/>
          <p:nvPr/>
        </p:nvPicPr>
        <p:blipFill>
          <a:blip r:embed="rId3">
            <a:alphaModFix/>
          </a:blip>
          <a:stretch>
            <a:fillRect/>
          </a:stretch>
        </p:blipFill>
        <p:spPr>
          <a:xfrm>
            <a:off x="4993341" y="1347069"/>
            <a:ext cx="3998261" cy="3409979"/>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6"/>
          <p:cNvSpPr txBox="1">
            <a:spLocks noGrp="1"/>
          </p:cNvSpPr>
          <p:nvPr>
            <p:ph type="title"/>
          </p:nvPr>
        </p:nvSpPr>
        <p:spPr>
          <a:xfrm>
            <a:off x="386623" y="517997"/>
            <a:ext cx="8520600" cy="10620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fi">
                <a:latin typeface="Calibri"/>
                <a:ea typeface="Calibri"/>
                <a:cs typeface="Calibri"/>
                <a:sym typeface="Calibri"/>
              </a:rPr>
              <a:t>Temperamentin yhteys kiintymyssuhteisiin ja kasvatustyyleihin</a:t>
            </a:r>
            <a:endParaRPr>
              <a:latin typeface="Calibri"/>
              <a:ea typeface="Calibri"/>
              <a:cs typeface="Calibri"/>
              <a:sym typeface="Calibri"/>
            </a:endParaRPr>
          </a:p>
        </p:txBody>
      </p:sp>
      <p:sp>
        <p:nvSpPr>
          <p:cNvPr id="67" name="Google Shape;67;p6"/>
          <p:cNvSpPr txBox="1">
            <a:spLocks noGrp="1"/>
          </p:cNvSpPr>
          <p:nvPr>
            <p:ph type="body" idx="1"/>
          </p:nvPr>
        </p:nvSpPr>
        <p:spPr>
          <a:xfrm>
            <a:off x="311700" y="1580028"/>
            <a:ext cx="85206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 vaikuttaa vauvan ja vanhemman väliseen kiintymyssuhteeseen.</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Olennaista on se, miten vanhempi sovittaa toimintansa yhteen lapsen temperamentin kanssa.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Temperamentin ja kiintymyssuhteen yhteydet osoittavat, miten perimän ja ympäristön vaikutukset kehitykseen ovat vuorovaikutteisia.</a:t>
            </a:r>
            <a:endParaRPr>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350"/>
              <a:buChar char="●"/>
            </a:pPr>
            <a:r>
              <a:rPr lang="fi">
                <a:solidFill>
                  <a:schemeClr val="dk1"/>
                </a:solidFill>
                <a:latin typeface="Calibri"/>
                <a:ea typeface="Calibri"/>
                <a:cs typeface="Calibri"/>
                <a:sym typeface="Calibri"/>
              </a:rPr>
              <a:t>Temperamenttipiirteet vaikuttavat siihen, miten lapset reagoivat tietynlaiseen kasvatukseen.</a:t>
            </a:r>
            <a:endParaRPr>
              <a:solidFill>
                <a:schemeClr val="dk1"/>
              </a:solidFill>
              <a:latin typeface="Calibri"/>
              <a:ea typeface="Calibri"/>
              <a:cs typeface="Calibri"/>
              <a:sym typeface="Calibri"/>
            </a:endParaRPr>
          </a:p>
        </p:txBody>
      </p:sp>
      <p:pic>
        <p:nvPicPr>
          <p:cNvPr id="68" name="Google Shape;68;p6"/>
          <p:cNvPicPr preferRelativeResize="0"/>
          <p:nvPr/>
        </p:nvPicPr>
        <p:blipFill>
          <a:blip r:embed="rId3">
            <a:alphaModFix/>
          </a:blip>
          <a:stretch>
            <a:fillRect/>
          </a:stretch>
        </p:blipFill>
        <p:spPr>
          <a:xfrm>
            <a:off x="2412175" y="3594700"/>
            <a:ext cx="3794848" cy="140172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5283</Words>
  <Application>Microsoft Office PowerPoint</Application>
  <PresentationFormat>Näytössä katseltava esitys (16:9)</PresentationFormat>
  <Paragraphs>631</Paragraphs>
  <Slides>138</Slides>
  <Notes>137</Notes>
  <HiddenSlides>0</HiddenSlides>
  <MMClips>0</MMClips>
  <ScaleCrop>false</ScaleCrop>
  <HeadingPairs>
    <vt:vector size="4" baseType="variant">
      <vt:variant>
        <vt:lpstr>Teema</vt:lpstr>
      </vt:variant>
      <vt:variant>
        <vt:i4>1</vt:i4>
      </vt:variant>
      <vt:variant>
        <vt:lpstr>Dian otsikot</vt:lpstr>
      </vt:variant>
      <vt:variant>
        <vt:i4>138</vt:i4>
      </vt:variant>
    </vt:vector>
  </HeadingPairs>
  <TitlesOfParts>
    <vt:vector size="139" baseType="lpstr">
      <vt:lpstr>Simple Light</vt:lpstr>
      <vt:lpstr>Vape  1.2 Lapsen kasvu ja kehitys  </vt:lpstr>
      <vt:lpstr>Kurssin sisältö</vt:lpstr>
      <vt:lpstr>Skeema 2  1.1 Kehitys on yksilöllistä ja jatkuvaa  Motivointi 1:  Paripohdintaa kiinnostavista kehitysvaiheista</vt:lpstr>
      <vt:lpstr>Mitä muutoksia ihmisessä tapahtuu iän myötä?</vt:lpstr>
      <vt:lpstr>Juttele parin tai ryhmän kanssa:</vt:lpstr>
      <vt:lpstr>Kehityspsykologia tutkii ihmisen kehitystä elämän alusta loppuun saakka </vt:lpstr>
      <vt:lpstr>Dia 7</vt:lpstr>
      <vt:lpstr>Kehitykseen vaikuttavia tekijöitä</vt:lpstr>
      <vt:lpstr>Dia 9</vt:lpstr>
      <vt:lpstr>Dia 10</vt:lpstr>
      <vt:lpstr>Dia 11</vt:lpstr>
      <vt:lpstr>Dia 12</vt:lpstr>
      <vt:lpstr>Tee seuraava harjoitus itsenäisesti</vt:lpstr>
      <vt:lpstr>Dia 14</vt:lpstr>
      <vt:lpstr>Pohdi parin kanssa</vt:lpstr>
      <vt:lpstr>Skeema 2  1.2 Kehitystä tutkitaan vertailemalla erilaisia ihmisiä ja ihmistä eri ikäisenä  Motivointi 2: Havainnointiharjoitus</vt:lpstr>
      <vt:lpstr>Katso video</vt:lpstr>
      <vt:lpstr>Havainnointi</vt:lpstr>
      <vt:lpstr>Esimerkkejä eduista ja ongelmista:</vt:lpstr>
      <vt:lpstr>Miten kehitystä tutkitaan?</vt:lpstr>
      <vt:lpstr>Dia 21</vt:lpstr>
      <vt:lpstr>Kaksos- ja adoptiotutkimukset</vt:lpstr>
      <vt:lpstr>Dia 23</vt:lpstr>
      <vt:lpstr>Dia 24</vt:lpstr>
      <vt:lpstr>Katso video ja pohdi</vt:lpstr>
      <vt:lpstr>Skeema 2  3. Tiedonkäsittely, tunne-elämä ja vuorovaikutus kehittyvät läpi elämän   Motivointi 2: Kuvien järjestäminen lasten iän mukaan</vt:lpstr>
      <vt:lpstr>Järjestäkää parin kanssa seuraavalla dialla olevat henkilöt ikäjärjestykseen.</vt:lpstr>
      <vt:lpstr>Dia 28</vt:lpstr>
      <vt:lpstr>Oikeat vastaukset nuorimmasta vanhimpaan</vt:lpstr>
      <vt:lpstr>Mistä päättelitte oikean järjestyksen?</vt:lpstr>
      <vt:lpstr>Kehitystä tapahtuu kehityksen eri osa-alueilla</vt:lpstr>
      <vt:lpstr>Kehityksen osa-alueet tukevat toisiaan </vt:lpstr>
      <vt:lpstr>Dia 33</vt:lpstr>
      <vt:lpstr>Kulttuuri vaikuttaa kehittymiseen</vt:lpstr>
      <vt:lpstr>Mihin kehityksen osa-alueisiin seuraavien asioiden kehitys liittyy?</vt:lpstr>
      <vt:lpstr>Vastaukset</vt:lpstr>
      <vt:lpstr>Skeema 2  4. Kognitiivinen kehitys edistää tiedonkäsittelyä  Motivointi 1: Pohditaan teorioita ja niiden merkitystä</vt:lpstr>
      <vt:lpstr>Pohditaan teorioita</vt:lpstr>
      <vt:lpstr>Teoriat ja tutkimus</vt:lpstr>
      <vt:lpstr>Kehityspsykologiset teoriat</vt:lpstr>
      <vt:lpstr>Piaget’n teoria loi perustan kognitiivisen kehityksen tutkimukselle</vt:lpstr>
      <vt:lpstr>Kognitiivisen kehityksen neljä vaihetta Piaget’n mukaan </vt:lpstr>
      <vt:lpstr>Dia 43</vt:lpstr>
      <vt:lpstr>Postformaali ajattelu</vt:lpstr>
      <vt:lpstr>Ajattelun kehittyminen</vt:lpstr>
      <vt:lpstr>Lev Vygotskin sosiokulttuurinen teoria</vt:lpstr>
      <vt:lpstr>Dia 47</vt:lpstr>
      <vt:lpstr>Toiminnanohjaus paranee aivojen otsalohkojen kypsyessä</vt:lpstr>
      <vt:lpstr>Toiminnanohjaus paranee aivojen otsalohkojen kypsyessä</vt:lpstr>
      <vt:lpstr>Dia 50</vt:lpstr>
      <vt:lpstr>Työskentele parin kanssa</vt:lpstr>
      <vt:lpstr>Kun olette opettaneet toisianne...</vt:lpstr>
      <vt:lpstr>Skeema 2  5. Sosioemotionaalinen kehitys tarkoittaa tunne- ja ihmissuhdetaitojen edistymistä  Motivointi 1: Millainen minä olen?</vt:lpstr>
      <vt:lpstr>Kirjoita vastauksesi kysymykseen “Millainen minä olen?”</vt:lpstr>
      <vt:lpstr>Pohditaan lopuksi yhdessä</vt:lpstr>
      <vt:lpstr>Minäkäsitys alkaa kehittyä leikki-ikäisenä</vt:lpstr>
      <vt:lpstr>Sosioemotionaalinen kehitys edellyttää vuorovaikutusta</vt:lpstr>
      <vt:lpstr>Sosioemotionaaliseen kehitykseen kuuluu monenlaisia prosesseja</vt:lpstr>
      <vt:lpstr>Kiintymyssuhteet muodostuvat osana sosioemotionaalista kehitystä </vt:lpstr>
      <vt:lpstr>Dia 60</vt:lpstr>
      <vt:lpstr>Eriksonin psykososiaalisen kehityksen teoria</vt:lpstr>
      <vt:lpstr>Dia 62</vt:lpstr>
      <vt:lpstr>Pohtikaa ryhmässä</vt:lpstr>
      <vt:lpstr>Tutustutaan Mary Ainsworthin tutkimuksiin</vt:lpstr>
      <vt:lpstr>Skeema 2  6. Hermoston kypsyminen ja muovautuminen heijastuvat psyykkiseen kehitykseen  Motivointi 2: Kuva-arvoitus</vt:lpstr>
      <vt:lpstr>Arvaa, mitä kuvasarja esittää.</vt:lpstr>
      <vt:lpstr>Kuvasarja kertoo hermoverkkojen kehityksestä.</vt:lpstr>
      <vt:lpstr>Pohdi</vt:lpstr>
      <vt:lpstr>Vastausehdotuksia</vt:lpstr>
      <vt:lpstr>Kehitys ilmenee hermosolujen välisten yhteyksien muutoksina</vt:lpstr>
      <vt:lpstr>Hermoimpulssin eteneminen</vt:lpstr>
      <vt:lpstr>Dia 72</vt:lpstr>
      <vt:lpstr>Myelinisaatio</vt:lpstr>
      <vt:lpstr>Hermosto muodostuu hermoverkoista</vt:lpstr>
      <vt:lpstr>Hermosto kypsyy ja muotoutuu plastisesti läpi elämän</vt:lpstr>
      <vt:lpstr>Dia 76</vt:lpstr>
      <vt:lpstr>Aivot eivät koskaan menetä muovautuvuuttaan</vt:lpstr>
      <vt:lpstr>Herkkyyskausina opitaan helposti uutta</vt:lpstr>
      <vt:lpstr>Skeema 2  3.7 Kognitiiviset kyvyt edistyvät kokemusten myötä  Motivointi 2: Lelut ja kehitys</vt:lpstr>
      <vt:lpstr>Ennakkotehtävä (annetaan edellisellä tunnilla)</vt:lpstr>
      <vt:lpstr>Tehtävä</vt:lpstr>
      <vt:lpstr>Aivot kehittyvät raskausajasta alkaen</vt:lpstr>
      <vt:lpstr>Vauvan motorinen kehitys yhdistyy kognitiiviseen kehitykseen</vt:lpstr>
      <vt:lpstr>Vauvojen psykologinen tutkiminen</vt:lpstr>
      <vt:lpstr>Aistimukset johtavat havaintoihin</vt:lpstr>
      <vt:lpstr>Objektipysyvyys on varhainen kognitiivinen oivallus</vt:lpstr>
      <vt:lpstr>Yksivuotias on pikkututkija</vt:lpstr>
      <vt:lpstr>Kielen kehitys</vt:lpstr>
      <vt:lpstr>Dia 89</vt:lpstr>
      <vt:lpstr>Vauvoille suunnatut videot</vt:lpstr>
      <vt:lpstr>Vastausehdotuksia</vt:lpstr>
      <vt:lpstr>Skeema 2  3.8 Vauva kehittyy myötäelävässä vuorovaikutuksessa  Motivointi 1: Still Face Experiment -video</vt:lpstr>
      <vt:lpstr>Still Face Experiment</vt:lpstr>
      <vt:lpstr>Vastausehdotuksia</vt:lpstr>
      <vt:lpstr>Sekalaiset tuntemukset tarkentuvat vivahteikkaiksi tunteiksi</vt:lpstr>
      <vt:lpstr>Temperamentti on synnynnäinen tapa reagoida</vt:lpstr>
      <vt:lpstr>Dia 97</vt:lpstr>
      <vt:lpstr>Temperamentti on synnynnäinen tapa reagoida</vt:lpstr>
      <vt:lpstr>Temperamentin yhteys kiintymyssuhteisiin ja kasvatustyyleihin</vt:lpstr>
      <vt:lpstr>Minuus muovautuu varhain</vt:lpstr>
      <vt:lpstr>Dia 101</vt:lpstr>
      <vt:lpstr>Skeema 2  4.9 Tiedonkäsittely edistyy muiden opastamana  Motivointi 1: Uskoitko pienenä joulupukkiin?</vt:lpstr>
      <vt:lpstr>Dia 103</vt:lpstr>
      <vt:lpstr>Leikki-ikäisen ajattelu on usein animistista</vt:lpstr>
      <vt:lpstr>Aivojen kehitys leikki-iässä</vt:lpstr>
      <vt:lpstr>Ajattelun kehitys leikki-iässä</vt:lpstr>
      <vt:lpstr>Kielen kehitys leikki-iässä</vt:lpstr>
      <vt:lpstr>Ota tunnille mukaan vanha lelusi</vt:lpstr>
      <vt:lpstr>Pohdintaa</vt:lpstr>
      <vt:lpstr>Laatikaa esittely lelustanne</vt:lpstr>
      <vt:lpstr>Skeema 2  4.10 Käsitykset itsestä ja muiden mielestä kehittyvät leikki-iässä  Motivointi 1: Oman sukupuolen ilmaiseminen</vt:lpstr>
      <vt:lpstr>Dia 112</vt:lpstr>
      <vt:lpstr>Prinsessakuvaston vaikutus?</vt:lpstr>
      <vt:lpstr>Pohdi</vt:lpstr>
      <vt:lpstr>Mahdollisia selittäviä tekijöitä: biologiset ja kulttuuriset selitykset</vt:lpstr>
      <vt:lpstr>Video </vt:lpstr>
      <vt:lpstr>Minäkäsityksen muovautuminen leikki-iässä</vt:lpstr>
      <vt:lpstr>Alustava sukupuoli-identiteetti muotoutuu leikki-iässä</vt:lpstr>
      <vt:lpstr>Mielen teoria mahdollistaa toisten ymmärtämisen</vt:lpstr>
      <vt:lpstr>Mielen teoria</vt:lpstr>
      <vt:lpstr>Sisarusten määrä voi olla yhteydessä siihen, että mielen teoria kehittyy aikaisemmin</vt:lpstr>
      <vt:lpstr>Ongelmat tutkimusmenetelmissä?</vt:lpstr>
      <vt:lpstr>Vaikuttaako mielen teoriaan vanhempien tapa puhua omista tunteistaan ja toiveistaan?</vt:lpstr>
      <vt:lpstr>Ehkä mielen teoriaan vaikuttaakin kulttuuri, jossa lapsi kasvaa, ja kieli, jota hän käyttää?</vt:lpstr>
      <vt:lpstr>Syvennä argumentointitaitojasi</vt:lpstr>
      <vt:lpstr>Skeema 2  4.11 Tunteiden säätelyä harjoitellaan sosiaalisessa vuorovaikutuksessa  Motivointi 1: Millaisia leikkejä leikit lapsena?</vt:lpstr>
      <vt:lpstr>Millaisia leikkejä leikit alle kouluikäisenä? Mitkä olivat lempilelujasi?</vt:lpstr>
      <vt:lpstr>Leikin kehitys</vt:lpstr>
      <vt:lpstr>Onko olemassa hyviä ja huonoja leikkejä?</vt:lpstr>
      <vt:lpstr>Leikki harjaannuttaa sosioemotionaalisia taitoja</vt:lpstr>
      <vt:lpstr>Tunteiden säätely kehittyy leikki-iässä</vt:lpstr>
      <vt:lpstr>Prososiaalinen käyttäytyminen</vt:lpstr>
      <vt:lpstr>Seksuaalisuus kehittyy myös leikki-iässä</vt:lpstr>
      <vt:lpstr>Minkälaisia kirjoja luit leikki-ikäisenä? Mitkä olivat lempikirjojasi?</vt:lpstr>
      <vt:lpstr>Minkälaisia arvoja lempikirjasi välittivät? </vt:lpstr>
      <vt:lpstr>Lastenkirjojen avulla opitaan tietoa tunteista, toiveista ja ajatuksista</vt:lpstr>
      <vt:lpstr>Moraalin ja empatian kehittyminen</vt:lpstr>
      <vt:lpstr>Lisämateriaalia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Skeema 2  1.1 Kehityspsykologia tutkii ihmistä eri ikävaiheissa  Ydinsisältö</dc:title>
  <dc:creator>Timo Mykkänen</dc:creator>
  <cp:lastModifiedBy>Timo Mykkänen</cp:lastModifiedBy>
  <cp:revision>4</cp:revision>
  <dcterms:modified xsi:type="dcterms:W3CDTF">2024-01-09T14:09:55Z</dcterms:modified>
</cp:coreProperties>
</file>