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7" r:id="rId3"/>
    <p:sldId id="293" r:id="rId4"/>
    <p:sldId id="295" r:id="rId5"/>
    <p:sldId id="288" r:id="rId6"/>
    <p:sldId id="296" r:id="rId7"/>
    <p:sldId id="289" r:id="rId8"/>
    <p:sldId id="290" r:id="rId9"/>
    <p:sldId id="292" r:id="rId10"/>
    <p:sldId id="287" r:id="rId11"/>
    <p:sldId id="268" r:id="rId12"/>
    <p:sldId id="269" r:id="rId13"/>
    <p:sldId id="271" r:id="rId14"/>
    <p:sldId id="272" r:id="rId15"/>
  </p:sldIdLst>
  <p:sldSz cx="12192000" cy="6858000"/>
  <p:notesSz cx="6858000" cy="9144000"/>
  <p:defaultTextStyle>
    <a:defPPr rtl="0"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274" autoAdjust="0"/>
  </p:normalViewPr>
  <p:slideViewPr>
    <p:cSldViewPr snapToGrid="0">
      <p:cViewPr varScale="1">
        <p:scale>
          <a:sx n="74" d="100"/>
          <a:sy n="74" d="100"/>
        </p:scale>
        <p:origin x="1042" y="283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92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DE8F98F-4935-4BCE-81EE-01B80C72EBD4}" type="datetime1">
              <a:rPr lang="fi-FI" smtClean="0"/>
              <a:t>16.9.2025</a:t>
            </a:fld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fi-FI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i-FI" noProof="0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B0BD8A8-A1EE-4395-A911-A3FFF403A0CE}" type="datetime1">
              <a:rPr lang="fi-FI" noProof="0" smtClean="0"/>
              <a:t>16.9.2025</a:t>
            </a:fld>
            <a:endParaRPr lang="fi-FI" noProof="0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i-FI" noProof="0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i-FI" noProof="0" dirty="0"/>
              <a:t>Muokkaa tekstin perustyylejä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i-FI" noProof="0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fi-FI" smtClean="0"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21362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fi-FI" smtClean="0"/>
              <a:t>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07349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fi-FI" smtClean="0"/>
              <a:t>11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03055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fi-FI" smtClean="0"/>
              <a:t>12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39278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fi-FI" smtClean="0"/>
              <a:t>13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21690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fi-FI" smtClean="0"/>
              <a:t>14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02984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Ryhmä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Puolivapaa piirto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" name="Puolivapaa piirto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" name="Puolivapaa piirto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" name="Puolivapaa piirto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" name="Puolivapaa piirto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" name="Puolivapaa piirto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" name="Puolivapaa piirto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" name="Puolivapaa piirto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" name="Puolivapaa piirto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" name="Puolivapaa piirto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" name="Puolivapaa piirto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" name="Puolivapaa piirto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" name="Puolivapaa piirto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" name="Puolivapaa piirto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" name="Puolivapaa piirto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" name="Puolivapaa piirto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" name="Puolivapaa piirto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" name="Puolivapaa piirto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" name="Puolivapaa piirto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" name="Puolivapaa piirto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" name="Puolivapaa piirto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" name="Puolivapaa piirto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" name="Puolivapaa piirto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" name="Puolivapaa piirto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" name="Puolivapaa piirto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" name="Puolivapaa piirto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" name="Puolivapaa piirto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" name="Puolivapaa piirto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" name="Puolivapaa piirto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" name="Puolivapaa piirto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5" name="Puolivapaa piirto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6" name="Puolivapaa piirto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7" name="Puolivapaa piirto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8" name="Puolivapaa piirto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9" name="Puolivapaa piirto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40" name="Ryhmä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Puolivapaa piirto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2" name="Puolivapaa piirto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" name="Puolivapaa piirto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4" name="Puolivapaa piirto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5" name="Puolivapaa piirto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6" name="Puolivapaa piirto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7" name="Puolivapaa piirto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8" name="Puolivapaa piirto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49" name="Puolivapaa piirto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grpSp>
        <p:nvGrpSpPr>
          <p:cNvPr id="50" name="Ryhmä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Puolivapaa piirto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2" name="Puolivapaa piirto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3" name="Puolivapaa piirto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4" name="Puolivapaa piirto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5" name="Puolivapaa piirto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6" name="Puolivapaa piirto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7" name="Puolivapaa piirto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8" name="Puolivapaa piirto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59" name="Puolivapaa piirto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sp>
        <p:nvSpPr>
          <p:cNvPr id="60" name="Puolivapaa piirto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grpSp>
        <p:nvGrpSpPr>
          <p:cNvPr id="61" name="Ryhmä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Puolivapaa piirto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3" name="Puolivapaa piirto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4" name="Puolivapaa piirto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5" name="Puolivapaa piirto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6" name="Puolivapaa piirto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7" name="Puolivapaa piirto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8" name="Puolivapaa piirto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9" name="Puolivapaa piirto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0" name="Puolivapaa piirto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1" name="Puolivapaa piirto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2" name="Puolivapaa piirto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3" name="Puolivapaa piirto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4" name="Puolivapaa piirto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5" name="Puolivapaa piirto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6" name="Puolivapaa piirto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7" name="Puolivapaa piirto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8" name="Puolivapaa piirto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9" name="Puolivapaa piirto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0" name="Puolivapaa piirto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81" name="Ryhmä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Puolivapaa piirto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3" name="Puolivapaa piirto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4" name="Puolivapaa piirto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5" name="Puolivapaa piirto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6" name="Puolivapaa piirto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87" name="Ryhmä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Puolivapaa piirto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9" name="Puolivapaa piirto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0" name="Puolivapaa piirto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1" name="Puolivapaa piirto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2" name="Puolivapaa piirto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3" name="Puolivapaa piirto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94" name="Ryhmä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Puolivapaa piirto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6" name="Puolivapaa piirto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7" name="Puolivapaa piirto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8" name="Puolivapaa piirto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99" name="Ryhmä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Puolivapaa piirto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1" name="Puolivapaa piirto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2" name="Puolivapaa piirto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3" name="Puolivapaa piirto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4" name="Puolivapaa piirto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5" name="Puolivapaa piirto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106" name="Ryhmä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Puolivapaa piirto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8" name="Puolivapaa piirto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9" name="Puolivapaa piirto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0" name="Puolivapaa piirto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1" name="Puolivapaa piirto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2" name="Puolivapaa piirto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3" name="Puolivapaa piirto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4" name="Puolivapaa piirto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115" name="Puolivapaa piirto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sp>
        <p:nvSpPr>
          <p:cNvPr id="116" name="Puolivapaa piirto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i-FI" noProof="0" dirty="0"/>
          </a:p>
        </p:txBody>
      </p:sp>
      <p:grpSp>
        <p:nvGrpSpPr>
          <p:cNvPr id="117" name="Ryhmä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Puolivapaa piirto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9" name="Puolivapaa piirto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0" name="Puolivapaa piirto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1" name="Puolivapaa piirto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2" name="Puolivapaa piirto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3" name="Puolivapaa piirto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4" name="Puolivapaa piirto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5" name="Puolivapaa piirto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6" name="Puolivapaa piirto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7" name="Puolivapaa piirto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8" name="Puolivapaa piirto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9" name="Puolivapaa piirto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0" name="Puolivapaa piirto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1" name="Puolivapaa piirto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2" name="Puolivapaa piirto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3" name="Puolivapaa piirto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4" name="Puolivapaa piirto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5" name="Puolivapaa piirto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6" name="Puolivapaa piirto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7" name="Puolivapaa piirto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8" name="Puolivapaa piirto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9" name="Puolivapaa piirto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0" name="Puolivapaa piirto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1" name="Puolivapaa piirto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2" name="Puolivapaa piirto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3" name="Puolivapaa piirto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4" name="Puolivapaa piirto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5" name="Puolivapaa piirto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146" name="Ryhmä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Puolivapaa piirto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8" name="Puolivapaa piirto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9" name="Puolivapaa piirto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0" name="Puolivapaa piirto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1" name="Puolivapaa piirto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2" name="Puolivapaa piirto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3" name="Puolivapaa piirto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4" name="Puolivapaa piirto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5" name="Puolivapaa piirto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6" name="Puolivapaa piirto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7" name="Puolivapaa piirto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8" name="Puolivapaa piirto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9" name="Puolivapaa piirto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0" name="Puolivapaa piirto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1" name="Puolivapaa piirto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2" name="Puolivapaa piirto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3" name="Puolivapaa piirto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4" name="Puolivapaa piirto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5" name="Puolivapaa piirto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6" name="Puolivapaa piirto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7" name="Puolivapaa piirto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8" name="Puolivapaa piirto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9" name="Puolivapaa piirto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0" name="Puolivapaa piirto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171" name="Ryhmä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Puolivapaa piirto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3" name="Puolivapaa piirto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4" name="Puolivapaa piirto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5" name="Puolivapaa piirto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6" name="Puolivapaa piirto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7" name="Puolivapaa piirto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8" name="Puolivapaa piirto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9" name="Puolivapaa piirto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rtlCol="0" anchor="b">
            <a:normAutofit/>
          </a:bodyPr>
          <a:lstStyle>
            <a:lvl1pPr algn="ctr" rtl="0">
              <a:defRPr sz="6600"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 noProof="0"/>
              <a:t>Muokkaa alaotsikon perustyyliä napsautt.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untainen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6E085F-0649-4560-8A6B-43110C2A46A3}" type="datetime1">
              <a:rPr lang="fi-FI" noProof="0" smtClean="0"/>
              <a:t>16.9.2025</a:t>
            </a:fld>
            <a:endParaRPr lang="fi-FI" noProof="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untainen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EB38E3-EFB5-4381-BF8C-7CD07A727281}" type="datetime1">
              <a:rPr lang="fi-FI" noProof="0" smtClean="0"/>
              <a:t>16.9.2025</a:t>
            </a:fld>
            <a:endParaRPr lang="fi-FI" noProof="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4CA170-2B1A-47CC-AF82-CAACAA7CE239}" type="datetime1">
              <a:rPr lang="fi-FI" noProof="0" smtClean="0"/>
              <a:t>16.9.2025</a:t>
            </a:fld>
            <a:endParaRPr lang="fi-FI" noProof="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rtlCol="0" anchor="b">
            <a:normAutofit/>
          </a:bodyPr>
          <a:lstStyle>
            <a:lvl1pPr algn="l" rtl="0">
              <a:defRPr sz="5200" b="0"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AF2AC14-26FF-4829-A9AD-1C7502417EC6}" type="datetime1">
              <a:rPr lang="fi-FI" noProof="0" smtClean="0"/>
              <a:t>16.9.2025</a:t>
            </a:fld>
            <a:endParaRPr lang="fi-FI" noProof="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9D261B-7BD5-4C18-B971-50AFF6A701FC}" type="datetime1">
              <a:rPr lang="fi-FI" noProof="0" smtClean="0"/>
              <a:t>16.9.2025</a:t>
            </a:fld>
            <a:endParaRPr lang="fi-FI" noProof="0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i-FI" noProof="0" smtClean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0AD63E-2D11-4204-8EDB-001EBDD1B6C9}" type="datetime1">
              <a:rPr lang="fi-FI" noProof="0" smtClean="0"/>
              <a:t>16.9.2025</a:t>
            </a:fld>
            <a:endParaRPr lang="fi-FI" noProof="0" dirty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i-FI" noProof="0" smtClean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uolivapaa piirto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sp>
        <p:nvSpPr>
          <p:cNvPr id="7" name="Puolivapaa piirto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sp>
        <p:nvSpPr>
          <p:cNvPr id="8" name="Puolivapaa piirto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grpSp>
        <p:nvGrpSpPr>
          <p:cNvPr id="9" name="Ryhmä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Puolivapaa piirto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" name="Puolivapaa piirto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" name="Puolivapaa piirto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" name="Puolivapaa piirto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" name="Puolivapaa piirto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" name="Puolivapaa piirto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" name="Puolivapaa piirto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" name="Puolivapaa piirto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" name="Puolivapaa piirto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" name="Puolivapaa piirto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" name="Puolivapaa piirto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" name="Puolivapaa piirto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" name="Puolivapaa piirto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" name="Puolivapaa piirto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" name="Puolivapaa piirto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" name="Puolivapaa piirto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" name="Puolivapaa piirto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" name="Puolivapaa piirto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" name="Puolivapaa piirto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" name="Puolivapaa piirto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" name="Puolivapaa piirto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" name="Puolivapaa piirto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" name="Puolivapaa piirto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" name="Puolivapaa piirto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" name="Puolivapaa piirto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5" name="Puolivapaa piirto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6" name="Puolivapaa piirto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7" name="Puolivapaa piirto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8" name="Puolivapaa piirto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9" name="Puolivapaa piirto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0" name="Puolivapaa piirto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1" name="Puolivapaa piirto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2" name="Puolivapaa piirto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" name="Puolivapaa piirto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4" name="Puolivapaa piirto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5" name="Puolivapaa piirto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6" name="Puolivapaa piirto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7" name="Puolivapaa piirto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8" name="Puolivapaa piirto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9" name="Puolivapaa piirto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0" name="Puolivapaa piirto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1" name="Puolivapaa piirto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2" name="Puolivapaa piirto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3" name="Puolivapaa piirto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4" name="Puolivapaa piirto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5" name="Puolivapaa piirto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6" name="Puolivapaa piirto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7" name="Puolivapaa piirto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8" name="Puolivapaa piirto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9" name="Puolivapaa piirto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0" name="Puolivapaa piirto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1" name="Puolivapaa piirto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2" name="Puolivapaa piirto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3" name="Puolivapaa piirto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4" name="Puolivapaa piirto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5" name="Puolivapaa piirto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6" name="Puolivapaa piirto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7" name="Puolivapaa piirto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8" name="Puolivapaa piirto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9" name="Puolivapaa piirto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0" name="Puolivapaa piirto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1" name="Puolivapaa piirto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2" name="Puolivapaa piirto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3" name="Puolivapaa piirto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4" name="Puolivapaa piirto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5" name="Puolivapaa piirto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6" name="Puolivapaa piirto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7" name="Puolivapaa piirto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8" name="Puolivapaa piirto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79" name="Puolivapaa piirto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0" name="Puolivapaa piirto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1" name="Puolivapaa piirto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2" name="Puolivapaa piirto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3" name="Puolivapaa piirto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4" name="Puolivapaa piirto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5" name="Puolivapaa piirto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6" name="Puolivapaa piirto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7" name="Puolivapaa piirto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8" name="Puolivapaa piirto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9" name="Puolivapaa piirto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0" name="Puolivapaa piirto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1" name="Puolivapaa piirto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2" name="Puolivapaa piirto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93" name="Ryhmä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Puolivapaa piirto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5" name="Puolivapaa piirto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6" name="Puolivapaa piirto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7" name="Puolivapaa piirto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8" name="Puolivapaa piirto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9" name="Puolivapaa piirto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0" name="Puolivapaa piirto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1" name="Puolivapaa piirto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2" name="Puolivapaa piirto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3" name="Puolivapaa piirto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4" name="Puolivapaa piirto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5" name="Puolivapaa piirto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6" name="Puolivapaa piirto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7" name="Puolivapaa piirto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8" name="Puolivapaa piirto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9" name="Puolivapaa piirto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0" name="Puolivapaa piirto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1" name="Puolivapaa piirto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2" name="Puolivapaa piirto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3" name="Puolivapaa piirto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4" name="Puolivapaa piirto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5" name="Puolivapaa piirto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6" name="Puolivapaa piirto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7" name="Puolivapaa piirto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8" name="Puolivapaa piirto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9" name="Puolivapaa piirto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0" name="Puolivapaa piirto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1" name="Puolivapaa piirto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2" name="Puolivapaa piirto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3" name="Puolivapaa piirto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4" name="Puolivapaa piirto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5" name="Puolivapaa piirto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6" name="Puolivapaa piirto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7" name="Puolivapaa piirto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8" name="Puolivapaa piirto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9" name="Puolivapaa piirto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0" name="Puolivapaa piirto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1" name="Puolivapaa piirto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2" name="Puolivapaa piirto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3" name="Puolivapaa piirto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4" name="Puolivapaa piirto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5" name="Puolivapaa piirto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6" name="Puolivapaa piirto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7" name="Puolivapaa piirto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8" name="Puolivapaa piirto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9" name="Puolivapaa piirto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0" name="Puolivapaa piirto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1" name="Puolivapaa piirto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2" name="Puolivapaa piirto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3" name="Puolivapaa piirto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4" name="Puolivapaa piirto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5" name="Puolivapaa piirto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6" name="Puolivapaa piirto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7" name="Puolivapaa piirto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8" name="Puolivapaa piirto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9" name="Puolivapaa piirto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0" name="Puolivapaa piirto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1" name="Puolivapaa piirto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2" name="Puolivapaa piirto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3" name="Puolivapaa piirto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4" name="Puolivapaa piirto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5" name="Puolivapaa piirto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6" name="Puolivapaa piirto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7" name="Puolivapaa piirto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8" name="Puolivapaa piirto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9" name="Puolivapaa piirto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0" name="Puolivapaa piirto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1" name="Puolivapaa piirto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2" name="Puolivapaa piirto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3" name="Puolivapaa piirto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4" name="Puolivapaa piirto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5" name="Puolivapaa piirto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6" name="Puolivapaa piirto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7" name="Puolivapaa piirto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8" name="Puolivapaa piirto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9" name="Puolivapaa piirto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0" name="Puolivapaa piirto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1" name="Puolivapaa piirto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2" name="Puolivapaa piirto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3" name="Puolivapaa piirto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4" name="Puolivapaa piirto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5" name="Puolivapaa piirto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6" name="Puolivapaa piirto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177" name="Ryhmä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Puolivapaa piirto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9" name="Puolivapaa piirto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0" name="Puolivapaa piirto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1" name="Puolivapaa piirto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2" name="Puolivapaa piirto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3" name="Puolivapaa piirto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4" name="Puolivapaa piirto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5" name="Puolivapaa piirto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6" name="Puolivapaa piirto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7" name="Puolivapaa piirto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8" name="Puolivapaa piirto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9" name="Puolivapaa piirto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0" name="Puolivapaa piirto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1" name="Puolivapaa piirto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2" name="Puolivapaa piirto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3" name="Puolivapaa piirto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4" name="Puolivapaa piirto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5" name="Puolivapaa piirto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6" name="Puolivapaa piirto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7" name="Puolivapaa piirto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8" name="Puolivapaa piirto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9" name="Puolivapaa piirto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0" name="Puolivapaa piirto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1" name="Puolivapaa piirto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2" name="Puolivapaa piirto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3" name="Puolivapaa piirto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4" name="Puolivapaa piirto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5" name="Puolivapaa piirto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6" name="Puolivapaa piirto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7" name="Puolivapaa piirto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8" name="Puolivapaa piirto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9" name="Puolivapaa piirto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0" name="Puolivapaa piirto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1" name="Puolivapaa piirto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2" name="Puolivapaa piirto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3" name="Puolivapaa piirto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4" name="Puolivapaa piirto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5" name="Puolivapaa piirto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6" name="Puolivapaa piirto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7" name="Puolivapaa piirto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8" name="Puolivapaa piirto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9" name="Puolivapaa piirto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0" name="Puolivapaa piirto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1" name="Puolivapaa piirto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2" name="Puolivapaa piirto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3" name="Puolivapaa piirto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4" name="Puolivapaa piirto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5" name="Puolivapaa piirto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6" name="Puolivapaa piirto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7" name="Puolivapaa piirto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8" name="Puolivapaa piirto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9" name="Puolivapaa piirto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0" name="Puolivapaa piirto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1" name="Puolivapaa piirto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2" name="Puolivapaa piirto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3" name="Puolivapaa piirto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4" name="Puolivapaa piirto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5" name="Puolivapaa piirto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6" name="Puolivapaa piirto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7" name="Puolivapaa piirto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8" name="Puolivapaa piirto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9" name="Puolivapaa piirto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0" name="Puolivapaa piirto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1" name="Puolivapaa piirto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2" name="Puolivapaa piirto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3" name="Puolivapaa piirto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4" name="Puolivapaa piirto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5" name="Puolivapaa piirto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6" name="Puolivapaa piirto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7" name="Puolivapaa piirto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8" name="Puolivapaa piirto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9" name="Puolivapaa piirto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0" name="Puolivapaa piirto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1" name="Puolivapaa piirto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2" name="Puolivapaa piirto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3" name="Puolivapaa piirto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4" name="Puolivapaa piirto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5" name="Puolivapaa piirto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6" name="Puolivapaa piirto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7" name="Puolivapaa piirto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8" name="Puolivapaa piirto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9" name="Puolivapaa piirto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260" name="Ryhmä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Puolivapaa piirto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2" name="Puolivapaa piirto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3" name="Puolivapaa piirto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4" name="Puolivapaa piirto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5" name="Puolivapaa piirto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6" name="Puolivapaa piirto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7" name="Puolivapaa piirto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8" name="Puolivapaa piirto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9" name="Puolivapaa piirto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0" name="Puolivapaa piirto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1" name="Puolivapaa piirto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2" name="Puolivapaa piirto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3" name="Puolivapaa piirto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4" name="Puolivapaa piirto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5" name="Puolivapaa piirto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6" name="Puolivapaa piirto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7" name="Puolivapaa piirto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8" name="Puolivapaa piirto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9" name="Puolivapaa piirto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0" name="Puolivapaa piirto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1" name="Puolivapaa piirto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2" name="Puolivapaa piirto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3" name="Puolivapaa piirto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4" name="Puolivapaa piirto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Puolivapaa piirto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Puolivapaa piirto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7" name="Puolivapaa piirto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8" name="Puolivapaa piirto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289" name="Ryhmä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Puolivapaa piirto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1" name="Soikio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2" name="Puolivapaa piirto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3" name="Puolivapaa piirto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4" name="Puolivapaa piirto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5" name="Puolivapaa piirto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6" name="Puolivapaa piirto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7" name="Puolivapaa piirto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8" name="Puolivapaa piirto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9" name="Puolivapaa piirto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0" name="Puolivapaa piirto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1" name="Puolivapaa piirto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2" name="Puolivapaa piirto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3" name="Puolivapaa piirto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4" name="Puolivapaa piirto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5" name="Puolivapaa piirto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6" name="Puolivapaa piirto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7" name="Puolivapaa piirto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8" name="Puolivapaa piirto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9" name="Puolivapaa piirto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310" name="Puolivapaa piirto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grpSp>
        <p:nvGrpSpPr>
          <p:cNvPr id="311" name="Ryhmä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Puolivapaa piirto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3" name="Puolivapaa piirto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4" name="Puolivapaa piirto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5" name="Puolivapaa piirto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6" name="Puolivapaa piirto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7" name="Puolivapaa piirto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8" name="Puolivapaa piirto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9" name="Puolivapaa piirto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0" name="Puolivapaa piirto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1" name="Puolivapaa piirto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2" name="Puolivapaa piirto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3" name="Puolivapaa piirto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4" name="Puolivapaa piirto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5" name="Puolivapaa piirto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6" name="Puolivapaa piirto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7" name="Puolivapaa piirto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8" name="Puolivapaa piirto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9" name="Puolivapaa piirto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0" name="Puolivapaa piirto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1" name="Puolivapaa piirto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2" name="Puolivapaa piirto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3" name="Puolivapaa piirto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4" name="Puolivapaa piirto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5" name="Puolivapaa piirto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6" name="Puolivapaa piirto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7" name="Puolivapaa piirto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8" name="Puolivapaa piirto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9" name="Puolivapaa piirto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0" name="Puolivapaa piirto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1" name="Puolivapaa piirto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2" name="Puolivapaa piirto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3" name="Puolivapaa piirto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4" name="Puolivapaa piirto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5" name="Puolivapaa piirto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6" name="Puolivapaa piirto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7" name="Puolivapaa piirto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348" name="Ryhmä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Ryhmä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Puolivapaa piirto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76" name="Puolivapaa piirto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77" name="Puolivapaa piirto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78" name="Puolivapaa piirto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79" name="Puolivapaa piirto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0" name="Puolivapaa piirto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1" name="Puolivapaa piirto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2" name="Puolivapaa piirto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3" name="Puolivapaa piirto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4" name="Puolivapaa piirto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5" name="Puolivapaa piirto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6" name="Puolivapaa piirto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7" name="Puolivapaa piirto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8" name="Puolivapaa piirto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89" name="Puolivapaa piirto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0" name="Puolivapaa piirto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1" name="Puolivapaa piirto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2" name="Puolivapaa piirto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3" name="Puolivapaa piirto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4" name="Puolivapaa piirto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5" name="Puolivapaa piirto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6" name="Puolivapaa piirto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7" name="Puolivapaa piirto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8" name="Puolivapaa piirto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99" name="Puolivapaa piirto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0" name="Puolivapaa piirto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1" name="Puolivapaa piirto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2" name="Puolivapaa piirto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3" name="Puolivapaa piirto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4" name="Puolivapaa piirto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5" name="Puolivapaa piirto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6" name="Puolivapaa piirto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7" name="Puolivapaa piirto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8" name="Puolivapaa piirto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09" name="Puolivapaa piirto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0" name="Puolivapaa piirto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1" name="Puolivapaa piirto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2" name="Puolivapaa piirto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3" name="Puolivapaa piirto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4" name="Puolivapaa piirto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5" name="Puolivapaa piirto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6" name="Puolivapaa piirto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7" name="Puolivapaa piirto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8" name="Puolivapaa piirto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19" name="Puolivapaa piirto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20" name="Puolivapaa piirto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421" name="Puolivapaa piirto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</p:grpSp>
        <p:grpSp>
          <p:nvGrpSpPr>
            <p:cNvPr id="350" name="Ryhmä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Puolivapaa piirto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67" name="Puolivapaa piirto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68" name="Puolivapaa piirto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69" name="Puolivapaa piirto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70" name="Puolivapaa piirto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71" name="Puolivapaa piirto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72" name="Puolivapaa piirto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73" name="Puolivapaa piirto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74" name="Puolivapaa piirto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</p:grpSp>
        <p:grpSp>
          <p:nvGrpSpPr>
            <p:cNvPr id="351" name="Ryhmä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Puolivapaa piirto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60" name="Puolivapaa piirto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61" name="Puolivapaa piirto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62" name="Puolivapaa piirto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63" name="Puolivapaa piirto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64" name="Puolivapaa piirto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65" name="Puolivapaa piirto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</p:grpSp>
        <p:grpSp>
          <p:nvGrpSpPr>
            <p:cNvPr id="352" name="Ryhmä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Puolivapaa piirto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54" name="Puolivapaa piirto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55" name="Puolivapaa piirto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56" name="Puolivapaa piirto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57" name="Puolivapaa piirto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358" name="Puolivapaa piirto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</p:grpSp>
      </p:grpSp>
      <p:grpSp>
        <p:nvGrpSpPr>
          <p:cNvPr id="422" name="Ryhmä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Puolivapaa piirto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24" name="Puolivapaa piirto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25" name="Puolivapaa piirto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26" name="Puolivapaa piirto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27" name="Puolivapaa piirto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28" name="Puolivapaa piirto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29" name="Puolivapaa piirto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0" name="Puolivapaa piirto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431" name="Ryhmä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Puolivapaa piirto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3" name="Puolivapaa piirto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4" name="Puolivapaa piirto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5" name="Puolivapaa piirto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6" name="Puolivapaa piirto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7" name="Puolivapaa piirto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8" name="Puolivapaa piirto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39" name="Puolivapaa piirto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440" name="Ryhmä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Puolivapaa piirto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42" name="Puolivapaa piirto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43" name="Puolivapaa piirto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44" name="Puolivapaa piirto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45" name="Puolivapaa piirto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46" name="Puolivapaa piirto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47" name="Puolivapaa piirto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48" name="Puolivapaa piirto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rtlCol="0" anchor="ctr">
            <a:normAutofit/>
          </a:bodyPr>
          <a:lstStyle>
            <a:lvl1pPr algn="ctr" rtl="0">
              <a:defRPr sz="6000"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BF6CA5-DD7F-4DB6-BF23-BF7E34CB0A2A}" type="datetime1">
              <a:rPr lang="fi-FI" noProof="0" smtClean="0"/>
              <a:t>16.9.2025</a:t>
            </a:fld>
            <a:endParaRPr lang="fi-FI" noProof="0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F03A5D-A04C-4DFE-9DD0-8F209F12780B}" type="datetime1">
              <a:rPr lang="fi-FI" noProof="0" smtClean="0"/>
              <a:t>16.9.2025</a:t>
            </a:fld>
            <a:endParaRPr lang="fi-FI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 rtl="0">
              <a:defRPr sz="3400" b="0"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6381CD-D251-42D4-893A-13F1B118AED5}" type="datetime1">
              <a:rPr lang="fi-FI" noProof="0" smtClean="0"/>
              <a:t>16.9.2025</a:t>
            </a:fld>
            <a:endParaRPr lang="fi-FI" noProof="0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 rtl="0">
              <a:defRPr sz="3400" b="0"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3" name="Kuvan paikkamerkki 2" descr="Tyhjä paikkamerkki kuvan lisäämistä varten. Napsauta paikkamerkkiä ja valitse kuva, jonka haluat lisätä.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E16C7DF-4269-467D-9308-29AEFB170C70}" type="datetime1">
              <a:rPr lang="fi-FI" noProof="0" smtClean="0"/>
              <a:t>16.9.2025</a:t>
            </a:fld>
            <a:endParaRPr lang="fi-FI" noProof="0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uolivapaa piirto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sp>
        <p:nvSpPr>
          <p:cNvPr id="8" name="Puolivapaa piirto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sp>
        <p:nvSpPr>
          <p:cNvPr id="9" name="Puolivapaa piirto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i-FI" noProof="0" dirty="0"/>
          </a:p>
        </p:txBody>
      </p:sp>
      <p:grpSp>
        <p:nvGrpSpPr>
          <p:cNvPr id="10" name="Ryhmä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Puolivapaa piirto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" name="Puolivapaa piirto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" name="Puolivapaa piirto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" name="Puolivapaa piirto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" name="Puolivapaa piirto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" name="Puolivapaa piirto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" name="Puolivapaa piirto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" name="Puolivapaa piirto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19" name="Ryhmä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Puolivapaa piirto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" name="Puolivapaa piirto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2" name="Puolivapaa piirto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3" name="Puolivapaa piirto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" name="Puolivapaa piirto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" name="Puolivapaa piirto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26" name="Ryhmä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Puolivapaa piirto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" name="Puolivapaa piirto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" name="Puolivapaa piirto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" name="Puolivapaa piirto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" name="Puolivapaa piirto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" name="Puolivapaa piirto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" name="Puolivapaa piirto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34" name="Ryhmä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Puolivapaa piirto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6" name="Puolivapaa piirto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7" name="Puolivapaa piirto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8" name="Puolivapaa piirto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9" name="Puolivapaa piirto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0" name="Puolivapaa piirto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1" name="Puolivapaa piirto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2" name="Puolivapaa piirto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43" name="Ryhmä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Puolivapaa piirto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5" name="Puolivapaa piirto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6" name="Puolivapaa piirto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7" name="Puolivapaa piirto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8" name="Puolivapaa piirto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49" name="Puolivapaa piirto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0" name="Puolivapaa piirto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1" name="Puolivapaa piirto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52" name="Ryhmä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Puolivapaa piirto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4" name="Puolivapaa piirto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5" name="Puolivapaa piirto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6" name="Puolivapaa piirto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7" name="Puolivapaa piirto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8" name="Puolivapaa piirto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9" name="Puolivapaa piirto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0" name="Puolivapaa piirto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grpSp>
        <p:nvGrpSpPr>
          <p:cNvPr id="61" name="Ryhmä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Puolivapaa piirto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3" name="Puolivapaa piirto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4" name="Puolivapaa piirto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5" name="Puolivapaa piirto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6" name="Puolivapaa piirto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7" name="Puolivapaa piirto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8" name="Puolivapaa piirto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9" name="Puolivapaa piirto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i-FI" noProof="0" dirty="0"/>
              <a:t>Muokkaa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i-FI" noProof="0" dirty="0"/>
              <a:t>Muokkaa tekstin perustyylejä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none" baseline="0">
                <a:solidFill>
                  <a:schemeClr val="tx1"/>
                </a:solidFill>
              </a:defRPr>
            </a:lvl1pPr>
          </a:lstStyle>
          <a:p>
            <a:pPr rtl="0"/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9177E275-3EA4-4C35-BA8E-32E13C5686F4}" type="datetime1">
              <a:rPr lang="fi-FI" noProof="0" smtClean="0"/>
              <a:t>16.9.2025</a:t>
            </a:fld>
            <a:endParaRPr lang="fi-FI" noProof="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CA8D9AD5-F248-4919-864A-CFD76CC027D6}" type="slidenum">
              <a:rPr lang="fi-FI" noProof="0" smtClean="0"/>
              <a:pPr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840">
          <p15:clr>
            <a:srgbClr val="F26B43"/>
          </p15:clr>
        </p15:guide>
        <p15:guide id="4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2392039" y="41627"/>
            <a:ext cx="9360418" cy="2263258"/>
          </a:xfrm>
        </p:spPr>
        <p:txBody>
          <a:bodyPr rtlCol="0">
            <a:normAutofit/>
          </a:bodyPr>
          <a:lstStyle/>
          <a:p>
            <a:pPr rtl="0"/>
            <a:r>
              <a:rPr lang="fi-FI" sz="4400" dirty="0"/>
              <a:t>Kielenkehitys ja kommunikointi</a:t>
            </a:r>
          </a:p>
        </p:txBody>
      </p:sp>
      <p:sp>
        <p:nvSpPr>
          <p:cNvPr id="5" name="Alaotsikko 4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fi-FI" sz="2400" dirty="0"/>
              <a:t>Johanna Rantsi</a:t>
            </a:r>
          </a:p>
        </p:txBody>
      </p:sp>
    </p:spTree>
    <p:extLst>
      <p:ext uri="{BB962C8B-B14F-4D97-AF65-F5344CB8AC3E}">
        <p14:creationId xmlns:p14="http://schemas.microsoft.com/office/powerpoint/2010/main" val="325067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85B75B-FF36-9DCF-1748-8EFAE18B6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i-FI" dirty="0"/>
            </a:br>
            <a:r>
              <a:rPr lang="fi-FI" dirty="0"/>
              <a:t>0-1-vuotiaat: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8B4F051-1DD1-8134-332F-26FC766D9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/>
            <a:r>
              <a:rPr lang="fi-FI" b="1" i="0" dirty="0">
                <a:solidFill>
                  <a:srgbClr val="140F11"/>
                </a:solidFill>
                <a:effectLst/>
                <a:latin typeface="myriad-pro"/>
              </a:rPr>
              <a:t>Kiireetöntä yhdessäoloa (0–1-vuotiaat)</a:t>
            </a:r>
            <a:endParaRPr lang="fi-FI" b="0" i="0" dirty="0">
              <a:solidFill>
                <a:srgbClr val="140F11"/>
              </a:solidFill>
              <a:effectLst/>
              <a:latin typeface="myriad-pro"/>
            </a:endParaRP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Vauva seuraa aktiivisesti ympäristöään ja viestii ääntelyllä, itkulla, ilmeillä ja eleillä. Lapsi alkaa ymmärtää sanoja, joita hän kuulee toistuvasti aikuisten puheessa. Lapsi jokeltelee ja saattaa tuottaa jo ensisanansa.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Tärkeintä on olla vauvan kanssa kiireettä.</a:t>
            </a:r>
          </a:p>
          <a:p>
            <a:pPr marL="365760" lvl="1" indent="0">
              <a:buNone/>
            </a:pPr>
            <a:r>
              <a:rPr lang="fi-FI" b="1" dirty="0"/>
              <a:t>Kuinka tukea kielenkehitystä:</a:t>
            </a:r>
            <a:endParaRPr lang="fi-FI" b="1" i="0" dirty="0">
              <a:solidFill>
                <a:srgbClr val="140F11"/>
              </a:solidFill>
              <a:effectLst/>
              <a:latin typeface="myriad-pro"/>
            </a:endParaRP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Vastaa vauvan aloitteisiin kuten ääntelyyn, jokelteluun, liikkeisiin tai itkuun.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Matki lapsesi jokeltelua ja ääntelyä.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Juttele hänelle samalla, kun hoidat häntä.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Laula ja loruile.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Katselkaa yhdessä kuvakirjoja.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Nimeä asioita, joita lapsi osoittaa tai katsoo.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Vahvista sanallista viestiäsi ilmeillä ja eleillä.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Ulkoilkaa ja tutustukaa maailmaan yhdessä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96371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1524000" y="41588"/>
            <a:ext cx="9133730" cy="1233424"/>
          </a:xfrm>
        </p:spPr>
        <p:txBody>
          <a:bodyPr rtlCol="0"/>
          <a:lstStyle/>
          <a:p>
            <a:pPr rtl="0"/>
            <a:br>
              <a:rPr lang="fi-FI" dirty="0"/>
            </a:br>
            <a:r>
              <a:rPr lang="fi-FI" dirty="0">
                <a:solidFill>
                  <a:srgbClr val="140F11"/>
                </a:solidFill>
                <a:latin typeface="myriad-pro"/>
              </a:rPr>
              <a:t>I</a:t>
            </a:r>
            <a:r>
              <a:rPr lang="fi-FI" i="0" dirty="0">
                <a:solidFill>
                  <a:srgbClr val="140F11"/>
                </a:solidFill>
                <a:effectLst/>
                <a:latin typeface="myriad-pro"/>
              </a:rPr>
              <a:t>hmettelyä ja yhdessä tekemistä </a:t>
            </a:r>
            <a:r>
              <a:rPr lang="fi-FI" dirty="0"/>
              <a:t>1-2-vuotiaat:</a:t>
            </a:r>
          </a:p>
        </p:txBody>
      </p:sp>
      <p:sp>
        <p:nvSpPr>
          <p:cNvPr id="2" name="Sisällön paikkamerkki 1"/>
          <p:cNvSpPr>
            <a:spLocks noGrp="1"/>
          </p:cNvSpPr>
          <p:nvPr>
            <p:ph idx="4294967295"/>
          </p:nvPr>
        </p:nvSpPr>
        <p:spPr>
          <a:xfrm>
            <a:off x="1524001" y="1533526"/>
            <a:ext cx="9144000" cy="4068763"/>
          </a:xfrm>
          <a:prstGeom prst="rect">
            <a:avLst/>
          </a:prstGeom>
        </p:spPr>
        <p:txBody>
          <a:bodyPr rtlCol="0">
            <a:normAutofit fontScale="85000" lnSpcReduction="20000"/>
          </a:bodyPr>
          <a:lstStyle/>
          <a:p>
            <a:pPr algn="l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Lapsi käyttää eleitä ja ilmeitä.</a:t>
            </a:r>
          </a:p>
          <a:p>
            <a:pPr algn="l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1,5-vuotias tuottaa jo muutamia kymmeniä sanoja. Lapsi ymmärtää puhetta enemmän kuin tuottaa ja hän osaa noudattaa lyhyitä käskyjä.</a:t>
            </a:r>
          </a:p>
          <a:p>
            <a:pPr algn="l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Lähempänä toista syntymäpäiväänsä lapsen sanasto alkaa laajentua kiihtyvällä tahdilla ja hän tuottaa yleensä jo yli 200 merkityksellistä sanaa (yksilöllinen vaihtelu 0–600 sanaa) ja alkaa yhdistellä niitä lyhyiksi kahden sanan lausahduksiksi.</a:t>
            </a:r>
          </a:p>
          <a:p>
            <a:r>
              <a:rPr lang="fi-FI" b="1" dirty="0"/>
              <a:t>Kuinka tukea kielenkehitystä:</a:t>
            </a:r>
            <a:endParaRPr lang="fi-FI" b="0" i="0" dirty="0">
              <a:solidFill>
                <a:srgbClr val="140F11"/>
              </a:solidFill>
              <a:effectLst/>
              <a:latin typeface="myriad-pro"/>
            </a:endParaRP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Ota lapsesi mukaan arjen askareisiin: valmistakaa ruokaa tai siivotkaa yhdessä.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Tekemisen ohessa on luontevaa jutella ja nimetä asioita ja esineitä.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Käytä puheen tukena ilmeitä ja eleitä.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Kun puhut tunteista, näytä tunne myös kasvoillasi.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Laajenna lapsesi ilmaisua: leikkikää roolileikkejä, laululeikkejä ja loruilkaa.</a:t>
            </a:r>
          </a:p>
          <a:p>
            <a:pPr lvl="0" rtl="0"/>
            <a:endParaRPr lang="fi-F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br>
              <a:rPr lang="fi-FI" dirty="0"/>
            </a:br>
            <a:r>
              <a:rPr lang="fi-FI" dirty="0">
                <a:solidFill>
                  <a:srgbClr val="140F11"/>
                </a:solidFill>
                <a:latin typeface="myriad-pro"/>
              </a:rPr>
              <a:t>y</a:t>
            </a:r>
            <a:r>
              <a:rPr lang="fi-FI" i="0" dirty="0">
                <a:solidFill>
                  <a:srgbClr val="140F11"/>
                </a:solidFill>
                <a:effectLst/>
                <a:latin typeface="myriad-pro"/>
              </a:rPr>
              <a:t>hteisiä arjen askareita ja leikkejä 2–3-vuotiaat:</a:t>
            </a:r>
            <a:endParaRPr lang="fi-FI" dirty="0"/>
          </a:p>
        </p:txBody>
      </p:sp>
      <p:sp>
        <p:nvSpPr>
          <p:cNvPr id="2" name="Sisällön paikkamerkki 1"/>
          <p:cNvSpPr>
            <a:spLocks noGrp="1"/>
          </p:cNvSpPr>
          <p:nvPr>
            <p:ph idx="4294967295"/>
          </p:nvPr>
        </p:nvSpPr>
        <p:spPr>
          <a:xfrm>
            <a:off x="1524001" y="1533526"/>
            <a:ext cx="9144000" cy="4068763"/>
          </a:xfrm>
          <a:prstGeom prst="rect">
            <a:avLst/>
          </a:prstGeom>
        </p:spPr>
        <p:txBody>
          <a:bodyPr rtlCol="0">
            <a:normAutofit fontScale="92500" lnSpcReduction="20000"/>
          </a:bodyPr>
          <a:lstStyle/>
          <a:p>
            <a:pPr algn="l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Lapsi tuottaa satoja sanoja useista sanaluokista ja puhe on vieraalle aikuiselle ymmärrettävää. Lapsen sanavarasto kasvaa päivässä noin kymmenellä sanalla.</a:t>
            </a:r>
          </a:p>
          <a:p>
            <a:pPr algn="l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Lapsi tuottaa kahden tai kolmen sanan lauseita ja taivuttaa sanoja. Lapsi hallitsee myös aika- ja vertailumuotoja, monikko- ja omistusmuotoja sekä kielto- ja kysymyssanoja.</a:t>
            </a:r>
          </a:p>
          <a:p>
            <a:pPr algn="l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Lapsi pystyy noudattamaan kaksiosaisia ohjeita.</a:t>
            </a:r>
          </a:p>
          <a:p>
            <a:r>
              <a:rPr lang="fi-FI" b="1" dirty="0"/>
              <a:t>Kuinka tukea kielenkehitystä:</a:t>
            </a:r>
            <a:endParaRPr lang="fi-FI" b="0" i="0" dirty="0">
              <a:solidFill>
                <a:srgbClr val="140F11"/>
              </a:solidFill>
              <a:effectLst/>
              <a:latin typeface="myriad-pro"/>
            </a:endParaRP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Ota lapsesi mukaan arjen askareisiin: valmistakaa ruokaa tai siivotkaa yhdessä.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Tekemisen ohessa on luontevaa jutella ja nimetä asioita ja esineitä.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Käytä puheen tukena ilmeitä ja eleitä.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Kun puhut tunteista, näytä tunne myös kasvoillasi.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Laajenna lapsesi ilmaisua: leikkikää roolileikkejä, laululeikkejä ja loruilkaa.</a:t>
            </a:r>
          </a:p>
          <a:p>
            <a:pPr lvl="0" rtl="0"/>
            <a:endParaRPr lang="fi-F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br>
              <a:rPr lang="fi-FI" dirty="0"/>
            </a:br>
            <a:r>
              <a:rPr lang="fi-FI" dirty="0">
                <a:solidFill>
                  <a:srgbClr val="140F11"/>
                </a:solidFill>
                <a:latin typeface="myriad-pro"/>
              </a:rPr>
              <a:t>J</a:t>
            </a:r>
            <a:r>
              <a:rPr lang="fi-FI" i="0" dirty="0">
                <a:solidFill>
                  <a:srgbClr val="140F11"/>
                </a:solidFill>
                <a:effectLst/>
                <a:latin typeface="myriad-pro"/>
              </a:rPr>
              <a:t>uttelua ja satujen lukemista 3–5-vuotiaat:</a:t>
            </a:r>
            <a:endParaRPr lang="fi-FI" dirty="0"/>
          </a:p>
        </p:txBody>
      </p:sp>
      <p:sp>
        <p:nvSpPr>
          <p:cNvPr id="2" name="Sisällön paikkamerkki 1"/>
          <p:cNvSpPr>
            <a:spLocks noGrp="1"/>
          </p:cNvSpPr>
          <p:nvPr>
            <p:ph idx="4294967295"/>
          </p:nvPr>
        </p:nvSpPr>
        <p:spPr>
          <a:xfrm>
            <a:off x="1524001" y="1533526"/>
            <a:ext cx="9144000" cy="4068763"/>
          </a:xfrm>
          <a:prstGeom prst="rect">
            <a:avLst/>
          </a:prstGeom>
        </p:spPr>
        <p:txBody>
          <a:bodyPr rtlCol="0">
            <a:normAutofit fontScale="85000" lnSpcReduction="10000"/>
          </a:bodyPr>
          <a:lstStyle/>
          <a:p>
            <a:pPr algn="l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lapsi taivuttaa sanoja ja tuottaa aika- ja vertailumuotoja, monikko- ja omistusmuotoja sekä kielto- ja kysymyssanoja. Joitakin omatekoisia taivutusmuotoja voi puheessa vielä esiintyä.</a:t>
            </a:r>
          </a:p>
          <a:p>
            <a:pPr algn="l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Lähempänä viidettä syntymäpäiväänsä lapsi tuottaa kertovaa puhetta.</a:t>
            </a:r>
          </a:p>
          <a:p>
            <a:pPr algn="l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Vuorovaikutus- ja keskustelutaidot ovat kehittyneet.</a:t>
            </a:r>
          </a:p>
          <a:p>
            <a:r>
              <a:rPr lang="fi-FI" b="1" dirty="0"/>
              <a:t>Kuinka tukea kielenkehitystä:</a:t>
            </a:r>
            <a:endParaRPr lang="fi-FI" b="0" i="0" dirty="0">
              <a:solidFill>
                <a:srgbClr val="140F11"/>
              </a:solidFill>
              <a:effectLst/>
              <a:latin typeface="myriad-pro"/>
            </a:endParaRP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Ota lapsesi mukaan arjen askareisiin: valmistakaa ruokaa tai siivotkaa yhdessä.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Tekemisen ohessa on luontevaa jutella ja nimetä asioita ja esineitä.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Käytä puheen tukena ilmeitä ja eleitä.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Kun puhut tunteista, näytä tunne myös kasvoillasi.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Laajenna lapsesi ilmaisua: leikkikää roolileikkejä, laululeikkejä ja loruilkaa.</a:t>
            </a:r>
          </a:p>
          <a:p>
            <a:pPr lvl="1"/>
            <a:r>
              <a:rPr lang="fi-FI" b="0" i="0" dirty="0">
                <a:solidFill>
                  <a:srgbClr val="140F11"/>
                </a:solidFill>
                <a:effectLst/>
                <a:latin typeface="myriad-pro"/>
              </a:rPr>
              <a:t>Kertokaa vuorotellen arvoituksia ja jutelkaa päivän tapahtumista.</a:t>
            </a:r>
          </a:p>
          <a:p>
            <a:pPr lvl="0" rtl="0"/>
            <a:endParaRPr lang="fi-F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br>
              <a:rPr lang="fi-FI" dirty="0"/>
            </a:br>
            <a:r>
              <a:rPr lang="fi-FI" dirty="0">
                <a:solidFill>
                  <a:srgbClr val="140F11"/>
                </a:solidFill>
                <a:latin typeface="myriad-pro"/>
              </a:rPr>
              <a:t>K</a:t>
            </a:r>
            <a:r>
              <a:rPr lang="fi-FI" i="0" dirty="0">
                <a:solidFill>
                  <a:srgbClr val="140F11"/>
                </a:solidFill>
                <a:effectLst/>
                <a:latin typeface="myriad-pro"/>
              </a:rPr>
              <a:t>uuntelua, loruja ja sanaleikkejä 5–7-vuotiaat:</a:t>
            </a:r>
            <a:endParaRPr lang="fi-FI" dirty="0"/>
          </a:p>
        </p:txBody>
      </p:sp>
      <p:sp>
        <p:nvSpPr>
          <p:cNvPr id="2" name="Sisällön paikkamerkki 1"/>
          <p:cNvSpPr>
            <a:spLocks noGrp="1"/>
          </p:cNvSpPr>
          <p:nvPr>
            <p:ph idx="4294967295"/>
          </p:nvPr>
        </p:nvSpPr>
        <p:spPr>
          <a:xfrm>
            <a:off x="1524001" y="1408922"/>
            <a:ext cx="9144000" cy="4534678"/>
          </a:xfrm>
          <a:prstGeom prst="rect">
            <a:avLst/>
          </a:prstGeom>
        </p:spPr>
        <p:txBody>
          <a:bodyPr rtlCol="0">
            <a:normAutofit fontScale="47500" lnSpcReduction="20000"/>
          </a:bodyPr>
          <a:lstStyle/>
          <a:p>
            <a:pPr algn="l"/>
            <a:r>
              <a:rPr lang="fi-FI" sz="2500" b="0" i="0" dirty="0">
                <a:solidFill>
                  <a:srgbClr val="140F11"/>
                </a:solidFill>
                <a:effectLst/>
                <a:latin typeface="myriad-pro"/>
              </a:rPr>
              <a:t>Lapsi hallitsee sanojen taivuttamisen ja lauseen muodostamisen perussäännöt. Joitakin omatekoisia taivutusmuotoja voi vielä puheessa esiintyä.</a:t>
            </a:r>
          </a:p>
          <a:p>
            <a:pPr algn="l"/>
            <a:r>
              <a:rPr lang="fi-FI" sz="2500" b="0" i="0" dirty="0">
                <a:solidFill>
                  <a:srgbClr val="140F11"/>
                </a:solidFill>
                <a:effectLst/>
                <a:latin typeface="myriad-pro"/>
              </a:rPr>
              <a:t>Lapsi tuottaa kertovaa puhetta ja puhe on yleiskielen mukaista. Lapsi hallitsee noin 14 000 sanaa.</a:t>
            </a:r>
          </a:p>
          <a:p>
            <a:pPr algn="l"/>
            <a:r>
              <a:rPr lang="fi-FI" sz="2500" b="0" i="0" dirty="0">
                <a:solidFill>
                  <a:srgbClr val="140F11"/>
                </a:solidFill>
                <a:effectLst/>
                <a:latin typeface="myriad-pro"/>
              </a:rPr>
              <a:t>Lapsi oivaltaa, että sanat muodostuvat erilaisista äänteistä ja lapsi oppii yhdistämään, poistamaan, lisäämään ja laskemaan äänteitä. </a:t>
            </a:r>
          </a:p>
          <a:p>
            <a:pPr algn="l"/>
            <a:r>
              <a:rPr lang="fi-FI" sz="2500" b="0" i="0" dirty="0">
                <a:solidFill>
                  <a:srgbClr val="140F11"/>
                </a:solidFill>
                <a:effectLst/>
                <a:latin typeface="myriad-pro"/>
              </a:rPr>
              <a:t>Lapsi omaksuu vuorovaikutuksen perustaidot: hän keskittyy kuuntelemaan puhetta ja esittää kysymyksiä kuulemastaan. Lapsi osaa vuorotella ja vastata kysymyksiin.</a:t>
            </a:r>
          </a:p>
          <a:p>
            <a:pPr algn="l">
              <a:lnSpc>
                <a:spcPct val="120000"/>
              </a:lnSpc>
            </a:pPr>
            <a:r>
              <a:rPr lang="fi-FI" sz="2500" b="1" dirty="0"/>
              <a:t>Kuinka tukea kielenkehitystä:</a:t>
            </a:r>
            <a:endParaRPr lang="fi-FI" sz="2500" b="0" i="0" dirty="0">
              <a:solidFill>
                <a:srgbClr val="140F11"/>
              </a:solidFill>
              <a:effectLst/>
              <a:latin typeface="myriad-pro"/>
            </a:endParaRPr>
          </a:p>
          <a:p>
            <a:pPr lvl="1">
              <a:lnSpc>
                <a:spcPct val="120000"/>
              </a:lnSpc>
            </a:pPr>
            <a:r>
              <a:rPr lang="fi-FI" sz="2500" b="0" i="0" dirty="0">
                <a:solidFill>
                  <a:srgbClr val="140F11"/>
                </a:solidFill>
                <a:effectLst/>
                <a:latin typeface="myriad-pro"/>
              </a:rPr>
              <a:t>Kun lapsesi haluaa jutella, keskity kuuntelemaan rauhassa.</a:t>
            </a:r>
          </a:p>
          <a:p>
            <a:pPr lvl="1">
              <a:lnSpc>
                <a:spcPct val="120000"/>
              </a:lnSpc>
            </a:pPr>
            <a:r>
              <a:rPr lang="fi-FI" sz="2500" b="0" i="0" dirty="0">
                <a:solidFill>
                  <a:srgbClr val="140F11"/>
                </a:solidFill>
                <a:effectLst/>
                <a:latin typeface="myriad-pro"/>
              </a:rPr>
              <a:t>Pelatkaa yhdessä ja leikitelkää kielellä.</a:t>
            </a:r>
          </a:p>
          <a:p>
            <a:pPr lvl="1"/>
            <a:r>
              <a:rPr lang="fi-FI" sz="2500" b="0" i="0" dirty="0">
                <a:solidFill>
                  <a:srgbClr val="140F11"/>
                </a:solidFill>
                <a:effectLst/>
                <a:latin typeface="myriad-pro"/>
              </a:rPr>
              <a:t>Miettikää, mitkä sanat tarkoittavat samaa ja mitkä taas ovat vastakohtia.</a:t>
            </a:r>
          </a:p>
          <a:p>
            <a:pPr lvl="1"/>
            <a:r>
              <a:rPr lang="fi-FI" sz="2500" b="0" i="0" dirty="0">
                <a:solidFill>
                  <a:srgbClr val="140F11"/>
                </a:solidFill>
                <a:effectLst/>
                <a:latin typeface="myriad-pro"/>
              </a:rPr>
              <a:t>Käyttäkää arjen toimintojen lomassa ajan, paikan ja määrän käsitteitä.</a:t>
            </a:r>
          </a:p>
          <a:p>
            <a:pPr lvl="1"/>
            <a:r>
              <a:rPr lang="fi-FI" sz="2500" b="0" i="0" dirty="0">
                <a:solidFill>
                  <a:srgbClr val="140F11"/>
                </a:solidFill>
                <a:effectLst/>
                <a:latin typeface="myriad-pro"/>
              </a:rPr>
              <a:t>Kertokaa vitsejä ja arvoituksia sekä pelatkaa sananselityspelejä.</a:t>
            </a:r>
          </a:p>
          <a:p>
            <a:pPr lvl="1"/>
            <a:r>
              <a:rPr lang="fi-FI" sz="2500" b="0" i="0" dirty="0">
                <a:solidFill>
                  <a:srgbClr val="140F11"/>
                </a:solidFill>
                <a:effectLst/>
                <a:latin typeface="myriad-pro"/>
              </a:rPr>
              <a:t>Lukekaa kirjoja, riimitelkää ja miettikää mistä tavuista ja äänteistä sanat muodostuvat.</a:t>
            </a:r>
          </a:p>
          <a:p>
            <a:pPr lvl="1"/>
            <a:r>
              <a:rPr lang="fi-FI" sz="2500" b="0" i="0" dirty="0">
                <a:solidFill>
                  <a:srgbClr val="140F11"/>
                </a:solidFill>
                <a:effectLst/>
                <a:latin typeface="myriad-pro"/>
              </a:rPr>
              <a:t>Tutustukaa yhdessä kirjaimiin tuttujen nimien lukemisen ja kirjoittamisen kautta.</a:t>
            </a:r>
          </a:p>
          <a:p>
            <a:pPr lvl="0" rtl="0"/>
            <a:endParaRPr lang="fi-F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-FI" dirty="0"/>
              <a:t>Kielenkehitys ja kommunikaatio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l"/>
            <a:r>
              <a:rPr lang="fi-FI" b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Lapsi oppii kommunikoinnin ja kielen arjen tilanteissa, vuorovaikutuksessa toisten kanssa</a:t>
            </a:r>
            <a:endParaRPr lang="fi-FI" b="0" dirty="0">
              <a:solidFill>
                <a:srgbClr val="140F11"/>
              </a:solidFill>
              <a:effectLst/>
              <a:latin typeface="myriad-pro"/>
            </a:endParaRPr>
          </a:p>
          <a:p>
            <a:r>
              <a:rPr lang="fi-FI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Kommunikointi on esimerkiksi ajatusten, tunteiden, aikeiden, odotusten, mielipiteiden, havaintojen ja kokemusten välittymistä ihmisten kesken</a:t>
            </a:r>
          </a:p>
          <a:p>
            <a:r>
              <a:rPr lang="fi-FI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Kommunikointi perustuu vuorovaikutukseen ja se tapahtuu yhteisen kielen avulla</a:t>
            </a:r>
          </a:p>
          <a:p>
            <a:pPr lvl="1"/>
            <a:r>
              <a:rPr lang="fi-FI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Yhteinen kieli on yleensä puhe, mutta se voi olla myös puhetta korvaava keino kuten viittomat, kuvat, esineet tai </a:t>
            </a:r>
            <a:r>
              <a:rPr lang="fi-FI" sz="16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blisskieli</a:t>
            </a:r>
            <a:endParaRPr lang="fi-FI" b="0" i="0" dirty="0">
              <a:solidFill>
                <a:srgbClr val="140F11"/>
              </a:solidFill>
              <a:effectLst/>
              <a:latin typeface="myriad-pro"/>
            </a:endParaRPr>
          </a:p>
          <a:p>
            <a:r>
              <a:rPr lang="fi-FI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Merkittävä osa ihmisten välisestä viestinnästä tapahtuu aina sanattomasti. Erityisesti tunnetilat välittyvät ensisijaisesti eleiden, ilmeiden, hengityksen rytmin, kehon asentojen ym. kautta.</a:t>
            </a:r>
            <a:endParaRPr lang="fi-F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17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2C827E5-807F-1821-2ECE-654325A0C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Kieli on paitsi kerronnan myös ajattelun ja </a:t>
            </a:r>
            <a:r>
              <a:rPr lang="fi-FI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mieleenpainamisen</a:t>
            </a:r>
            <a: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väline</a:t>
            </a:r>
          </a:p>
          <a:p>
            <a:pPr algn="l"/>
            <a: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Kielen avulla voi muistella menneitä ja suunnitella tulevaa, käsitellä tunteita, kysyä ja vastata, pyytää ja vaatia, myöntää, kieltää ja vastustaa, kertoa ja kuvitella, valehdella tai hassutella.</a:t>
            </a:r>
          </a:p>
          <a:p>
            <a:pPr algn="l"/>
            <a: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Kehittyvä lapsi oppii kielen sekä viestinnän erilaiset käyttötarkoitukset kommunikoidessaan eri ihmisten kanssa ja erilaisissa tilanteissa</a:t>
            </a:r>
          </a:p>
          <a:p>
            <a:pPr algn="l"/>
            <a: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Kommunikointitaidot jatkavat kehittymistään läpi elämän.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2188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441D5DD-5C88-01AD-1365-D77F15EB9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17240"/>
            <a:ext cx="9133730" cy="1168660"/>
          </a:xfrm>
        </p:spPr>
        <p:txBody>
          <a:bodyPr>
            <a:normAutofit fontScale="90000"/>
          </a:bodyPr>
          <a:lstStyle/>
          <a:p>
            <a:b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</a:br>
            <a:b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</a:br>
            <a:b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</a:br>
            <a:b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</a:br>
            <a:b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</a:br>
            <a:b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</a:br>
            <a: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Kun kanssakäyminen lapsen ja vanhemman välillä toimii, lapsi oppii</a:t>
            </a:r>
            <a:b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F6AC77-456C-42DF-9970-27209B485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8572" y="1523223"/>
            <a:ext cx="9134856" cy="4152901"/>
          </a:xfrm>
        </p:spPr>
        <p:txBody>
          <a:bodyPr>
            <a:normAutofit fontScale="77500" lnSpcReduction="20000"/>
          </a:bodyPr>
          <a:lstStyle/>
          <a:p>
            <a:pPr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nauttimaan yhdessäolosta ja olemaan lähellä muita ihmisiä</a:t>
            </a:r>
          </a:p>
          <a:p>
            <a:pPr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suuntaamaan huomionsa toiseen ihmiseen ja olemaan läsnä</a:t>
            </a:r>
          </a:p>
          <a:p>
            <a:pPr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keskittymään ja olemaan tarkkaavainen</a:t>
            </a:r>
          </a:p>
          <a:p>
            <a:pPr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toimimaan yhdessä</a:t>
            </a:r>
          </a:p>
          <a:p>
            <a:pPr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vuorottelemaan eli ottamaan ja antamaan vuoroja</a:t>
            </a:r>
          </a:p>
          <a:p>
            <a:pPr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säätelemään ja kontrolloimaan omaa aktiivisuustasoaan</a:t>
            </a:r>
          </a:p>
          <a:p>
            <a:pPr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käyttämään ja ymmärtämään katsekontaktia</a:t>
            </a:r>
          </a:p>
          <a:p>
            <a:pPr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käyttämään ja ymmärtämään ilmeitä</a:t>
            </a:r>
          </a:p>
          <a:p>
            <a:pPr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käyttämään ja ymmärtämään fyysistä kontaktia</a:t>
            </a:r>
          </a:p>
          <a:p>
            <a:pPr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käyttämään ja ymmärtämään olemuskieltä ja muuta sanatonta viestintää</a:t>
            </a:r>
          </a:p>
          <a:p>
            <a:pPr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ääntelemään ja käyttämään ääntelyä, sanoja ja puhetta merkityksellisesti</a:t>
            </a:r>
          </a:p>
          <a:p>
            <a:pPr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ilmaisemaan ja ymmärtämään tunteita.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0717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E55E74-AEB6-64E8-65C2-60D417FB7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Kommunikoinnin portaat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3C36C137-2FE0-2EB3-9522-EA599743FB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090" y="1436914"/>
            <a:ext cx="7837714" cy="4124131"/>
          </a:xfrm>
        </p:spPr>
      </p:pic>
    </p:spTree>
    <p:extLst>
      <p:ext uri="{BB962C8B-B14F-4D97-AF65-F5344CB8AC3E}">
        <p14:creationId xmlns:p14="http://schemas.microsoft.com/office/powerpoint/2010/main" val="240071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D135032-2BCC-E6FE-B68A-97E99EC96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</p:spPr>
        <p:txBody>
          <a:bodyPr/>
          <a:lstStyle/>
          <a:p>
            <a:pPr algn="ctr"/>
            <a:r>
              <a:rPr lang="en-US" dirty="0" err="1"/>
              <a:t>Varhaiskasvatussuunnitelman</a:t>
            </a:r>
            <a:r>
              <a:rPr lang="en-US" dirty="0"/>
              <a:t> </a:t>
            </a:r>
            <a:r>
              <a:rPr lang="en-US" dirty="0" err="1"/>
              <a:t>perusteet</a:t>
            </a:r>
            <a:endParaRPr lang="en-US" dirty="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B444A8B9-28C9-A9E3-3099-41773A3B2D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025" y="1485900"/>
            <a:ext cx="8210550" cy="4152901"/>
          </a:xfrm>
          <a:noFill/>
        </p:spPr>
      </p:pic>
    </p:spTree>
    <p:extLst>
      <p:ext uri="{BB962C8B-B14F-4D97-AF65-F5344CB8AC3E}">
        <p14:creationId xmlns:p14="http://schemas.microsoft.com/office/powerpoint/2010/main" val="161482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71C31A-130F-33FA-BB3F-98524C94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1588"/>
            <a:ext cx="9133730" cy="1233424"/>
          </a:xfrm>
        </p:spPr>
        <p:txBody>
          <a:bodyPr/>
          <a:lstStyle/>
          <a:p>
            <a:r>
              <a:rPr lang="fi-FI" dirty="0"/>
              <a:t>Laaja-alainen osaaminen -kielten rikas maailma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A249CF6E-333E-97BB-B6C3-D5FBF8365F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499" y="2076451"/>
            <a:ext cx="8334375" cy="2543174"/>
          </a:xfrm>
        </p:spPr>
      </p:pic>
    </p:spTree>
    <p:extLst>
      <p:ext uri="{BB962C8B-B14F-4D97-AF65-F5344CB8AC3E}">
        <p14:creationId xmlns:p14="http://schemas.microsoft.com/office/powerpoint/2010/main" val="286417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64E7389-0230-B8BD-0CC1-D46675B57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Kehittyvät kielelliset identiteetit </a:t>
            </a:r>
          </a:p>
        </p:txBody>
      </p:sp>
      <p:pic>
        <p:nvPicPr>
          <p:cNvPr id="5" name="Sisällön paikkamerkki 4" descr="Kuva, joka sisältää kohteen pöytä&#10;&#10;Kuvaus luotu automaattisesti">
            <a:extLst>
              <a:ext uri="{FF2B5EF4-FFF2-40B4-BE49-F238E27FC236}">
                <a16:creationId xmlns:a16="http://schemas.microsoft.com/office/drawing/2014/main" id="{D69624F8-5200-5F0E-0B11-C72ED03A19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50" y="1438275"/>
            <a:ext cx="8820150" cy="4381499"/>
          </a:xfrm>
        </p:spPr>
      </p:pic>
    </p:spTree>
    <p:extLst>
      <p:ext uri="{BB962C8B-B14F-4D97-AF65-F5344CB8AC3E}">
        <p14:creationId xmlns:p14="http://schemas.microsoft.com/office/powerpoint/2010/main" val="1082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5CE9DD0-D849-D88E-FD52-5BB99EA0C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Kielenkehitys keskimääräisesti</a:t>
            </a:r>
            <a:br>
              <a:rPr lang="fi-FI" dirty="0"/>
            </a:br>
            <a:r>
              <a:rPr lang="fi-FI" dirty="0"/>
              <a:t>ikätason mukaisesti </a:t>
            </a:r>
          </a:p>
        </p:txBody>
      </p:sp>
      <p:sp>
        <p:nvSpPr>
          <p:cNvPr id="3" name="Nuoli: Oikea 2">
            <a:extLst>
              <a:ext uri="{FF2B5EF4-FFF2-40B4-BE49-F238E27FC236}">
                <a16:creationId xmlns:a16="http://schemas.microsoft.com/office/drawing/2014/main" id="{95C798B6-2621-25A7-5CB1-AC83981F354B}"/>
              </a:ext>
            </a:extLst>
          </p:cNvPr>
          <p:cNvSpPr/>
          <p:nvPr/>
        </p:nvSpPr>
        <p:spPr>
          <a:xfrm>
            <a:off x="3440654" y="4188195"/>
            <a:ext cx="3247052" cy="3172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6511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akaisin kouluun 16 x 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0894988_TF02895270" id="{65272568-A6A4-483A-BFB5-90E20D87DDD5}" vid="{846EF1E7-BE01-4F6D-ACE6-0B7FAB6F96B7}"/>
    </a:ext>
  </a:extLst>
</a:theme>
</file>

<file path=ppt/theme/theme2.xml><?xml version="1.0" encoding="utf-8"?>
<a:theme xmlns:a="http://schemas.openxmlformats.org/drawingml/2006/main" name="Office-teema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Takaisin peruskoulun ala-asteen esitykseen (laajakuva)</Template>
  <TotalTime>9054</TotalTime>
  <Words>873</Words>
  <Application>Microsoft Office PowerPoint</Application>
  <PresentationFormat>Laajakuva</PresentationFormat>
  <Paragraphs>93</Paragraphs>
  <Slides>14</Slides>
  <Notes>6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20" baseType="lpstr">
      <vt:lpstr>Arial</vt:lpstr>
      <vt:lpstr>Cambria</vt:lpstr>
      <vt:lpstr>myriad-pro</vt:lpstr>
      <vt:lpstr>Times New Roman</vt:lpstr>
      <vt:lpstr>Verdana</vt:lpstr>
      <vt:lpstr>Takaisin kouluun 16 x 9</vt:lpstr>
      <vt:lpstr>Kielenkehitys ja kommunikointi</vt:lpstr>
      <vt:lpstr>Kielenkehitys ja kommunikaatio</vt:lpstr>
      <vt:lpstr>PowerPoint-esitys</vt:lpstr>
      <vt:lpstr>      Kun kanssakäyminen lapsen ja vanhemman välillä toimii, lapsi oppii </vt:lpstr>
      <vt:lpstr>Kommunikoinnin portaat</vt:lpstr>
      <vt:lpstr>Varhaiskasvatussuunnitelman perusteet</vt:lpstr>
      <vt:lpstr>Laaja-alainen osaaminen -kielten rikas maailma</vt:lpstr>
      <vt:lpstr>Kehittyvät kielelliset identiteetit </vt:lpstr>
      <vt:lpstr>Kielenkehitys keskimääräisesti ikätason mukaisesti </vt:lpstr>
      <vt:lpstr> 0-1-vuotiaat:</vt:lpstr>
      <vt:lpstr> Ihmettelyä ja yhdessä tekemistä 1-2-vuotiaat:</vt:lpstr>
      <vt:lpstr> yhteisiä arjen askareita ja leikkejä 2–3-vuotiaat:</vt:lpstr>
      <vt:lpstr> Juttelua ja satujen lukemista 3–5-vuotiaat:</vt:lpstr>
      <vt:lpstr> Kuuntelua, loruja ja sanaleikkejä 5–7-vuotiaat: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Kielenkehityksen tukeminen varhaiskasvatuksessa</dc:title>
  <dc:creator>Johanna Rantsi</dc:creator>
  <cp:lastModifiedBy>Johanna Rantsi</cp:lastModifiedBy>
  <cp:revision>5</cp:revision>
  <dcterms:created xsi:type="dcterms:W3CDTF">2022-11-22T13:24:59Z</dcterms:created>
  <dcterms:modified xsi:type="dcterms:W3CDTF">2025-09-16T18:34:27Z</dcterms:modified>
</cp:coreProperties>
</file>