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3" r:id="rId6"/>
    <p:sldId id="264" r:id="rId7"/>
    <p:sldId id="265" r:id="rId8"/>
    <p:sldId id="266" r:id="rId9"/>
    <p:sldId id="259" r:id="rId10"/>
    <p:sldId id="267" r:id="rId11"/>
    <p:sldId id="260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na Rantsi" userId="2333b749-3326-4b3d-bb7e-3f026dee4fc8" providerId="ADAL" clId="{AEB4D6D4-9C11-41FE-94AA-06E8BD713222}"/>
    <pc:docChg chg="modSld">
      <pc:chgData name="Johanna Rantsi" userId="2333b749-3326-4b3d-bb7e-3f026dee4fc8" providerId="ADAL" clId="{AEB4D6D4-9C11-41FE-94AA-06E8BD713222}" dt="2025-02-26T08:44:54.084" v="11" actId="20577"/>
      <pc:docMkLst>
        <pc:docMk/>
      </pc:docMkLst>
      <pc:sldChg chg="modSp mod">
        <pc:chgData name="Johanna Rantsi" userId="2333b749-3326-4b3d-bb7e-3f026dee4fc8" providerId="ADAL" clId="{AEB4D6D4-9C11-41FE-94AA-06E8BD713222}" dt="2025-02-26T08:44:54.084" v="11" actId="20577"/>
        <pc:sldMkLst>
          <pc:docMk/>
          <pc:sldMk cId="1355718594" sldId="267"/>
        </pc:sldMkLst>
        <pc:spChg chg="mod">
          <ac:chgData name="Johanna Rantsi" userId="2333b749-3326-4b3d-bb7e-3f026dee4fc8" providerId="ADAL" clId="{AEB4D6D4-9C11-41FE-94AA-06E8BD713222}" dt="2025-02-26T08:44:54.084" v="11" actId="20577"/>
          <ac:spMkLst>
            <pc:docMk/>
            <pc:sldMk cId="1355718594" sldId="267"/>
            <ac:spMk id="3" creationId="{9D80F4B3-A49C-B27F-0FCB-DCACFAD23CD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7B6884-A840-66A9-580E-FBE92FA2CE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96D2B4C-CB0F-16CE-056E-30395261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358FC09-8526-FF34-80C7-C5DACDBDD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718748-C613-A66A-35AC-63ABE6717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1FA7B7-F0D9-BBFF-E258-7E66C8E6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020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51DA4D-CE3F-E9EB-0B36-E73C5DD6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D9A1623-9B79-A611-18CB-FDED833A2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F19F3C-EC8B-8B1C-4618-6F6724BAD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090F881-CCE0-6FDD-918A-6A6544CA9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5A9685C-7864-2539-385E-A701FBF59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0398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B368B42-7EFD-29E6-7CB3-B20CEB62B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E4EFB72-995A-1A24-DF7A-2D54FAD4D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20483E8-C21C-2FDC-D570-524838F35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6A85759-6E1F-7EB5-001F-C3C53C6F8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070283-631C-F4D0-5364-6AB87C02D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312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0ABB69-72D6-4099-6367-F05C55743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A2932B-93E3-4852-0299-6667BF726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2BA5406-344C-F769-FA23-62E3CED33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641D-CE0D-9758-AE22-2B120A344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5ED5F78-6263-00F6-D2EA-1A9A98FD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4797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F9BE4B-4E4A-519C-EFCE-DF9BF8A73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2E29348-7138-9328-3BDD-C4C182D31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09058E-3F7F-A414-D40F-B8AC8AF29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0902E31-CDC2-8362-0D97-F48B5D5EE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3B23A60-84AC-1E31-3D94-12CFE6481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982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594AA8-42FB-502D-5E0E-596DDE792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51BB635-D93E-B90A-4834-7BA9CE4365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B87ADB7-F542-83CC-45AA-614D7842B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04730C2-6CC1-4DBD-F7A6-2EC80E84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766BDB7-79F4-E32E-873E-62E38321F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D73F918-8132-3622-D714-5F52CD703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411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E36853-27B8-4209-9F6E-8F5A244D4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58F199-B1F3-C8E8-2FA7-7338B00DE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DBF7E20-1E39-9D9F-2500-F039B1531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C9D283D-CDEF-4FFA-D2BA-6E22F38A6D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D0D57CD-AFED-962D-29E1-9E9A6AF4F5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2093870-A68A-C188-2266-2057CEC34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B7BA609-AFC9-86A8-B306-8E3252DC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D8DAA60-40F5-D72D-52D4-54B7C628E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7737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22DB63-4FB8-D50A-0925-B3944E95E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EB15B9B-4CD5-1609-E81A-39CC975D6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1ECA61-D5D7-96F6-A1ED-A15BC991B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344EB96-F282-81B1-B066-3414C64D4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3568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D15BBC-4D4E-FD7E-A5F4-57A7A0670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AB4B2A8-3A5B-7F2C-1C8D-3735D0505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82C918E-D58F-C22E-1338-4FBB29302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7748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4C2CC1-C65E-CA51-E5A7-377829CA2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0FEFD4-0D61-B2B1-0F56-59102E4C6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D6574DF-FAB6-C0B4-D3AB-8DC0DFDEA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8550A92-7A30-1623-1A4E-70B061F53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6A9B18C-700C-E065-C18A-C4C68D3F5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7D088CB-C788-FEA4-1233-E74A75CC6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507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7FEBB9-722F-0DD3-AF03-948B8A70B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6A8E83A-111D-34A0-9994-C4274CDCB6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11CF09C-404D-554F-9D73-AEEB728F27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135E01C-D406-A94A-8C53-628466735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D41E7F0-EF5C-1443-BBB9-58BA7FC7C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CBAB36B-244B-4A77-7FFF-C9111C56B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27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DD93023-AB1B-D709-EFA0-C8AEDC3FB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6FD6345-B5D1-06BF-8F2A-7972B084B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5894FE0-5D33-84ED-CD76-96DCAD2977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652E89-D773-46A3-826A-EB3A1DA55081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AA564A-CAD9-FAF5-7BE4-39EEF7708A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3C30B3D-88E7-8621-8B9E-78BDAC5C2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D3154E-823B-4C65-8C0A-D9E93BD52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7800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F514211-3EF1-06C3-6E75-640A3CFF8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fi-FI"/>
              <a:t>Kiintymyssuhteet varhaislapsuudessa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B3EB319-8E57-2EF2-8459-B4A3A9DDF8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fi-FI"/>
              <a:t>Johanna Rantsi 2025</a:t>
            </a:r>
          </a:p>
        </p:txBody>
      </p:sp>
    </p:spTree>
    <p:extLst>
      <p:ext uri="{BB962C8B-B14F-4D97-AF65-F5344CB8AC3E}">
        <p14:creationId xmlns:p14="http://schemas.microsoft.com/office/powerpoint/2010/main" val="10413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18465E9-1B6C-59D6-F2B4-58875B90D6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" b="3"/>
          <a:stretch/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D80F4B3-A49C-B27F-0FCB-DCACFAD23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fi-FI" sz="4400" dirty="0"/>
              <a:t>Pohdi parin kanssa:</a:t>
            </a:r>
          </a:p>
          <a:p>
            <a:pPr marL="0" indent="0">
              <a:buNone/>
            </a:pPr>
            <a:r>
              <a:rPr lang="fi-FI" sz="4400" dirty="0"/>
              <a:t>Hyviä, lasta tukevia keinoja </a:t>
            </a:r>
            <a:r>
              <a:rPr lang="fi-FI" sz="4400"/>
              <a:t>päiväkodin aloitukseen.</a:t>
            </a:r>
            <a:endParaRPr lang="fi-FI" sz="4400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55718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CB31646-5394-1A25-BA66-4A1AA6965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Hyviä, lasta tukevia keinoja päiväkodin aloitukseen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6E3A2F9-96BE-C447-6CE0-675445DE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sz="2200" b="1" dirty="0"/>
              <a:t>Ennakoint</a:t>
            </a:r>
            <a:r>
              <a:rPr lang="fi-FI" sz="2200" dirty="0"/>
              <a:t>i: ikätasoisesti kertomalla, tutustumalla yhdessä vanhemman kanssa rauhassa ja kiireettömästi ympäristöön ja päiväkotiyhteisöön</a:t>
            </a:r>
          </a:p>
          <a:p>
            <a:r>
              <a:rPr lang="fi-FI" sz="2200" b="1" dirty="0"/>
              <a:t>Hoitajan hyvä vuorovaikutussuhde </a:t>
            </a:r>
            <a:r>
              <a:rPr lang="fi-FI" sz="2200" dirty="0"/>
              <a:t>huoltajaan ja lapseen </a:t>
            </a:r>
          </a:p>
          <a:p>
            <a:r>
              <a:rPr lang="fi-FI" sz="2200" b="1" dirty="0"/>
              <a:t>Tulo- ja lähtötilanteiden </a:t>
            </a:r>
            <a:r>
              <a:rPr lang="fi-FI" sz="2200" dirty="0"/>
              <a:t>selkeä ja ennakoitava toiminta ja sanoitus</a:t>
            </a:r>
          </a:p>
          <a:p>
            <a:pPr marL="0" indent="0">
              <a:buNone/>
            </a:pPr>
            <a:r>
              <a:rPr lang="fi-FI" sz="2200" dirty="0"/>
              <a:t>	</a:t>
            </a:r>
            <a:r>
              <a:rPr lang="fi-FI" sz="2200" b="1" dirty="0"/>
              <a:t>Huoltajan fokus hakutilanteessa lapsessa:</a:t>
            </a:r>
          </a:p>
          <a:p>
            <a:pPr marL="0" indent="0">
              <a:buNone/>
            </a:pPr>
            <a:r>
              <a:rPr lang="fi-FI" sz="2200" dirty="0"/>
              <a:t>	-kiire pois, puhelin taskussa, lämmin ja 	myönteinen kohtaaminen päivän jälkeen </a:t>
            </a:r>
          </a:p>
          <a:p>
            <a:r>
              <a:rPr lang="fi-FI" sz="2200" dirty="0"/>
              <a:t>Hoitajan ja huoltajan ymmärrys lapsen vahvoissakin tunnereaktioissa</a:t>
            </a:r>
          </a:p>
          <a:p>
            <a:r>
              <a:rPr lang="fi-FI" sz="2200" b="1" dirty="0"/>
              <a:t>Lapsen hyvinvointiin </a:t>
            </a:r>
            <a:r>
              <a:rPr lang="fi-FI" sz="2200" dirty="0"/>
              <a:t>vaikuttavat tekijät: hoidon laatu, ryhmäkoko, valmiudet nähdä lapsi yksilönä, omahoitaja, tunnetaitojen tukeminen</a:t>
            </a:r>
          </a:p>
        </p:txBody>
      </p:sp>
    </p:spTree>
    <p:extLst>
      <p:ext uri="{BB962C8B-B14F-4D97-AF65-F5344CB8AC3E}">
        <p14:creationId xmlns:p14="http://schemas.microsoft.com/office/powerpoint/2010/main" val="1927706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B0322DA-2499-2098-20FD-703084067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2400" b="0" i="0">
                <a:solidFill>
                  <a:srgbClr val="FFFFFF"/>
                </a:solidFill>
                <a:effectLst/>
                <a:latin typeface="+mn-lt"/>
              </a:rPr>
              <a:t>Kiintymyssuhdemalli</a:t>
            </a:r>
            <a:endParaRPr lang="fi-FI" sz="24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6ECFAE-E659-C0E8-D931-93AFD8F61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sz="1300" b="0" i="0" dirty="0">
                <a:effectLst/>
              </a:rPr>
              <a:t>Kiintymyssuhdemalliksi kutsutaan sisäistettyä mallia maailmasta ja ihmissuhteista. Kiintymyssuhdemalli on alitajuinen tapamme asettua läheiseen suhteeseen: mitä haemme, vältämme ja pelkäämme sekä miten tyypillisesti reagoimme. </a:t>
            </a:r>
          </a:p>
          <a:p>
            <a:r>
              <a:rPr lang="fi-FI" sz="1300" b="0" i="0" dirty="0">
                <a:effectLst/>
              </a:rPr>
              <a:t>Tutkimusten valossa kiintymyssuhdemallit syntyvät ensimmäisten vuosien aikana </a:t>
            </a:r>
          </a:p>
          <a:p>
            <a:r>
              <a:rPr lang="fi-FI" sz="1300" b="1" i="0" dirty="0">
                <a:effectLst/>
              </a:rPr>
              <a:t>Kiintymyssuhde on tunneside, joka muodostuu lapsen ja hänen hoivaajansa välille</a:t>
            </a:r>
          </a:p>
          <a:p>
            <a:pPr marL="0" indent="0">
              <a:buNone/>
            </a:pPr>
            <a:r>
              <a:rPr lang="fi-FI" sz="1300" b="1" dirty="0"/>
              <a:t>	</a:t>
            </a:r>
            <a:r>
              <a:rPr lang="fi-FI" sz="1300" b="1" dirty="0">
                <a:sym typeface="Wingdings" panose="05000000000000000000" pitchFamily="2" charset="2"/>
              </a:rPr>
              <a:t> </a:t>
            </a:r>
            <a:r>
              <a:rPr lang="fi-FI" sz="1300" dirty="0">
                <a:sym typeface="Wingdings" panose="05000000000000000000" pitchFamily="2" charset="2"/>
              </a:rPr>
              <a:t>s</a:t>
            </a:r>
            <a:r>
              <a:rPr lang="fi-FI" sz="1300" b="0" i="0" dirty="0">
                <a:effectLst/>
              </a:rPr>
              <a:t>iihen ei vaikuta se, kuinka paljon hoivaaja rakastaa lastaan. Hoivaaja voi 	rakastaa lastaan mutta olla kykenemätön antamaan lapselle turvaa. </a:t>
            </a:r>
          </a:p>
          <a:p>
            <a:r>
              <a:rPr lang="fi-FI" sz="1300" b="0" i="0" dirty="0">
                <a:effectLst/>
              </a:rPr>
              <a:t>Lapsi kiintyy lähimpään </a:t>
            </a:r>
            <a:r>
              <a:rPr lang="fi-FI" sz="1300" dirty="0"/>
              <a:t>hoivaajaansa </a:t>
            </a:r>
            <a:r>
              <a:rPr lang="fi-FI" sz="1300" b="0" i="0" dirty="0">
                <a:effectLst/>
              </a:rPr>
              <a:t>laiminlyövään tai pahoinpitelevään hoivaajaan.</a:t>
            </a:r>
          </a:p>
          <a:p>
            <a:r>
              <a:rPr lang="fi-FI" sz="1300" b="1" i="0" dirty="0">
                <a:effectLst/>
              </a:rPr>
              <a:t>Kiintymyssuhde luo pohjan sille, millä tavoin tunnemme ja ajattelemme itsestämme ja luotammeko lähtökohtaisesti ihmisiin</a:t>
            </a:r>
          </a:p>
          <a:p>
            <a:pPr marL="0" indent="0">
              <a:buNone/>
            </a:pPr>
            <a:r>
              <a:rPr lang="fi-FI" sz="1300" b="1" dirty="0">
                <a:sym typeface="Wingdings" panose="05000000000000000000" pitchFamily="2" charset="2"/>
              </a:rPr>
              <a:t>	</a:t>
            </a:r>
            <a:r>
              <a:rPr lang="fi-FI" sz="1300" b="0" i="0" dirty="0">
                <a:effectLst/>
              </a:rPr>
              <a:t> Mieleemme ja hermostomme syntyy aikaisempien kokemusten perusteella 	skeema eli sisäinen malli tilanteen, tapahtuman tai asian tyypillisestä luonteesta. </a:t>
            </a:r>
          </a:p>
          <a:p>
            <a:r>
              <a:rPr lang="fi-FI" sz="1300" b="0" i="0" dirty="0">
                <a:effectLst/>
              </a:rPr>
              <a:t>Tämän mallin perusteella osaamme odottaa, mitä tapahtuu seuraavaksi ja miten meidän pitäisi käyttäytyä</a:t>
            </a:r>
          </a:p>
          <a:p>
            <a:r>
              <a:rPr lang="fi-FI" sz="1300" b="0" i="0" dirty="0">
                <a:effectLst/>
              </a:rPr>
              <a:t>Kun lapsuudessa tietyt suhdekokemukset ovat toistuneet kerrasta toiseen, siitä muodostuu sisäistä tietoa, mitä pitää tehdä, jotta tulisi hyväksytyksi ja saisi mahdollisimman paljon turvaa suhteessa.</a:t>
            </a:r>
          </a:p>
          <a:p>
            <a:r>
              <a:rPr lang="fi-FI" sz="1300" b="1" i="0" dirty="0">
                <a:effectLst/>
                <a:latin typeface="URW Gothic L"/>
              </a:rPr>
              <a:t>Kiintymyssuhdemallimme vaikuttaa siihen, miten suhtaudumme tunteisiimme ja miten olemme tottuneet olemaan niiden kanssa. </a:t>
            </a:r>
          </a:p>
          <a:p>
            <a:endParaRPr lang="fi-FI" sz="1300" dirty="0"/>
          </a:p>
        </p:txBody>
      </p:sp>
    </p:spTree>
    <p:extLst>
      <p:ext uri="{BB962C8B-B14F-4D97-AF65-F5344CB8AC3E}">
        <p14:creationId xmlns:p14="http://schemas.microsoft.com/office/powerpoint/2010/main" val="2218503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4843AF1-8C82-CE5B-8DE5-51D2330F34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468" r="4220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479A66C-AC1B-02C0-0058-DAA0B24E8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4000"/>
              <a:t>Tarvitsemme toisiamme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C8C054-EFC9-1DDE-BAF6-FD2129FA8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5055" y="1949380"/>
            <a:ext cx="4401177" cy="4227583"/>
          </a:xfrm>
        </p:spPr>
        <p:txBody>
          <a:bodyPr>
            <a:normAutofit fontScale="92500" lnSpcReduction="20000"/>
          </a:bodyPr>
          <a:lstStyle/>
          <a:p>
            <a:r>
              <a:rPr lang="fi-FI" sz="1700" dirty="0"/>
              <a:t>Lapsi kiintyy oman turvallisuudentarpeensa vuoksi lähimpään saatavilla olevaan aikuiseen</a:t>
            </a:r>
          </a:p>
          <a:p>
            <a:r>
              <a:rPr lang="fi-FI" sz="1700" dirty="0"/>
              <a:t>Varhaisimmat vauvan ja äidin kiinnittymisen elementit ovat sensorisia aistimuksia, kuten tuoksuja, ihokosketuksia, kuulohavaintoja ja rintaruokintaan liittyviä kokemuksia </a:t>
            </a:r>
          </a:p>
          <a:p>
            <a:r>
              <a:rPr lang="fi-FI" sz="1700" dirty="0"/>
              <a:t>Vauvalla on heti synnyttyään käytössä kiintymyskäyttäytymisen muoto, itku</a:t>
            </a:r>
          </a:p>
          <a:p>
            <a:r>
              <a:rPr lang="fi-FI" sz="1700" dirty="0"/>
              <a:t>Itku, epämiellyttävänä ja hälyttävänä kokemuksena, saa hoivaajan poistamaan itkun aiheen</a:t>
            </a:r>
          </a:p>
          <a:p>
            <a:r>
              <a:rPr lang="fi-FI" sz="1700" dirty="0"/>
              <a:t>Vauvan reaktiot erokokemuksiin ovat kokonaisvaltaisia </a:t>
            </a:r>
          </a:p>
          <a:p>
            <a:r>
              <a:rPr lang="fi-FI" sz="1700" dirty="0"/>
              <a:t>Ensimmäisen ikävuoden loppupuolella vauva on löytänyt omat tapansa pitää hoitaja lähellään; mitä lähempänä hoivaaja on sitä parempi.</a:t>
            </a:r>
          </a:p>
          <a:p>
            <a:pPr marL="0" indent="0">
              <a:buNone/>
            </a:pPr>
            <a:endParaRPr lang="fi-FI" sz="1100" dirty="0"/>
          </a:p>
        </p:txBody>
      </p:sp>
    </p:spTree>
    <p:extLst>
      <p:ext uri="{BB962C8B-B14F-4D97-AF65-F5344CB8AC3E}">
        <p14:creationId xmlns:p14="http://schemas.microsoft.com/office/powerpoint/2010/main" val="253819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E53C32C-313D-0F8D-176D-B66076CCF4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80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90E7EC-622C-DDFB-0C0B-DE1F4AAE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512466"/>
            <a:ext cx="4486219" cy="5664497"/>
          </a:xfrm>
        </p:spPr>
        <p:txBody>
          <a:bodyPr>
            <a:normAutofit/>
          </a:bodyPr>
          <a:lstStyle/>
          <a:p>
            <a:r>
              <a:rPr lang="fi-FI" sz="2000" dirty="0"/>
              <a:t>Noin vuoden ikäinen lapsi suosii käytöstä, joka tuo hoivaajan lähelle ja välttää käytöstä, jonka on todennut johtavan yksin jäämiseen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000" dirty="0"/>
              <a:t>kun vauva parahtaa itkuun </a:t>
            </a:r>
            <a:r>
              <a:rPr lang="fi-FI" sz="2000" dirty="0">
                <a:sym typeface="Wingdings" panose="05000000000000000000" pitchFamily="2" charset="2"/>
              </a:rPr>
              <a:t> hoivaaja reagoi ja tuo lohdutusta</a:t>
            </a:r>
            <a:endParaRPr lang="fi-FI" sz="2000" dirty="0"/>
          </a:p>
          <a:p>
            <a:r>
              <a:rPr lang="fi-FI" sz="2000" dirty="0"/>
              <a:t>Vauvalle on syntynyt strategia, jossa hän on itse toimijana ja aktiivisena osapuolena</a:t>
            </a:r>
          </a:p>
          <a:p>
            <a:r>
              <a:rPr lang="fi-FI" sz="2000" dirty="0"/>
              <a:t>Vauvan kehitykselle on tärkeää, että hoivaaja vastaa vauvan tarpeisiin, syntyy syiden ja seurausten ketjuja</a:t>
            </a:r>
          </a:p>
          <a:p>
            <a:r>
              <a:rPr lang="fi-FI" sz="2000" dirty="0"/>
              <a:t>Jos vauvan tarpeisiin ei vastata sensitiivisesti ja oikeaan aikaan, ketjuja ei synny. </a:t>
            </a:r>
          </a:p>
        </p:txBody>
      </p:sp>
    </p:spTree>
    <p:extLst>
      <p:ext uri="{BB962C8B-B14F-4D97-AF65-F5344CB8AC3E}">
        <p14:creationId xmlns:p14="http://schemas.microsoft.com/office/powerpoint/2010/main" val="1416383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F5BA4FB-B472-0440-454D-AB071FE6C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Turvallisesti kiintynyt 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C3222E7-5486-5BD6-F155-77DA85538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sz="2400" b="0" i="0" dirty="0">
                <a:effectLst/>
              </a:rPr>
              <a:t>On saanut elää tunneilmastossa, jossa he ovat tulleet nähdyiksi ja kuulluiksi, heidät on hyväksytty omina, aitoina itsenään ja he ovat saaneet tehdä myös virheitä</a:t>
            </a:r>
          </a:p>
          <a:p>
            <a:r>
              <a:rPr lang="fi-FI" sz="2400" b="0" i="0" dirty="0">
                <a:effectLst/>
              </a:rPr>
              <a:t>Tunteita on saatu näyttää ja niihin on suhtauduttu myötätuntoisesti ja kannatellen</a:t>
            </a:r>
            <a:endParaRPr lang="fi-FI" sz="2400" dirty="0"/>
          </a:p>
          <a:p>
            <a:r>
              <a:rPr lang="fi-FI" sz="2400" b="0" i="0" dirty="0">
                <a:effectLst/>
              </a:rPr>
              <a:t>Turvallinen kiintymyssuhde luo hyvän pohjan tunnesäätelytaitojen kehittymiselle ja turvan tunteelle</a:t>
            </a:r>
          </a:p>
          <a:p>
            <a:r>
              <a:rPr lang="fi-FI" sz="2400" b="0" i="0" dirty="0">
                <a:effectLst/>
              </a:rPr>
              <a:t> Turvallinen kiintymyssuhde näkyy aikuisena hyvänä itsetuntona, keinoina säädellä tunteita ja stressiä sekä aitoutena ihmissuhteissa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123973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6FE8978-E0A3-779F-219E-9EFF36B68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Välttelevästi kiintynyt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6F5FDE-C7EB-B5F5-8553-252AC1725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2"/>
            <a:ext cx="5911799" cy="4936187"/>
          </a:xfrm>
        </p:spPr>
        <p:txBody>
          <a:bodyPr>
            <a:normAutofit/>
          </a:bodyPr>
          <a:lstStyle/>
          <a:p>
            <a:r>
              <a:rPr lang="fi-FI" sz="1400" b="0" i="0" dirty="0">
                <a:effectLst/>
              </a:rPr>
              <a:t>on jätetty lapsena usein yksin itkemään, jolloin hän ei ole saanut kannattelua ja tukea tunteilleen ja olotiloilleen, koska aikuiset ovat sietäneet heikosti esimerkiksi kiukkua tai surua</a:t>
            </a:r>
            <a:endParaRPr lang="fi-FI" sz="1400" dirty="0"/>
          </a:p>
          <a:p>
            <a:r>
              <a:rPr lang="fi-FI" sz="1400" b="0" i="0" dirty="0">
                <a:effectLst/>
              </a:rPr>
              <a:t>Lapsi on oppinut, että kiukuttelu, raivoaminen ja muut intensiiviset tunteet ja esimerkiksi lohdutuksen tarve karkottavat aikuisen pois hänen luotaan, ja hän on tottunut jäämään yksin</a:t>
            </a:r>
            <a:endParaRPr lang="fi-FI" sz="1400" dirty="0"/>
          </a:p>
          <a:p>
            <a:r>
              <a:rPr lang="fi-FI" sz="1400" b="0" i="0" dirty="0">
                <a:effectLst/>
              </a:rPr>
              <a:t>Vuorovaikutus perheessä on usein ollut tunneköyhää ja perustunut järkeen – tunteita ei ole juurikaan näytetty</a:t>
            </a:r>
            <a:endParaRPr lang="fi-FI" sz="1400" dirty="0"/>
          </a:p>
          <a:p>
            <a:r>
              <a:rPr lang="fi-FI" sz="1400" b="0" i="0" dirty="0">
                <a:effectLst/>
              </a:rPr>
              <a:t>Lapsen tarvitsevuuteen on suhtauduttu välinpitämättömästi tai vihaisesti</a:t>
            </a:r>
          </a:p>
          <a:p>
            <a:r>
              <a:rPr lang="fi-FI" sz="1400" b="0" i="0" dirty="0">
                <a:effectLst/>
              </a:rPr>
              <a:t> Lapsesta on tullut varhaiskypsä ja yksin pärjäävä</a:t>
            </a:r>
          </a:p>
          <a:p>
            <a:r>
              <a:rPr lang="fi-FI" sz="1400" b="0" i="0" dirty="0">
                <a:effectLst/>
              </a:rPr>
              <a:t>Välttelevästi kiintynyt on oppinut tukahduttamaan tunnereaktioitaan ja seuraamaan aikuisen reaktioita niihin, jotta osaisi vastata tunteisiinsa aikuisen toivomalla tavalla</a:t>
            </a:r>
          </a:p>
          <a:p>
            <a:r>
              <a:rPr lang="fi-FI" sz="1400" b="0" i="0" dirty="0">
                <a:effectLst/>
              </a:rPr>
              <a:t> Lopputuloksena on niin sanottu reipas lapsi, joka ei turhaan rasita aikuisia tunnekuohuillaan</a:t>
            </a:r>
            <a:endParaRPr lang="fi-FI" sz="1400" dirty="0"/>
          </a:p>
          <a:p>
            <a:r>
              <a:rPr lang="fi-FI" sz="1400" b="0" i="0" dirty="0">
                <a:effectLst/>
              </a:rPr>
              <a:t>Aikuisena välttelevä kiintymyssuhde näkyy tunteiden tukahduttamisena ja vähätunteisuutena. Tarvitsevuus ja haavoittuvaisuus koetaan heikkoutena, ja niitä hävetään.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4263611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905B30B-4516-FEE9-4A94-86028D1D9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3700" dirty="0">
                <a:solidFill>
                  <a:srgbClr val="FFFFFF"/>
                </a:solidFill>
              </a:rPr>
              <a:t>Ristiriitainen kiintymyssuhde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76BB01-B546-6350-D43C-491A78DB3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92500" lnSpcReduction="10000"/>
          </a:bodyPr>
          <a:lstStyle/>
          <a:p>
            <a:r>
              <a:rPr lang="fi-FI" sz="2200" b="0" i="0" dirty="0">
                <a:effectLst/>
              </a:rPr>
              <a:t>muodostuu silloin, kun aikuinen käyttäytyy lasta kohtaan epäjohdonmukaisesti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200" b="0" i="0" dirty="0">
                <a:effectLst/>
              </a:rPr>
              <a:t>Yhtenä hetkenä lapsen itkuun tai iloon vastataan ja toisena hetkenä ei</a:t>
            </a:r>
            <a:endParaRPr lang="fi-FI" sz="2200" dirty="0"/>
          </a:p>
          <a:p>
            <a:r>
              <a:rPr lang="fi-FI" sz="2200" b="0" i="0" dirty="0">
                <a:effectLst/>
              </a:rPr>
              <a:t>Ristiriitaisesti kiintynyt tietää, miten hyvältä tuntuu saada tukea, mutta yhtä lailla sen, miten kipeää on tulla mitätöidyksi ja jäädä yksin</a:t>
            </a:r>
          </a:p>
          <a:p>
            <a:r>
              <a:rPr lang="fi-FI" sz="2200" b="0" i="0" dirty="0">
                <a:effectLst/>
              </a:rPr>
              <a:t> Epäjohdonmukaisuus vanhemman toimintatavoissa on niin vallitsevaa, ettei lapsi opi ennakoimaan vanhemman tunnereaktioita. </a:t>
            </a:r>
          </a:p>
          <a:p>
            <a:r>
              <a:rPr lang="fi-FI" sz="2200" b="0" i="0" dirty="0">
                <a:effectLst/>
              </a:rPr>
              <a:t>Lapsi oppii olemaan varuillaan koko ajan, kun hän ei tiedä, milloin vanhempi reagoi ärtymyksellä tai ei ehkä ollenkaan</a:t>
            </a:r>
            <a:endParaRPr lang="fi-FI" sz="2200" dirty="0"/>
          </a:p>
          <a:p>
            <a:r>
              <a:rPr lang="fi-FI" sz="2200" b="0" i="0" dirty="0">
                <a:effectLst/>
              </a:rPr>
              <a:t>Ristiriitaisesti kiintyneiden ihmissuhteet ovat aikuisenakin usein kuohahtelevia ja he usein haluavat ripustautua läheisiin ihmisiin</a:t>
            </a:r>
            <a:endParaRPr lang="fi-FI" sz="2200" dirty="0"/>
          </a:p>
          <a:p>
            <a:r>
              <a:rPr lang="fi-FI" sz="2200" b="0" i="0" dirty="0">
                <a:effectLst/>
              </a:rPr>
              <a:t>Ristiriitaisesti kiintynyt saattaa kokea elävänsä kuin jatkuvassa tunnemyrskyssä ja kokee helposti, että hänen tunteensa ovat liikaa muille.</a:t>
            </a:r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2061446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 descr="Kahden aikuisille ja lasten yläreunassa kunkin muun">
            <a:extLst>
              <a:ext uri="{FF2B5EF4-FFF2-40B4-BE49-F238E27FC236}">
                <a16:creationId xmlns:a16="http://schemas.microsoft.com/office/drawing/2014/main" id="{52C53964-58F3-2572-3D98-501A41480C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/>
        </p:blipFill>
        <p:spPr>
          <a:xfrm>
            <a:off x="0" y="-79603"/>
            <a:ext cx="9669642" cy="685799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FC84CB-7968-C561-B265-64CB21A6F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4011" y="79613"/>
            <a:ext cx="3822189" cy="1899912"/>
          </a:xfrm>
        </p:spPr>
        <p:txBody>
          <a:bodyPr>
            <a:normAutofit/>
          </a:bodyPr>
          <a:lstStyle/>
          <a:p>
            <a:r>
              <a:rPr lang="fi-FI" sz="4000"/>
              <a:t>Jäsentymätön kiintymyssuhde</a:t>
            </a:r>
            <a:endParaRPr lang="fi-FI" sz="40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318687-C807-62F3-ADCF-F3CF5AA5C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4861" y="1657977"/>
            <a:ext cx="4622241" cy="4197438"/>
          </a:xfrm>
        </p:spPr>
        <p:txBody>
          <a:bodyPr>
            <a:noAutofit/>
          </a:bodyPr>
          <a:lstStyle/>
          <a:p>
            <a:r>
              <a:rPr lang="fi-FI" sz="1400" b="0" i="0">
                <a:effectLst/>
              </a:rPr>
              <a:t>taustalla on usein traumaattisia kokemuksia, kuten väkivaltaa tai alkoholismia</a:t>
            </a:r>
          </a:p>
          <a:p>
            <a:r>
              <a:rPr lang="fi-FI" sz="1400" b="0" i="0">
                <a:effectLst/>
              </a:rPr>
              <a:t> </a:t>
            </a:r>
            <a:r>
              <a:rPr lang="fi-FI" sz="1400"/>
              <a:t>v</a:t>
            </a:r>
            <a:r>
              <a:rPr lang="fi-FI" sz="1400" b="0" i="0">
                <a:effectLst/>
              </a:rPr>
              <a:t>anhemmat ovat edustaneet lapselle samanaikaisesti uhkaa ja turvaa, jolloin lapsi on aina epävarma, miten hoivaaja suhtautuu hänen tarpeisiinsa ja tunteisiinsa</a:t>
            </a:r>
          </a:p>
          <a:p>
            <a:r>
              <a:rPr lang="fi-FI" sz="1400"/>
              <a:t>k</a:t>
            </a:r>
            <a:r>
              <a:rPr lang="fi-FI" sz="1400" b="0" i="0">
                <a:effectLst/>
              </a:rPr>
              <a:t>iintymysjärjestelmä yllyttää lähestymään vanhempaa, mutta kokemus kertoo, että se voi olla vaarallista</a:t>
            </a:r>
          </a:p>
          <a:p>
            <a:r>
              <a:rPr lang="fi-FI" sz="1400"/>
              <a:t>l</a:t>
            </a:r>
            <a:r>
              <a:rPr lang="fi-FI" sz="1400" b="0" i="0">
                <a:effectLst/>
              </a:rPr>
              <a:t>apsi pelkää, että lohduttamisen sijaan vanhemmat saattavatkin hyökätä hänen kimppuunsa tai käyttäytyä muuten aggressiivisesti</a:t>
            </a:r>
            <a:endParaRPr lang="fi-FI" sz="1400"/>
          </a:p>
          <a:p>
            <a:r>
              <a:rPr lang="fi-FI" sz="1400" b="0" i="0">
                <a:effectLst/>
              </a:rPr>
              <a:t> </a:t>
            </a:r>
            <a:r>
              <a:rPr lang="fi-FI" sz="1400"/>
              <a:t>k</a:t>
            </a:r>
            <a:r>
              <a:rPr lang="fi-FI" sz="1400" b="0" i="0">
                <a:effectLst/>
              </a:rPr>
              <a:t>un kiintymyksen kohde on pelottava, ihminen pirstoutuu</a:t>
            </a:r>
          </a:p>
          <a:p>
            <a:r>
              <a:rPr lang="fi-FI" sz="1400" b="0" i="0">
                <a:effectLst/>
              </a:rPr>
              <a:t> </a:t>
            </a:r>
            <a:r>
              <a:rPr lang="fi-FI" sz="1400"/>
              <a:t>j</a:t>
            </a:r>
            <a:r>
              <a:rPr lang="fi-FI" sz="1400" b="0" i="0">
                <a:effectLst/>
              </a:rPr>
              <a:t>äsentymättömästi kiintyneelle ei muodostu tehokasta selviytymiskeinoja ja </a:t>
            </a:r>
            <a:r>
              <a:rPr lang="fi-FI" sz="1400"/>
              <a:t>a</a:t>
            </a:r>
            <a:r>
              <a:rPr lang="fi-FI" sz="1400" b="0" i="0">
                <a:effectLst/>
              </a:rPr>
              <a:t>ikuisena häneltä puuttuu keinot säädellä tunteita ja olotiloja, jolloin pienikin stressi laajenee helposti suureksi ahdistukseksi. </a:t>
            </a:r>
          </a:p>
          <a:p>
            <a:r>
              <a:rPr lang="fi-FI" sz="1400"/>
              <a:t>s</a:t>
            </a:r>
            <a:r>
              <a:rPr lang="fi-FI" sz="1400" b="0" i="0">
                <a:effectLst/>
              </a:rPr>
              <a:t>isäinen hätä saattaa olla suurta</a:t>
            </a:r>
          </a:p>
          <a:p>
            <a:r>
              <a:rPr lang="fi-FI" sz="1400"/>
              <a:t>k</a:t>
            </a:r>
            <a:r>
              <a:rPr lang="fi-FI" sz="1400" b="0" i="0">
                <a:effectLst/>
              </a:rPr>
              <a:t>äytös voi olla ennakoimatonta ja arvaamatonta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33232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6E32D7A-5013-0A0E-CB34-29E5C166E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038" y="972702"/>
            <a:ext cx="3887234" cy="4461163"/>
          </a:xfrm>
        </p:spPr>
        <p:txBody>
          <a:bodyPr>
            <a:normAutofit/>
          </a:bodyPr>
          <a:lstStyle/>
          <a:p>
            <a:r>
              <a:rPr lang="fi-FI" sz="1800" dirty="0">
                <a:solidFill>
                  <a:srgbClr val="FFFFFF"/>
                </a:solidFill>
              </a:rPr>
              <a:t>Varhaiskasvatus  </a:t>
            </a:r>
            <a:r>
              <a:rPr lang="fi-FI" sz="4000" dirty="0">
                <a:solidFill>
                  <a:srgbClr val="FFFFFF"/>
                </a:solidFill>
              </a:rPr>
              <a:t>kiintymyssuhde-näkökulmasta</a:t>
            </a:r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4D525F-E804-977F-F021-25D145271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sz="2200" dirty="0"/>
              <a:t>Ensimmäisen ikävuoden aikana lapselle on muodostunut kiintymyssuhde lähimpään hoivaajaansa ja mahdollisesti muutamaan muihin läheisiin ja rakkaisiin ihmisiin</a:t>
            </a:r>
          </a:p>
          <a:p>
            <a:r>
              <a:rPr lang="fi-FI" sz="2200" dirty="0"/>
              <a:t>Thomas </a:t>
            </a:r>
            <a:r>
              <a:rPr lang="fi-FI" sz="2200" dirty="0" err="1"/>
              <a:t>Weisnerin</a:t>
            </a:r>
            <a:r>
              <a:rPr lang="fi-FI" sz="2200" dirty="0"/>
              <a:t> (2014) mukaan lapsen turvallinen kahdenkeskinen kiintymyssuhde ei ole universaali tavoite vaan se, että </a:t>
            </a:r>
            <a:r>
              <a:rPr lang="fi-FI" sz="2200" i="1" dirty="0"/>
              <a:t>lapsi luottaisi ympäröivään maailmaan. </a:t>
            </a:r>
          </a:p>
          <a:p>
            <a:r>
              <a:rPr lang="fi-FI" sz="2200" dirty="0"/>
              <a:t>Päiväkodin aloittaminen on erokokemus sekä lapselle että vanhemmille </a:t>
            </a:r>
          </a:p>
          <a:p>
            <a:r>
              <a:rPr lang="fi-FI" sz="2200" dirty="0"/>
              <a:t>Päiväkotiin tulevat lapset kokevat olonsa aluksi turvattomaksi ja he hakevat aikuisen läheisyyttä </a:t>
            </a:r>
          </a:p>
          <a:p>
            <a:r>
              <a:rPr lang="fi-FI" sz="2200" dirty="0"/>
              <a:t>Kun lapset tottuvat päiväkodin arkeen kiinnittymiskäyttäytymisen määrä vähenee</a:t>
            </a:r>
          </a:p>
          <a:p>
            <a:r>
              <a:rPr lang="fi-FI" sz="2200" dirty="0"/>
              <a:t>Lapset hakeutuvat rohkeammin toisten lasten seuraan ja leikkeihin </a:t>
            </a:r>
          </a:p>
          <a:p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677923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931</Words>
  <Application>Microsoft Office PowerPoint</Application>
  <PresentationFormat>Laajakuva</PresentationFormat>
  <Paragraphs>73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Courier New</vt:lpstr>
      <vt:lpstr>URW Gothic L</vt:lpstr>
      <vt:lpstr>Wingdings</vt:lpstr>
      <vt:lpstr>Office-teema</vt:lpstr>
      <vt:lpstr>Kiintymyssuhteet varhaislapsuudessa</vt:lpstr>
      <vt:lpstr>Kiintymyssuhdemalli</vt:lpstr>
      <vt:lpstr>Tarvitsemme toisiamme</vt:lpstr>
      <vt:lpstr>PowerPoint-esitys</vt:lpstr>
      <vt:lpstr>Turvallisesti kiintynyt </vt:lpstr>
      <vt:lpstr>Välttelevästi kiintynyt</vt:lpstr>
      <vt:lpstr>Ristiriitainen kiintymyssuhde</vt:lpstr>
      <vt:lpstr>Jäsentymätön kiintymyssuhde</vt:lpstr>
      <vt:lpstr>Varhaiskasvatus  kiintymyssuhde-näkökulmasta</vt:lpstr>
      <vt:lpstr>PowerPoint-esitys</vt:lpstr>
      <vt:lpstr>Hyviä, lasta tukevia keinoja päiväkodin aloitukseen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Rantsi</dc:creator>
  <cp:lastModifiedBy>Johanna Rantsi</cp:lastModifiedBy>
  <cp:revision>3</cp:revision>
  <dcterms:created xsi:type="dcterms:W3CDTF">2025-02-12T09:42:57Z</dcterms:created>
  <dcterms:modified xsi:type="dcterms:W3CDTF">2025-02-26T08:44:55Z</dcterms:modified>
</cp:coreProperties>
</file>