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6" r:id="rId9"/>
    <p:sldId id="263" r:id="rId10"/>
    <p:sldId id="264" r:id="rId11"/>
    <p:sldId id="265" r:id="rId12"/>
    <p:sldId id="267" r:id="rId13"/>
    <p:sldId id="271" r:id="rId14"/>
    <p:sldId id="272" r:id="rId15"/>
    <p:sldId id="268" r:id="rId16"/>
    <p:sldId id="274" r:id="rId17"/>
    <p:sldId id="270" r:id="rId18"/>
    <p:sldId id="273" r:id="rId19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B72A8-DF58-4DE1-93C3-98EB7A0DA61C}" type="datetimeFigureOut">
              <a:rPr lang="fi-FI" smtClean="0"/>
              <a:pPr/>
              <a:t>17.8.2017</a:t>
            </a:fld>
            <a:endParaRPr lang="fi-FI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6767D-C7D7-4890-AB3E-9403939A41AD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B72A8-DF58-4DE1-93C3-98EB7A0DA61C}" type="datetimeFigureOut">
              <a:rPr lang="fi-FI" smtClean="0"/>
              <a:pPr/>
              <a:t>17.8.2017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6767D-C7D7-4890-AB3E-9403939A41AD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B72A8-DF58-4DE1-93C3-98EB7A0DA61C}" type="datetimeFigureOut">
              <a:rPr lang="fi-FI" smtClean="0"/>
              <a:pPr/>
              <a:t>17.8.2017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6767D-C7D7-4890-AB3E-9403939A41AD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B72A8-DF58-4DE1-93C3-98EB7A0DA61C}" type="datetimeFigureOut">
              <a:rPr lang="fi-FI" smtClean="0"/>
              <a:pPr/>
              <a:t>17.8.2017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6767D-C7D7-4890-AB3E-9403939A41AD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B72A8-DF58-4DE1-93C3-98EB7A0DA61C}" type="datetimeFigureOut">
              <a:rPr lang="fi-FI" smtClean="0"/>
              <a:pPr/>
              <a:t>17.8.2017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6767D-C7D7-4890-AB3E-9403939A41AD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B72A8-DF58-4DE1-93C3-98EB7A0DA61C}" type="datetimeFigureOut">
              <a:rPr lang="fi-FI" smtClean="0"/>
              <a:pPr/>
              <a:t>17.8.2017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6767D-C7D7-4890-AB3E-9403939A41AD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B72A8-DF58-4DE1-93C3-98EB7A0DA61C}" type="datetimeFigureOut">
              <a:rPr lang="fi-FI" smtClean="0"/>
              <a:pPr/>
              <a:t>17.8.2017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6767D-C7D7-4890-AB3E-9403939A41AD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B72A8-DF58-4DE1-93C3-98EB7A0DA61C}" type="datetimeFigureOut">
              <a:rPr lang="fi-FI" smtClean="0"/>
              <a:pPr/>
              <a:t>17.8.2017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6767D-C7D7-4890-AB3E-9403939A41AD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B72A8-DF58-4DE1-93C3-98EB7A0DA61C}" type="datetimeFigureOut">
              <a:rPr lang="fi-FI" smtClean="0"/>
              <a:pPr/>
              <a:t>17.8.2017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6767D-C7D7-4890-AB3E-9403939A41AD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B72A8-DF58-4DE1-93C3-98EB7A0DA61C}" type="datetimeFigureOut">
              <a:rPr lang="fi-FI" smtClean="0"/>
              <a:pPr/>
              <a:t>17.8.2017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6767D-C7D7-4890-AB3E-9403939A41AD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B72A8-DF58-4DE1-93C3-98EB7A0DA61C}" type="datetimeFigureOut">
              <a:rPr lang="fi-FI" smtClean="0"/>
              <a:pPr/>
              <a:t>17.8.2017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866767D-C7D7-4890-AB3E-9403939A41AD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3EB72A8-DF58-4DE1-93C3-98EB7A0DA61C}" type="datetimeFigureOut">
              <a:rPr lang="fi-FI" smtClean="0"/>
              <a:pPr/>
              <a:t>17.8.2017</a:t>
            </a:fld>
            <a:endParaRPr lang="fi-FI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866767D-C7D7-4890-AB3E-9403939A41AD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cepolina.com/valokuva/ab/a-kevyet.rattaat.USA-auto.htm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feature=player_embedded&amp;v=cdgQpa1pUUE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suustoiminta.coop/ot/99joulu/kannus.htm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s.fi/talous/Ruokakesko+irtisanoo+yli+70+ty%C3%B6ntekij%C3%A4%C3%A4/a1305617076088" TargetMode="External"/><Relationship Id="rId2" Type="http://schemas.openxmlformats.org/officeDocument/2006/relationships/hyperlink" Target="http://www.hs.fi/talous/Metso+aloittaa+suuret+lomautukset+ja+v%C3%A4hent%C3%A4%C3%A4+ty%C3%B6paikkoja/a1305616708752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TALOUSKASVUN</a:t>
            </a:r>
            <a:br>
              <a:rPr lang="fi-FI" dirty="0" smtClean="0"/>
            </a:br>
            <a:r>
              <a:rPr lang="fi-FI" dirty="0" smtClean="0"/>
              <a:t> EDUT JA ONGELMAT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Toni Uusimäki</a:t>
            </a:r>
          </a:p>
          <a:p>
            <a:r>
              <a:rPr lang="fi-FI" dirty="0" smtClean="0"/>
              <a:t>YH2: Taloustieto</a:t>
            </a:r>
            <a:endParaRPr lang="fi-FI" dirty="0"/>
          </a:p>
        </p:txBody>
      </p:sp>
    </p:spTree>
    <p:extLst>
      <p:ext uri="{BB962C8B-B14F-4D97-AF65-F5344CB8AC3E}">
        <p14:creationId xmlns="" xmlns:p14="http://schemas.microsoft.com/office/powerpoint/2010/main" val="6837807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Talouskasvun haitat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Ympäristöhaitat keskeinen ongelma (esim. kaivosteollisuus, metsäteollisuuden päästöt)</a:t>
            </a:r>
          </a:p>
          <a:p>
            <a:r>
              <a:rPr lang="fi-FI" dirty="0" smtClean="0"/>
              <a:t>Ihmiset eivät välttämättä ole sen onnellisempia, jos he ovat joutuneet jättämään työn takia kotiseutunsa</a:t>
            </a:r>
          </a:p>
          <a:p>
            <a:r>
              <a:rPr lang="fi-FI" dirty="0" smtClean="0"/>
              <a:t>Taloudelliset rakennemuutokset autioittaneet monia alueita</a:t>
            </a:r>
          </a:p>
          <a:p>
            <a:r>
              <a:rPr lang="fi-FI" dirty="0" smtClean="0"/>
              <a:t>Stressi lisääntyy, työtahti kiihtyy</a:t>
            </a:r>
            <a:endParaRPr lang="fi-FI" dirty="0"/>
          </a:p>
        </p:txBody>
      </p:sp>
    </p:spTree>
    <p:extLst>
      <p:ext uri="{BB962C8B-B14F-4D97-AF65-F5344CB8AC3E}">
        <p14:creationId xmlns="" xmlns:p14="http://schemas.microsoft.com/office/powerpoint/2010/main" val="13678746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Onko talouskasvulle vaihtoehtoja?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Länsimaissa yleistynyt puhe ns. </a:t>
            </a:r>
            <a:r>
              <a:rPr lang="fi-FI" dirty="0" err="1" smtClean="0"/>
              <a:t>degrowth-tavoitteesta</a:t>
            </a:r>
            <a:endParaRPr lang="fi-FI" dirty="0" smtClean="0"/>
          </a:p>
          <a:p>
            <a:r>
              <a:rPr lang="fi-FI" dirty="0" smtClean="0"/>
              <a:t>Tavoitteena nollakasvu tai tuotannon supistaminen</a:t>
            </a:r>
          </a:p>
          <a:p>
            <a:r>
              <a:rPr lang="fi-FI" dirty="0" smtClean="0"/>
              <a:t>Jatkuvan kasvun politiikan kyseenalaistaminen</a:t>
            </a:r>
          </a:p>
          <a:p>
            <a:endParaRPr lang="fi-FI" dirty="0"/>
          </a:p>
          <a:p>
            <a:r>
              <a:rPr lang="fi-FI" dirty="0" err="1" smtClean="0"/>
              <a:t>Degrowth-ajattelutavan</a:t>
            </a:r>
            <a:r>
              <a:rPr lang="fi-FI" dirty="0" smtClean="0"/>
              <a:t> ongelmia:</a:t>
            </a:r>
          </a:p>
          <a:p>
            <a:pPr lvl="1"/>
            <a:r>
              <a:rPr lang="fi-FI" dirty="0" smtClean="0"/>
              <a:t>Nollakasvu kasvattaa työttömyyttä</a:t>
            </a:r>
          </a:p>
          <a:p>
            <a:pPr lvl="1"/>
            <a:r>
              <a:rPr lang="fi-FI" dirty="0" smtClean="0"/>
              <a:t>Talouskasvu antanut länsimaissa mahdollisuuksia myös ympäristön huomioimiseen vrt. kehittyvät maat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="" xmlns:p14="http://schemas.microsoft.com/office/powerpoint/2010/main" val="6774074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Bruttokansantuote (BKT)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 smtClean="0"/>
              <a:t>(</a:t>
            </a:r>
            <a:r>
              <a:rPr lang="en-US" dirty="0" err="1" smtClean="0"/>
              <a:t>engl</a:t>
            </a:r>
            <a:r>
              <a:rPr lang="en-US" dirty="0" smtClean="0"/>
              <a:t>. GDP, Gross Domestic Product)</a:t>
            </a:r>
          </a:p>
          <a:p>
            <a:pPr marL="393192" lvl="1" indent="0">
              <a:buNone/>
            </a:pPr>
            <a:r>
              <a:rPr lang="fi-FI" dirty="0" smtClean="0"/>
              <a:t>= kansantaloudessa vuoden aikana tuotettujen   	tavaroiden ja palvelusten arvo</a:t>
            </a:r>
          </a:p>
          <a:p>
            <a:pPr marL="667512" lvl="2" indent="0">
              <a:buNone/>
            </a:pPr>
            <a:r>
              <a:rPr lang="fi-FI" dirty="0" smtClean="0"/>
              <a:t>(Nettokansantuote = BKT – poistot)</a:t>
            </a:r>
          </a:p>
          <a:p>
            <a:pPr lvl="1"/>
            <a:endParaRPr lang="fi-FI" dirty="0" smtClean="0"/>
          </a:p>
          <a:p>
            <a:r>
              <a:rPr lang="fi-FI" dirty="0" smtClean="0"/>
              <a:t>Kansantulo </a:t>
            </a:r>
          </a:p>
          <a:p>
            <a:pPr marL="393192" lvl="1" indent="0">
              <a:buNone/>
            </a:pPr>
            <a:r>
              <a:rPr lang="fi-FI" dirty="0" smtClean="0"/>
              <a:t>= talousyksiköiden tulojen summa vuodessa </a:t>
            </a:r>
          </a:p>
          <a:p>
            <a:pPr marL="393192" lvl="1" indent="0">
              <a:buNone/>
            </a:pPr>
            <a:r>
              <a:rPr lang="fi-FI" dirty="0" smtClean="0"/>
              <a:t> (mm. palkat, vuokrat, voitot)</a:t>
            </a:r>
          </a:p>
          <a:p>
            <a:pPr lvl="1"/>
            <a:endParaRPr lang="fi-FI" dirty="0" smtClean="0"/>
          </a:p>
          <a:p>
            <a:r>
              <a:rPr lang="fi-FI" dirty="0" smtClean="0"/>
              <a:t>Kansanmeno</a:t>
            </a:r>
          </a:p>
          <a:p>
            <a:pPr marL="393192" lvl="1" indent="0">
              <a:buNone/>
            </a:pPr>
            <a:r>
              <a:rPr lang="fi-FI" dirty="0" smtClean="0"/>
              <a:t>= paljonko talousyksiköt käyttävät tulojaan   	kulutukseen, säästämiseen  ja investointeihin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KANSANTALOUDEN TILINPITO</a:t>
            </a:r>
            <a:endParaRPr lang="fi-FI" dirty="0"/>
          </a:p>
        </p:txBody>
      </p:sp>
    </p:spTree>
    <p:extLst>
      <p:ext uri="{BB962C8B-B14F-4D97-AF65-F5344CB8AC3E}">
        <p14:creationId xmlns="" xmlns:p14="http://schemas.microsoft.com/office/powerpoint/2010/main" val="3567977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KANSANTALOUDEN TILINPITO 2/2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Pyrkii antamaan mahdollisimman totuudenmukaisen kuvan talouden tilasta ja kehityksestä</a:t>
            </a:r>
          </a:p>
          <a:p>
            <a:r>
              <a:rPr lang="fi-FI" dirty="0" smtClean="0"/>
              <a:t>Tilastot </a:t>
            </a:r>
            <a:r>
              <a:rPr lang="fi-FI" dirty="0" smtClean="0">
                <a:sym typeface="Wingdings" pitchFamily="2" charset="2"/>
              </a:rPr>
              <a:t> hallituksen budjetti, talouspolitiikka</a:t>
            </a:r>
          </a:p>
          <a:p>
            <a:r>
              <a:rPr lang="fi-FI" dirty="0" smtClean="0">
                <a:sym typeface="Wingdings" pitchFamily="2" charset="2"/>
              </a:rPr>
              <a:t>Yrityksille tietoa kansantalouden tilasta  suunnittelu</a:t>
            </a:r>
          </a:p>
          <a:p>
            <a:r>
              <a:rPr lang="fi-FI" dirty="0" smtClean="0">
                <a:sym typeface="Wingdings" pitchFamily="2" charset="2"/>
              </a:rPr>
              <a:t>Työmarkkinaneuvotteluihin informaatiota</a:t>
            </a:r>
          </a:p>
          <a:p>
            <a:r>
              <a:rPr lang="fi-FI" dirty="0" smtClean="0">
                <a:sym typeface="Wingdings" pitchFamily="2" charset="2"/>
              </a:rPr>
              <a:t>EU:n jäsenmaksuosuuksien määräytyminen</a:t>
            </a:r>
            <a:endParaRPr lang="fi-FI" dirty="0"/>
          </a:p>
        </p:txBody>
      </p:sp>
    </p:spTree>
    <p:extLst>
      <p:ext uri="{BB962C8B-B14F-4D97-AF65-F5344CB8AC3E}">
        <p14:creationId xmlns="" xmlns:p14="http://schemas.microsoft.com/office/powerpoint/2010/main" val="42099458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HUOLTOTASE </a:t>
            </a:r>
            <a:r>
              <a:rPr lang="fi-FI" dirty="0" smtClean="0"/>
              <a:t>2014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Ks. Kertauskirja s. 74</a:t>
            </a:r>
            <a:endParaRPr lang="fi-FI" dirty="0"/>
          </a:p>
        </p:txBody>
      </p:sp>
    </p:spTree>
    <p:extLst>
      <p:ext uri="{BB962C8B-B14F-4D97-AF65-F5344CB8AC3E}">
        <p14:creationId xmlns="" xmlns:p14="http://schemas.microsoft.com/office/powerpoint/2010/main" val="39996588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357158" y="50004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Eri kansantalouksien elintasoa vertaillaan yleisesti BKT:n avulla</a:t>
            </a:r>
            <a:endParaRPr lang="fi-FI" dirty="0"/>
          </a:p>
        </p:txBody>
      </p:sp>
      <p:pic>
        <p:nvPicPr>
          <p:cNvPr id="19460" name="Picture 4" descr="kevyet rattaat.US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1538" y="1857364"/>
            <a:ext cx="3429024" cy="2428892"/>
          </a:xfrm>
          <a:prstGeom prst="rect">
            <a:avLst/>
          </a:prstGeom>
          <a:noFill/>
        </p:spPr>
      </p:pic>
      <p:pic>
        <p:nvPicPr>
          <p:cNvPr id="19462" name="Picture 6" descr="kuva: Katri Simonen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35794" y="1785926"/>
            <a:ext cx="3712895" cy="2500330"/>
          </a:xfrm>
          <a:prstGeom prst="rect">
            <a:avLst/>
          </a:prstGeom>
          <a:noFill/>
        </p:spPr>
      </p:pic>
      <p:pic>
        <p:nvPicPr>
          <p:cNvPr id="19464" name="Picture 8" descr="Ruokaa jaetaan neljän kuukauden ajan.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71868" y="4000504"/>
            <a:ext cx="3401809" cy="21431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489626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BKT:n määrän muutokset</a:t>
            </a:r>
            <a:endParaRPr lang="fi-FI" dirty="0"/>
          </a:p>
        </p:txBody>
      </p:sp>
      <p:pic>
        <p:nvPicPr>
          <p:cNvPr id="3" name="Kuva 2" descr="bkt_muutos_2014 ast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836712"/>
            <a:ext cx="8656058" cy="5843971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sz="2000" dirty="0" smtClean="0"/>
              <a:t>BKT käsittelee asioita puhtaan välittömän rahavirran näkökulmasta. Negatiivisetkin asiat voivat lisätä sen kasvua.</a:t>
            </a:r>
          </a:p>
          <a:p>
            <a:endParaRPr lang="fi-FI" sz="2000" dirty="0" smtClean="0"/>
          </a:p>
          <a:p>
            <a:pPr>
              <a:buNone/>
            </a:pPr>
            <a:r>
              <a:rPr lang="fi-FI" sz="2000" dirty="0" smtClean="0"/>
              <a:t>BKT ei kerro ja ota huomioon</a:t>
            </a:r>
          </a:p>
          <a:p>
            <a:pPr>
              <a:buNone/>
            </a:pPr>
            <a:r>
              <a:rPr lang="fi-FI" sz="2000" dirty="0" smtClean="0"/>
              <a:t>	- miten varallisuus jakaantuu väestön kesken</a:t>
            </a:r>
          </a:p>
          <a:p>
            <a:pPr>
              <a:buNone/>
            </a:pPr>
            <a:r>
              <a:rPr lang="fi-FI" sz="2000" dirty="0" smtClean="0"/>
              <a:t>	- terveyttä ja keskimääräistä elinikää</a:t>
            </a:r>
          </a:p>
          <a:p>
            <a:pPr>
              <a:buNone/>
            </a:pPr>
            <a:r>
              <a:rPr lang="fi-FI" sz="2000" dirty="0" smtClean="0"/>
              <a:t>	- kotitalouksissa tehdyn työn arvoa</a:t>
            </a:r>
          </a:p>
          <a:p>
            <a:pPr>
              <a:buNone/>
            </a:pPr>
            <a:r>
              <a:rPr lang="fi-FI" sz="2000" dirty="0" smtClean="0"/>
              <a:t>   </a:t>
            </a:r>
            <a:r>
              <a:rPr lang="fi-FI" sz="2000" dirty="0" smtClean="0"/>
              <a:t> </a:t>
            </a:r>
            <a:r>
              <a:rPr lang="fi-FI" sz="2000" dirty="0" smtClean="0"/>
              <a:t>- luonnonvarojen vähenemistä ja ympäristön saastumista </a:t>
            </a:r>
          </a:p>
          <a:p>
            <a:pPr>
              <a:buNone/>
            </a:pPr>
            <a:r>
              <a:rPr lang="fi-FI" sz="2000" dirty="0" smtClean="0"/>
              <a:t>	- tuotteen hinnan suhdetta laatuun</a:t>
            </a:r>
          </a:p>
          <a:p>
            <a:pPr>
              <a:buNone/>
            </a:pPr>
            <a:r>
              <a:rPr lang="fi-FI" sz="2000" dirty="0" smtClean="0"/>
              <a:t>	- työoloja ja työaikoja</a:t>
            </a:r>
          </a:p>
          <a:p>
            <a:pPr>
              <a:buNone/>
            </a:pPr>
            <a:endParaRPr lang="fi-FI" sz="2000" dirty="0" smtClean="0"/>
          </a:p>
          <a:p>
            <a:pPr>
              <a:buNone/>
            </a:pPr>
            <a:r>
              <a:rPr lang="fi-FI" sz="2000" dirty="0" smtClean="0"/>
              <a:t>BKT:lle on pyritty kehittämään parempaa vaihtoehtoa elintason</a:t>
            </a:r>
          </a:p>
          <a:p>
            <a:pPr>
              <a:buNone/>
            </a:pPr>
            <a:r>
              <a:rPr lang="fi-FI" sz="2000" dirty="0" smtClean="0"/>
              <a:t>mittaamiseen. (esim. ”vihreä BKT”)</a:t>
            </a:r>
          </a:p>
          <a:p>
            <a:pPr>
              <a:buNone/>
            </a:pPr>
            <a:endParaRPr lang="fi-FI" sz="2000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BKT:n heikkoudet elintason mittarina </a:t>
            </a:r>
            <a:endParaRPr lang="fi-FI" dirty="0"/>
          </a:p>
        </p:txBody>
      </p:sp>
      <p:pic>
        <p:nvPicPr>
          <p:cNvPr id="24578" name="Picture 2" descr="E:\Kuvien varmari 11-2007\animations\globeanim2[1]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86512" y="5357826"/>
            <a:ext cx="1293790" cy="129379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115389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Bkt:n rinnalle kehitettyjä mittareita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ISEW = kestävän taloudellisen hyvinvoinnin indeksi</a:t>
            </a:r>
          </a:p>
          <a:p>
            <a:pPr lvl="1"/>
            <a:r>
              <a:rPr lang="fi-FI" dirty="0" smtClean="0"/>
              <a:t>Talouskasvun kestävyys, vaikutukset ympäristöön</a:t>
            </a:r>
          </a:p>
          <a:p>
            <a:r>
              <a:rPr lang="fi-FI" dirty="0" smtClean="0"/>
              <a:t>GPI = aidon kehityksen mittari</a:t>
            </a:r>
          </a:p>
          <a:p>
            <a:pPr lvl="1"/>
            <a:r>
              <a:rPr lang="fi-FI" dirty="0" smtClean="0"/>
              <a:t>Mittaa kestävää taloudellista hyvinvointia; kotityö</a:t>
            </a:r>
          </a:p>
          <a:p>
            <a:r>
              <a:rPr lang="fi-FI" dirty="0" smtClean="0"/>
              <a:t>HDI = inhimillisen kehityksen indeksi</a:t>
            </a:r>
          </a:p>
          <a:p>
            <a:pPr lvl="1"/>
            <a:r>
              <a:rPr lang="fi-FI" dirty="0" smtClean="0"/>
              <a:t>Hyvinvointi, pitkä ja terve elämä, tiedonsaanti, riittävä elintaso; valtioidenlistaukset</a:t>
            </a:r>
          </a:p>
          <a:p>
            <a:r>
              <a:rPr lang="fi-FI" dirty="0" smtClean="0"/>
              <a:t>Gini-indeksi: tuloerojen muutokset</a:t>
            </a:r>
          </a:p>
          <a:p>
            <a:r>
              <a:rPr lang="fi-FI" dirty="0" smtClean="0"/>
              <a:t>HPI = onnellisuusindeksi</a:t>
            </a:r>
          </a:p>
          <a:p>
            <a:pPr lvl="1"/>
            <a:r>
              <a:rPr lang="fi-FI" dirty="0" smtClean="0"/>
              <a:t>Ekologinen jalanjälki ja asukkaiden onnellisuus</a:t>
            </a:r>
            <a:endParaRPr lang="fi-FI" dirty="0"/>
          </a:p>
        </p:txBody>
      </p:sp>
    </p:spTree>
    <p:extLst>
      <p:ext uri="{BB962C8B-B14F-4D97-AF65-F5344CB8AC3E}">
        <p14:creationId xmlns="" xmlns:p14="http://schemas.microsoft.com/office/powerpoint/2010/main" val="1916691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TYÖN TUOTTAVUUS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51520" y="1935480"/>
            <a:ext cx="8640960" cy="4389120"/>
          </a:xfrm>
        </p:spPr>
        <p:txBody>
          <a:bodyPr/>
          <a:lstStyle/>
          <a:p>
            <a:r>
              <a:rPr lang="fi-FI" dirty="0" smtClean="0"/>
              <a:t>Tuotannon määrä/työntekijä (</a:t>
            </a:r>
            <a:r>
              <a:rPr lang="fi-FI" dirty="0" err="1" smtClean="0"/>
              <a:t>yl</a:t>
            </a:r>
            <a:r>
              <a:rPr lang="fi-FI" dirty="0" smtClean="0"/>
              <a:t>. yhdessä vuodessa)</a:t>
            </a:r>
          </a:p>
          <a:p>
            <a:r>
              <a:rPr lang="fi-FI" dirty="0" smtClean="0"/>
              <a:t>Tuottavuuden kasvu</a:t>
            </a:r>
          </a:p>
          <a:p>
            <a:r>
              <a:rPr lang="fi-FI" dirty="0" smtClean="0"/>
              <a:t>Voidaan parantaa:</a:t>
            </a:r>
          </a:p>
          <a:p>
            <a:pPr marL="850392" lvl="1" indent="-457200">
              <a:buFont typeface="+mj-lt"/>
              <a:buAutoNum type="alphaLcParenR"/>
            </a:pPr>
            <a:r>
              <a:rPr lang="fi-FI" dirty="0" smtClean="0"/>
              <a:t>Investoinneilla</a:t>
            </a:r>
          </a:p>
          <a:p>
            <a:pPr marL="850392" lvl="1" indent="-457200">
              <a:buFont typeface="+mj-lt"/>
              <a:buAutoNum type="alphaLcParenR"/>
            </a:pPr>
            <a:r>
              <a:rPr lang="fi-FI" dirty="0" smtClean="0"/>
              <a:t>Innovaatioilla</a:t>
            </a:r>
          </a:p>
          <a:p>
            <a:pPr marL="850392" lvl="1" indent="-457200">
              <a:buFont typeface="+mj-lt"/>
              <a:buAutoNum type="alphaLcParenR"/>
            </a:pPr>
            <a:r>
              <a:rPr lang="fi-FI" dirty="0" smtClean="0"/>
              <a:t>Työn uudelleen järjestelyillä</a:t>
            </a:r>
          </a:p>
          <a:p>
            <a:pPr marL="850392" lvl="1" indent="-457200">
              <a:buFont typeface="+mj-lt"/>
              <a:buAutoNum type="alphaLcParenR"/>
            </a:pPr>
            <a:r>
              <a:rPr lang="fi-FI" dirty="0" smtClean="0"/>
              <a:t>Motivoimalla työntekijöitä</a:t>
            </a:r>
          </a:p>
          <a:p>
            <a:pPr marL="850392" lvl="1" indent="-457200">
              <a:buFont typeface="+mj-lt"/>
              <a:buAutoNum type="alphaLcParenR"/>
            </a:pPr>
            <a:r>
              <a:rPr lang="fi-FI" dirty="0" smtClean="0"/>
              <a:t>Vähentämällä työntekijöiden määrää</a:t>
            </a:r>
            <a:endParaRPr lang="fi-FI" dirty="0"/>
          </a:p>
        </p:txBody>
      </p:sp>
    </p:spTree>
    <p:extLst>
      <p:ext uri="{BB962C8B-B14F-4D97-AF65-F5344CB8AC3E}">
        <p14:creationId xmlns="" xmlns:p14="http://schemas.microsoft.com/office/powerpoint/2010/main" val="1454685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a) automaatio/teollisuusrobotit pakkaavat leipomossa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536" y="1340768"/>
            <a:ext cx="8291264" cy="4983832"/>
          </a:xfrm>
        </p:spPr>
        <p:txBody>
          <a:bodyPr/>
          <a:lstStyle/>
          <a:p>
            <a:endParaRPr lang="fi-FI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412776"/>
            <a:ext cx="6480721" cy="48605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979239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b) Uudet innovaatiot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Itseohjautuva auto:</a:t>
            </a:r>
          </a:p>
          <a:p>
            <a:endParaRPr lang="fi-FI" dirty="0"/>
          </a:p>
          <a:p>
            <a:endParaRPr lang="fi-FI" dirty="0" smtClean="0"/>
          </a:p>
          <a:p>
            <a:r>
              <a:rPr lang="fi-FI" dirty="0">
                <a:hlinkClick r:id="rId2"/>
              </a:rPr>
              <a:t>http://</a:t>
            </a:r>
            <a:r>
              <a:rPr lang="fi-FI" dirty="0" smtClean="0">
                <a:hlinkClick r:id="rId2"/>
              </a:rPr>
              <a:t>www.youtube.com/watch?feature=player_embedded&amp;v=cdgQpa1pUUE</a:t>
            </a:r>
            <a:endParaRPr lang="fi-FI" dirty="0" smtClean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="" xmlns:p14="http://schemas.microsoft.com/office/powerpoint/2010/main" val="1215776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c) Työn uudelleen järjestelyt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8291264" cy="4434840"/>
          </a:xfrm>
        </p:spPr>
        <p:txBody>
          <a:bodyPr/>
          <a:lstStyle/>
          <a:p>
            <a:r>
              <a:rPr lang="fi-FI" dirty="0"/>
              <a:t>Työn osittaminen, </a:t>
            </a:r>
            <a:r>
              <a:rPr lang="fi-FI" dirty="0" smtClean="0"/>
              <a:t>työntekijöiden </a:t>
            </a:r>
            <a:r>
              <a:rPr lang="fi-FI" dirty="0"/>
              <a:t>koulutuksen lisääminen ja kehittäminen</a:t>
            </a:r>
          </a:p>
          <a:p>
            <a:endParaRPr lang="fi-FI" dirty="0" smtClean="0"/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2708920"/>
            <a:ext cx="7165884" cy="3787464"/>
          </a:xfrm>
        </p:spPr>
      </p:pic>
    </p:spTree>
    <p:extLst>
      <p:ext uri="{BB962C8B-B14F-4D97-AF65-F5344CB8AC3E}">
        <p14:creationId xmlns="" xmlns:p14="http://schemas.microsoft.com/office/powerpoint/2010/main" val="1178995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d) kannustinjärjestelmät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Palkkaukseen liittyvät kannustinjärjestelmät: optiot, kannustinlisät, bonukset, henkilöstörahastot</a:t>
            </a:r>
          </a:p>
          <a:p>
            <a:r>
              <a:rPr lang="fi-FI" dirty="0" smtClean="0"/>
              <a:t>Ks. linkki:</a:t>
            </a:r>
          </a:p>
          <a:p>
            <a:r>
              <a:rPr lang="fi-FI" dirty="0">
                <a:hlinkClick r:id="rId2"/>
              </a:rPr>
              <a:t>http://</a:t>
            </a:r>
            <a:r>
              <a:rPr lang="fi-FI" dirty="0" smtClean="0">
                <a:hlinkClick r:id="rId2"/>
              </a:rPr>
              <a:t>www.osuustoiminta.coop/ot/99joulu/kannus.htm</a:t>
            </a:r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="" xmlns:p14="http://schemas.microsoft.com/office/powerpoint/2010/main" val="2386507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e) Työntekijöiden vähentäminen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Metso aloittaa suuret lomautukset (HS 15.11.2012)</a:t>
            </a:r>
          </a:p>
          <a:p>
            <a:r>
              <a:rPr lang="fi-FI" dirty="0" smtClean="0">
                <a:hlinkClick r:id="rId2"/>
              </a:rPr>
              <a:t>http</a:t>
            </a:r>
            <a:r>
              <a:rPr lang="fi-FI" dirty="0">
                <a:hlinkClick r:id="rId2"/>
              </a:rPr>
              <a:t>://</a:t>
            </a:r>
            <a:r>
              <a:rPr lang="fi-FI" dirty="0" smtClean="0">
                <a:hlinkClick r:id="rId2"/>
              </a:rPr>
              <a:t>www.hs.fi/talous/Metso+aloittaa+suuret+lomautukset+ja+v%C3%A4hent%C3%A4%C3%A4+ty%C3%B6paikkoja/a1305616708752</a:t>
            </a:r>
            <a:endParaRPr lang="fi-FI" dirty="0" smtClean="0"/>
          </a:p>
          <a:p>
            <a:r>
              <a:rPr lang="fi-FI" dirty="0" err="1" smtClean="0"/>
              <a:t>Ruokakesko</a:t>
            </a:r>
            <a:r>
              <a:rPr lang="fi-FI" dirty="0" smtClean="0"/>
              <a:t> irtisanoo yli 70 työntekijää (HS 15.11.2012)</a:t>
            </a:r>
          </a:p>
          <a:p>
            <a:r>
              <a:rPr lang="fi-FI" dirty="0">
                <a:hlinkClick r:id="rId3"/>
              </a:rPr>
              <a:t>http://</a:t>
            </a:r>
            <a:r>
              <a:rPr lang="fi-FI" dirty="0" smtClean="0">
                <a:hlinkClick r:id="rId3"/>
              </a:rPr>
              <a:t>www.hs.fi/talous/Ruokakesko+irtisanoo+yli+70+ty%C3%B6ntekij%C3%A4%C3%A4/a1305617076088</a:t>
            </a:r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="" xmlns:p14="http://schemas.microsoft.com/office/powerpoint/2010/main" val="4078805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 smtClean="0"/>
              <a:t>TALOUSKASVU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Hyödykkeitä tuotetaan enemmän kuin aikaisemmin</a:t>
            </a:r>
          </a:p>
          <a:p>
            <a:r>
              <a:rPr lang="fi-FI" dirty="0" smtClean="0"/>
              <a:t>Bkt kasvaa, koska se mittaa tuotettujen hyödykkeiden määrää</a:t>
            </a:r>
          </a:p>
          <a:p>
            <a:r>
              <a:rPr lang="fi-FI" dirty="0" smtClean="0"/>
              <a:t>Tärkein taustatekijä työn tuottavuuden kasvu</a:t>
            </a:r>
          </a:p>
          <a:p>
            <a:r>
              <a:rPr lang="fi-FI" dirty="0" smtClean="0"/>
              <a:t>Investoinnit kasvattavat taloutta</a:t>
            </a:r>
          </a:p>
          <a:p>
            <a:pPr lvl="1"/>
            <a:r>
              <a:rPr lang="fi-FI" dirty="0" smtClean="0"/>
              <a:t>Lisäävä tuotantoa; eivät välttämättä tuottavuutta</a:t>
            </a:r>
          </a:p>
          <a:p>
            <a:r>
              <a:rPr lang="fi-FI" dirty="0" smtClean="0"/>
              <a:t>Tekniikan kehittäminen investointeja </a:t>
            </a:r>
            <a:r>
              <a:rPr lang="fi-FI" dirty="0" err="1" smtClean="0"/>
              <a:t>tehokkampaa</a:t>
            </a:r>
            <a:endParaRPr lang="fi-FI" dirty="0" smtClean="0"/>
          </a:p>
          <a:p>
            <a:r>
              <a:rPr lang="fi-FI" dirty="0" smtClean="0"/>
              <a:t>Työtuntien lisääminen: varsin tehoton keino</a:t>
            </a:r>
          </a:p>
        </p:txBody>
      </p:sp>
    </p:spTree>
    <p:extLst>
      <p:ext uri="{BB962C8B-B14F-4D97-AF65-F5344CB8AC3E}">
        <p14:creationId xmlns="" xmlns:p14="http://schemas.microsoft.com/office/powerpoint/2010/main" val="41789647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Talouskasvun edut</a:t>
            </a:r>
            <a:endParaRPr lang="fi-FI" dirty="0"/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796284095"/>
              </p:ext>
            </p:extLst>
          </p:nvPr>
        </p:nvGraphicFramePr>
        <p:xfrm>
          <a:off x="457200" y="1935163"/>
          <a:ext cx="8229600" cy="2656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Kotitalouksille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Yrityksille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Julkiselle taloudelle</a:t>
                      </a:r>
                      <a:endParaRPr lang="fi-F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fi-FI" dirty="0" smtClean="0"/>
                        <a:t>Työttömyys</a:t>
                      </a:r>
                      <a:r>
                        <a:rPr lang="fi-FI" baseline="0" dirty="0" smtClean="0"/>
                        <a:t>  vähenee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fi-FI" baseline="0" dirty="0" smtClean="0"/>
                        <a:t>Palkat kohoavat, elintaso nousee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fi-FI" baseline="0" dirty="0" smtClean="0"/>
                        <a:t>Julkisia palveluita ei leikata</a:t>
                      </a:r>
                      <a:endParaRPr lang="fi-FI" dirty="0" smtClean="0"/>
                    </a:p>
                    <a:p>
                      <a:endParaRPr lang="fi-FI" dirty="0" smtClean="0"/>
                    </a:p>
                    <a:p>
                      <a:endParaRPr lang="fi-FI" dirty="0" smtClean="0"/>
                    </a:p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fi-FI" dirty="0" smtClean="0"/>
                        <a:t>Hyödykkeet menevät kaupaksi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fi-FI" dirty="0" smtClean="0"/>
                        <a:t>Voitot</a:t>
                      </a:r>
                      <a:r>
                        <a:rPr lang="fi-FI" baseline="0" dirty="0" smtClean="0"/>
                        <a:t> kasvavat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fi-FI" baseline="0" dirty="0" smtClean="0"/>
                        <a:t>Yrityksen omistajat rikastuvat tai yritystä voidaan laajentaa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fi-FI" dirty="0" smtClean="0"/>
                        <a:t>Verotuloja</a:t>
                      </a:r>
                      <a:r>
                        <a:rPr lang="fi-FI" baseline="0" dirty="0" smtClean="0"/>
                        <a:t> kertyy lisää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fi-FI" baseline="0" dirty="0" smtClean="0"/>
                        <a:t>Julkisten palveluiden ylläpitoon riittää rahaa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fi-FI" baseline="0" dirty="0" smtClean="0"/>
                        <a:t>Kertynyttä velkaa voidaan maksaa pois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fi-FI" baseline="0" dirty="0" smtClean="0"/>
                        <a:t>Työttömyysmenot ym. tulonsiirrot pienenevät</a:t>
                      </a:r>
                      <a:endParaRPr lang="fi-FI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0553465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rta">
  <a:themeElements>
    <a:clrScheme name="Virta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Virta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irta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105</TotalTime>
  <Words>401</Words>
  <Application>Microsoft Office PowerPoint</Application>
  <PresentationFormat>Näytössä katseltava diaesitys (4:3)</PresentationFormat>
  <Paragraphs>109</Paragraphs>
  <Slides>18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18</vt:i4>
      </vt:variant>
    </vt:vector>
  </HeadingPairs>
  <TitlesOfParts>
    <vt:vector size="19" baseType="lpstr">
      <vt:lpstr>Virta</vt:lpstr>
      <vt:lpstr>TALOUSKASVUN  EDUT JA ONGELMAT</vt:lpstr>
      <vt:lpstr>TYÖN TUOTTAVUUS</vt:lpstr>
      <vt:lpstr>a) automaatio/teollisuusrobotit pakkaavat leipomossa</vt:lpstr>
      <vt:lpstr>b) Uudet innovaatiot</vt:lpstr>
      <vt:lpstr>c) Työn uudelleen järjestelyt</vt:lpstr>
      <vt:lpstr>d) kannustinjärjestelmät</vt:lpstr>
      <vt:lpstr>e) Työntekijöiden vähentäminen</vt:lpstr>
      <vt:lpstr>TALOUSKASVU</vt:lpstr>
      <vt:lpstr>Talouskasvun edut</vt:lpstr>
      <vt:lpstr>Talouskasvun haitat</vt:lpstr>
      <vt:lpstr>Onko talouskasvulle vaihtoehtoja?</vt:lpstr>
      <vt:lpstr>KANSANTALOUDEN TILINPITO</vt:lpstr>
      <vt:lpstr>KANSANTALOUDEN TILINPITO 2/2</vt:lpstr>
      <vt:lpstr>HUOLTOTASE 2014</vt:lpstr>
      <vt:lpstr>Eri kansantalouksien elintasoa vertaillaan yleisesti BKT:n avulla</vt:lpstr>
      <vt:lpstr>BKT:n määrän muutokset</vt:lpstr>
      <vt:lpstr>BKT:n heikkoudet elintason mittarina </vt:lpstr>
      <vt:lpstr>Bkt:n rinnalle kehitettyjä mittareita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TALOUSKASVUN  EDUT JA ONGELMAT</dc:title>
  <dc:creator>koti</dc:creator>
  <cp:lastModifiedBy>Toni Uusimäki</cp:lastModifiedBy>
  <cp:revision>28</cp:revision>
  <dcterms:created xsi:type="dcterms:W3CDTF">2012-11-15T21:21:49Z</dcterms:created>
  <dcterms:modified xsi:type="dcterms:W3CDTF">2017-08-17T09:17:54Z</dcterms:modified>
</cp:coreProperties>
</file>