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35C49-445E-C5CE-6297-E70D1CE72F5E}" v="110" dt="2026-03-19T10:54:35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19.3.2026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European tourism bodies plead for coordinated travel restrictions |  PhocusWire">
            <a:extLst>
              <a:ext uri="{FF2B5EF4-FFF2-40B4-BE49-F238E27FC236}">
                <a16:creationId xmlns:a16="http://schemas.microsoft.com/office/drawing/2014/main" id="{C2525EA6-965E-356E-6652-4C38C80DD25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111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Virtuaalimatka Eurooppaan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Travel to Europe: Here are countries open to American visitors: Travel  Weekly">
            <a:extLst>
              <a:ext uri="{FF2B5EF4-FFF2-40B4-BE49-F238E27FC236}">
                <a16:creationId xmlns:a16="http://schemas.microsoft.com/office/drawing/2014/main" id="{88300D9C-8B50-4176-DAC3-E04CF79C87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688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CD9981-2377-47E4-99AE-F7D477511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Miten toteutetaan?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EAC476-49C1-D2E4-EE4A-4B97584E4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/>
              <a:t>Olette lähdössä ryhmänne kanssa virtuaaliselle matkalle johonkin Euroopan kohteeseen. Teette reissusta esitelmän ja  "matkapäiväkirjan" PowerPoint-esityksenä.</a:t>
            </a:r>
          </a:p>
          <a:p>
            <a:r>
              <a:rPr lang="fi-FI" sz="2000"/>
              <a:t>Saatte matkabudjetiksi viikon reissuun 12 000 euroa. Pitäkää siis kirjaa kuluista, jotta raha riittää koko reissulle. </a:t>
            </a:r>
          </a:p>
        </p:txBody>
      </p:sp>
    </p:spTree>
    <p:extLst>
      <p:ext uri="{BB962C8B-B14F-4D97-AF65-F5344CB8AC3E}">
        <p14:creationId xmlns:p14="http://schemas.microsoft.com/office/powerpoint/2010/main" val="275241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E786D0-3240-8EB6-3564-FB3F6FDB3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dioihin laitetaan?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9C09AA-E088-E828-4D97-3AD4F7E79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Tietoruudut molemmista kohdemaista: asukasluku, pinta-ala, naapurimaat, </a:t>
            </a:r>
            <a:r>
              <a:rPr lang="fi-FI" dirty="0"/>
              <a:t>rahayksikkö, lippu, pääkaupunki, kieli, valtiomuoto jne.</a:t>
            </a:r>
          </a:p>
          <a:p>
            <a:r>
              <a:rPr lang="fi-FI" dirty="0"/>
              <a:t>Ilmastoalue, kasvillisuusalue ja lämpövyöhyke sekä kuva pääkaupungin ilmastodiagrammista </a:t>
            </a:r>
          </a:p>
          <a:p>
            <a:r>
              <a:rPr lang="fi-FI" dirty="0"/>
              <a:t>Elinkeinojen esittely</a:t>
            </a:r>
          </a:p>
          <a:p>
            <a:r>
              <a:rPr lang="fi-FI" dirty="0"/>
              <a:t>Kielinäyte (esim. sanastoa tai kansallislaulu) </a:t>
            </a:r>
          </a:p>
          <a:p>
            <a:r>
              <a:rPr lang="fi-FI" dirty="0"/>
              <a:t>Matkapäiväkirja eri päiviltä --&gt; Mitä teitte? Missä kävitte?</a:t>
            </a:r>
          </a:p>
          <a:p>
            <a:r>
              <a:rPr lang="fi-FI" dirty="0"/>
              <a:t>Kuvia reissulta (myös kuvankäsittely)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237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CBC5564-72E6-CF52-20A5-E5D581E9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Matkapäiväkirja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BE4709-ADC6-BB44-E32E-83556D260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fi-FI" sz="1900"/>
              <a:t>Matkustuspäivä: Mitkä lennot, mikä majoitus? Paljonko ne maksoivat? </a:t>
            </a:r>
          </a:p>
          <a:p>
            <a:pPr marL="514350" indent="-514350">
              <a:buAutoNum type="arabicPeriod"/>
            </a:pPr>
            <a:r>
              <a:rPr lang="fi-FI" sz="1900"/>
              <a:t>Nähtävyys 1: Esittely ja fiilikset, kustannukset?</a:t>
            </a:r>
          </a:p>
          <a:p>
            <a:pPr marL="514350" indent="-514350">
              <a:buAutoNum type="arabicPeriod"/>
            </a:pPr>
            <a:r>
              <a:rPr lang="fi-FI" sz="1900"/>
              <a:t>Pääkaupungin esittely ja siihen tutustuminen</a:t>
            </a:r>
          </a:p>
          <a:p>
            <a:pPr marL="514350" indent="-514350">
              <a:buAutoNum type="arabicPeriod"/>
            </a:pPr>
            <a:r>
              <a:rPr lang="fi-FI" sz="1900"/>
              <a:t>Nähtävyys 2: Esittely ja fiilikset, kustannukset?</a:t>
            </a:r>
          </a:p>
          <a:p>
            <a:pPr marL="514350" indent="-514350">
              <a:buAutoNum type="arabicPeriod"/>
            </a:pPr>
            <a:r>
              <a:rPr lang="fi-FI" sz="1900"/>
              <a:t>Matkustaminen toiseen maahan. Millä matkustatte? Paljonko matka maksaa?</a:t>
            </a:r>
            <a:endParaRPr lang="fi-FI" sz="1900" dirty="0"/>
          </a:p>
          <a:p>
            <a:pPr marL="514350" indent="-514350">
              <a:buAutoNum type="arabicPeriod"/>
            </a:pPr>
            <a:r>
              <a:rPr lang="fi-FI" sz="1900"/>
              <a:t>Pääkaupungin esittely ja siihen tutustuminen.</a:t>
            </a:r>
            <a:endParaRPr lang="fi-FI" sz="1900" dirty="0"/>
          </a:p>
          <a:p>
            <a:pPr marL="514350" indent="-514350">
              <a:buAutoNum type="arabicPeriod"/>
            </a:pPr>
            <a:r>
              <a:rPr lang="fi-FI" sz="1900"/>
              <a:t>Nähtävyys 1 toisesta maasta: Esittely ja fiilikset, kustannukset?</a:t>
            </a:r>
          </a:p>
          <a:p>
            <a:pPr marL="514350" indent="-514350">
              <a:buAutoNum type="arabicPeriod"/>
            </a:pPr>
            <a:r>
              <a:rPr lang="fi-FI" sz="1900"/>
              <a:t>Retki johonkin muualle saman maan alueelle: Missä kävitte, millaista siellä oli? </a:t>
            </a:r>
          </a:p>
          <a:p>
            <a:pPr marL="514350" indent="-514350">
              <a:buAutoNum type="arabicPeriod"/>
            </a:pPr>
            <a:r>
              <a:rPr lang="fi-FI" sz="1900"/>
              <a:t>Kotimatkalle! Millainen reissu oli? Yleisfiilis reissun jäljiltä?</a:t>
            </a:r>
          </a:p>
          <a:p>
            <a:pPr marL="514350" indent="-514350">
              <a:buAutoNum type="arabicPeriod"/>
            </a:pPr>
            <a:endParaRPr lang="fi-FI" sz="1900"/>
          </a:p>
        </p:txBody>
      </p:sp>
      <p:pic>
        <p:nvPicPr>
          <p:cNvPr id="4" name="Kuva 3" descr="Europe sees 35% growth in Chinese visitors, luxury travel need up by 39.2%  - ChinaTravelNews">
            <a:extLst>
              <a:ext uri="{FF2B5EF4-FFF2-40B4-BE49-F238E27FC236}">
                <a16:creationId xmlns:a16="http://schemas.microsoft.com/office/drawing/2014/main" id="{45CA7457-6EA2-09B6-40CC-09EB1E7820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948" r="23722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7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Planning a European Trip? Here is Everything You Need To Know">
            <a:extLst>
              <a:ext uri="{FF2B5EF4-FFF2-40B4-BE49-F238E27FC236}">
                <a16:creationId xmlns:a16="http://schemas.microsoft.com/office/drawing/2014/main" id="{44ADB2CF-B882-B871-693B-83C3AE11B0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35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906E421-AE94-1600-960C-B9B823A27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Budjettilaskelma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BCBADC-D4F7-58BA-B12E-94BC6DF9A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/>
              <a:t>Kirjatkaa kustannukset ylös näistä: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/>
              <a:t>Lennot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/>
              <a:t>Majoitus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/>
              <a:t>Pääsyliput nähtävyyksiin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/>
              <a:t>Muut mahdolliset kulut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sz="2000"/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/>
              <a:t>Huomioikaa, että 12 000 euroa riittää koko reissulle!</a:t>
            </a:r>
          </a:p>
        </p:txBody>
      </p:sp>
    </p:spTree>
    <p:extLst>
      <p:ext uri="{BB962C8B-B14F-4D97-AF65-F5344CB8AC3E}">
        <p14:creationId xmlns:p14="http://schemas.microsoft.com/office/powerpoint/2010/main" val="106639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C7CADB-22D1-A077-3CD7-B405E4832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koko PowerPoint koostuu?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DEF6A0-F63B-578D-D46A-91D18E37E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800" y="1461549"/>
            <a:ext cx="5157787" cy="491086"/>
          </a:xfrm>
        </p:spPr>
        <p:txBody>
          <a:bodyPr/>
          <a:lstStyle/>
          <a:p>
            <a:r>
              <a:rPr lang="fi-FI"/>
              <a:t>Tieto-osiot molemmista maista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1E9996B-FA2F-DA14-0AAD-D61BC5307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306" y="2067144"/>
            <a:ext cx="4036684" cy="406996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800" dirty="0"/>
              <a:t>Otsikkodia: Matkakohde? Ketkä matkustavat?</a:t>
            </a:r>
          </a:p>
          <a:p>
            <a:r>
              <a:rPr lang="fi-FI" sz="1800" dirty="0"/>
              <a:t>Tietoruutu kohdemaasta:</a:t>
            </a:r>
            <a:r>
              <a:rPr lang="fi-FI" sz="2400" dirty="0"/>
              <a:t> </a:t>
            </a:r>
            <a:r>
              <a:rPr lang="fi-FI" sz="1800" dirty="0"/>
              <a:t>asukasluku, pinta-ala, naapurimaat, rahayksikkö, lippu, pääkaupunki, kieli, valtiomuoto jne.</a:t>
            </a:r>
            <a:endParaRPr lang="en-US" sz="1800"/>
          </a:p>
          <a:p>
            <a:r>
              <a:rPr lang="fi-FI" sz="1800" dirty="0"/>
              <a:t>Ilmastoalue, kasvillisuusalue ja lämpövyöhyke sekä kuva pääkaupungin ilmastodiagrammista </a:t>
            </a:r>
            <a:endParaRPr lang="en-US" sz="1800"/>
          </a:p>
          <a:p>
            <a:r>
              <a:rPr lang="fi-FI" sz="1800" dirty="0"/>
              <a:t>Elinkeinojen esittely</a:t>
            </a:r>
            <a:endParaRPr lang="en-US" sz="1800"/>
          </a:p>
          <a:p>
            <a:r>
              <a:rPr lang="fi-FI" sz="1800" dirty="0"/>
              <a:t>Kielinäyte (esim. sanastoa tai kansallislaulu) </a:t>
            </a:r>
            <a:endParaRPr lang="en-US" sz="1800"/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370F147-9C51-AC43-F890-01D32E944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33580" y="1444680"/>
            <a:ext cx="5235739" cy="491086"/>
          </a:xfrm>
        </p:spPr>
        <p:txBody>
          <a:bodyPr/>
          <a:lstStyle/>
          <a:p>
            <a:r>
              <a:rPr lang="fi-FI" dirty="0"/>
              <a:t>Matkapäiväkirja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5F90080-96F6-32C1-3C8B-A76C31835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10960" y="1962042"/>
            <a:ext cx="7285254" cy="390355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fi-FI" sz="1800" dirty="0"/>
              <a:t>Matkustuspäivä: Mitkä lennot, mikä majoitus? Paljonko ne maksoivat? 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 dirty="0"/>
              <a:t>Nähtävyys 1: Esittely ja fiilikset, kustannukset?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 dirty="0"/>
              <a:t>Pääkaupungin esittely ja siihen tutustuminen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 dirty="0"/>
              <a:t>Nähtävyys 2: Esittely ja fiilikset, kustannukset?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/>
              <a:t>Matkustaminen toiseen maahan. Millä matkustatte? Paljonko matka maksaa?</a:t>
            </a:r>
          </a:p>
          <a:p>
            <a:pPr marL="514350" indent="-514350">
              <a:buAutoNum type="arabicPeriod"/>
            </a:pPr>
            <a:r>
              <a:rPr lang="fi-FI" sz="1800"/>
              <a:t>Pääkaupungin esittely ja siihen tutustuminen.</a:t>
            </a:r>
          </a:p>
          <a:p>
            <a:pPr marL="514350" indent="-514350">
              <a:buAutoNum type="arabicPeriod"/>
            </a:pPr>
            <a:r>
              <a:rPr lang="fi-FI" sz="1800"/>
              <a:t>Nähtävyys toisesta maasta: Esittely ja fiilikset, kustannukset?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 dirty="0"/>
              <a:t>Retki johonkin muualle saman maan alueelle: Missä kävitte, millaista siellä oli? </a:t>
            </a:r>
            <a:endParaRPr lang="en-US" sz="1800"/>
          </a:p>
          <a:p>
            <a:pPr marL="514350" indent="-514350">
              <a:buAutoNum type="arabicPeriod"/>
            </a:pPr>
            <a:r>
              <a:rPr lang="fi-FI" sz="1800" dirty="0"/>
              <a:t>Kotimatkalle! Millainen reissu oli? Yleisfiilis reissun jäljiltä? </a:t>
            </a:r>
          </a:p>
          <a:p>
            <a:pPr marL="514350" indent="-514350">
              <a:buAutoNum type="arabicPeriod"/>
            </a:pPr>
            <a:r>
              <a:rPr lang="fi-FI" sz="1800" dirty="0"/>
              <a:t>Budjettilaskelma</a:t>
            </a:r>
          </a:p>
          <a:p>
            <a:pPr marL="514350" indent="-514350">
              <a:buAutoNum type="arabicPeriod"/>
            </a:pPr>
            <a:endParaRPr lang="fi-FI" sz="2600" dirty="0"/>
          </a:p>
          <a:p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5D5B89E-FD01-57FE-F8EF-ED2F0A8FF771}"/>
              </a:ext>
            </a:extLst>
          </p:cNvPr>
          <p:cNvSpPr txBox="1"/>
          <p:nvPr/>
        </p:nvSpPr>
        <p:spPr>
          <a:xfrm>
            <a:off x="256432" y="6131537"/>
            <a:ext cx="114843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>
                <a:solidFill>
                  <a:srgbClr val="0070C0"/>
                </a:solidFill>
              </a:rPr>
              <a:t>Jokaiseen osioon liitetään myös kuvia kohdemaasta. Matkapäiväkirjan kuvissa voi käyttää myös kuvankäsittelyä.</a:t>
            </a:r>
          </a:p>
        </p:txBody>
      </p:sp>
    </p:spTree>
    <p:extLst>
      <p:ext uri="{BB962C8B-B14F-4D97-AF65-F5344CB8AC3E}">
        <p14:creationId xmlns:p14="http://schemas.microsoft.com/office/powerpoint/2010/main" val="3360367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86328d0-64f3-4071-98fe-a419545daba0">
      <UserInfo>
        <DisplayName/>
        <AccountId xsi:nil="true"/>
        <AccountType/>
      </UserInfo>
    </SharedWithUsers>
    <lcf76f155ced4ddcb4097134ff3c332f xmlns="4d4d421b-b4d3-468b-a9e4-59f5e6f875c5">
      <Terms xmlns="http://schemas.microsoft.com/office/infopath/2007/PartnerControls"/>
    </lcf76f155ced4ddcb4097134ff3c332f>
    <TaxCatchAll xmlns="f86328d0-64f3-4071-98fe-a419545da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C5C51450DC292428F700ECD066D663B" ma:contentTypeVersion="18" ma:contentTypeDescription="Luo uusi asiakirja." ma:contentTypeScope="" ma:versionID="810da8a6e43796b9cd443dd14fbf77e9">
  <xsd:schema xmlns:xsd="http://www.w3.org/2001/XMLSchema" xmlns:xs="http://www.w3.org/2001/XMLSchema" xmlns:p="http://schemas.microsoft.com/office/2006/metadata/properties" xmlns:ns2="4d4d421b-b4d3-468b-a9e4-59f5e6f875c5" xmlns:ns3="f86328d0-64f3-4071-98fe-a419545daba0" targetNamespace="http://schemas.microsoft.com/office/2006/metadata/properties" ma:root="true" ma:fieldsID="8e1953b992f77a848dcf97abebcfb0d9" ns2:_="" ns3:_="">
    <xsd:import namespace="4d4d421b-b4d3-468b-a9e4-59f5e6f875c5"/>
    <xsd:import namespace="f86328d0-64f3-4071-98fe-a419545dab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d421b-b4d3-468b-a9e4-59f5e6f875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Kuvien tunnisteet" ma:readOnly="false" ma:fieldId="{5cf76f15-5ced-4ddc-b409-7134ff3c332f}" ma:taxonomyMulti="true" ma:sspId="c832eb66-61b8-4d85-aedd-df2f883ef5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328d0-64f3-4071-98fe-a419545daba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56a3903-8c8f-4275-a779-c3e9dcb4d0af}" ma:internalName="TaxCatchAll" ma:showField="CatchAllData" ma:web="f86328d0-64f3-4071-98fe-a419545dab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194818-1D14-4C1C-AB94-47678739578F}">
  <ds:schemaRefs>
    <ds:schemaRef ds:uri="http://schemas.microsoft.com/office/2006/metadata/properties"/>
    <ds:schemaRef ds:uri="http://schemas.microsoft.com/office/infopath/2007/PartnerControls"/>
    <ds:schemaRef ds:uri="f86328d0-64f3-4071-98fe-a419545daba0"/>
    <ds:schemaRef ds:uri="4d4d421b-b4d3-468b-a9e4-59f5e6f875c5"/>
  </ds:schemaRefs>
</ds:datastoreItem>
</file>

<file path=customXml/itemProps2.xml><?xml version="1.0" encoding="utf-8"?>
<ds:datastoreItem xmlns:ds="http://schemas.openxmlformats.org/officeDocument/2006/customXml" ds:itemID="{A883662A-658E-41F6-84D9-4AF8DC87BD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5C74F-0849-4151-B6E1-0D9FD7CED7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4d421b-b4d3-468b-a9e4-59f5e6f875c5"/>
    <ds:schemaRef ds:uri="f86328d0-64f3-4071-98fe-a419545da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Virtuaalimatka Eurooppaan</vt:lpstr>
      <vt:lpstr>Miten toteutetaan?</vt:lpstr>
      <vt:lpstr>Mitä dioihin laitetaan?</vt:lpstr>
      <vt:lpstr>Matkapäiväkirja</vt:lpstr>
      <vt:lpstr>Budjettilaskelma</vt:lpstr>
      <vt:lpstr>Mistä koko PowerPoint koostuu?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277</cp:revision>
  <dcterms:created xsi:type="dcterms:W3CDTF">2024-09-18T09:57:50Z</dcterms:created>
  <dcterms:modified xsi:type="dcterms:W3CDTF">2026-03-19T11:46:07Z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0x010100BC5C51450DC292428F700ECD066D663B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_activity">
    <vt:lpwstr>{"FileActivityType":"9","FileActivityTimeStamp":"2024-09-18T10.41.42.237Z","FileActivityUsersOnPage":[{"DisplayName":"Henna Rissanen","Id":"henna.rissanen@edusiilinjarvi.fi"},{"DisplayName":"Piritta Helin","Id":"piritta.helin@edusiilinjarvi.fi"}],"FileActivityNavigationId":null}</vt:lpwstr>
  </property>
</Properties>
</file>