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Bad Script" panose="020B0604020202020204" charset="0"/>
      <p:regular r:id="rId16"/>
    </p:embeddedFont>
    <p:embeddedFont>
      <p:font typeface="Cambria" panose="02040503050406030204"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086632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5042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520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985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8845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743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Tämä keskustelu on Koomikko Iikka Kiven facebook-sivulta, jossa keskusteltiin kreationistin toiminnasta eduskunnassa ja kouluissa opetettavasta evoluutioteoriasta.</a:t>
            </a:r>
          </a:p>
        </p:txBody>
      </p:sp>
    </p:spTree>
    <p:extLst>
      <p:ext uri="{BB962C8B-B14F-4D97-AF65-F5344CB8AC3E}">
        <p14:creationId xmlns:p14="http://schemas.microsoft.com/office/powerpoint/2010/main" val="365137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6546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969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924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880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1753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934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633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kotus.fi/nyt/kolumnit/hyvaa_virkakielta/hyvaa_virkakielta_2015/valta_virkakielessa_tarua_ja_totta.19424.news" TargetMode="External"/><Relationship Id="rId5" Type="http://schemas.openxmlformats.org/officeDocument/2006/relationships/hyperlink" Target="http://www.finlex.fi/fi/laki/ajantasa/1999/19990731?search%5btype%5d=pika&amp;search%5bpika%5d=perustuslaki" TargetMode="External"/><Relationship Id="rId4" Type="http://schemas.openxmlformats.org/officeDocument/2006/relationships/hyperlink" Target="http://sokl.uef.fi/verkkojulkaisut/monitiet/pdf/nuutine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p:nvPr/>
        </p:nvSpPr>
        <p:spPr>
          <a:xfrm>
            <a:off x="1989150" y="2048000"/>
            <a:ext cx="4496100" cy="1247700"/>
          </a:xfrm>
          <a:prstGeom prst="rect">
            <a:avLst/>
          </a:prstGeom>
          <a:noFill/>
          <a:ln>
            <a:noFill/>
          </a:ln>
        </p:spPr>
        <p:txBody>
          <a:bodyPr lIns="91425" tIns="91425" rIns="91425" bIns="91425" anchor="t" anchorCtr="0">
            <a:noAutofit/>
          </a:bodyPr>
          <a:lstStyle/>
          <a:p>
            <a:pPr lvl="0" algn="ctr">
              <a:spcBef>
                <a:spcPts val="0"/>
              </a:spcBef>
              <a:buNone/>
            </a:pPr>
            <a:r>
              <a:rPr lang="en" sz="6000">
                <a:latin typeface="Bad Script"/>
                <a:ea typeface="Bad Script"/>
                <a:cs typeface="Bad Script"/>
                <a:sym typeface="Bad Script"/>
              </a:rPr>
              <a:t>Kieli ja valta</a:t>
            </a:r>
          </a:p>
        </p:txBody>
      </p:sp>
      <p:sp>
        <p:nvSpPr>
          <p:cNvPr id="55" name="Shape 55"/>
          <p:cNvSpPr txBox="1"/>
          <p:nvPr/>
        </p:nvSpPr>
        <p:spPr>
          <a:xfrm>
            <a:off x="1609500" y="3295700"/>
            <a:ext cx="5255400" cy="717900"/>
          </a:xfrm>
          <a:prstGeom prst="rect">
            <a:avLst/>
          </a:prstGeom>
          <a:noFill/>
          <a:ln>
            <a:noFill/>
          </a:ln>
        </p:spPr>
        <p:txBody>
          <a:bodyPr lIns="91425" tIns="91425" rIns="91425" bIns="91425" anchor="t" anchorCtr="0">
            <a:noAutofit/>
          </a:bodyPr>
          <a:lstStyle/>
          <a:p>
            <a:pPr lvl="0" algn="ctr">
              <a:spcBef>
                <a:spcPts val="0"/>
              </a:spcBef>
              <a:buNone/>
            </a:pPr>
            <a:r>
              <a:rPr lang="en" sz="1800">
                <a:latin typeface="Cambria"/>
                <a:ea typeface="Cambria"/>
                <a:cs typeface="Cambria"/>
                <a:sym typeface="Cambria"/>
              </a:rPr>
              <a:t>Miten opettaa kielen tuoman vallan merkitystä koulussa</a:t>
            </a:r>
          </a:p>
        </p:txBody>
      </p:sp>
      <p:sp>
        <p:nvSpPr>
          <p:cNvPr id="56" name="Shape 56"/>
          <p:cNvSpPr txBox="1"/>
          <p:nvPr/>
        </p:nvSpPr>
        <p:spPr>
          <a:xfrm>
            <a:off x="2071525" y="776825"/>
            <a:ext cx="5255400" cy="3414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latin typeface="Cambria"/>
                <a:ea typeface="Cambria"/>
                <a:cs typeface="Cambria"/>
                <a:sym typeface="Cambria"/>
              </a:rPr>
              <a:t>POM1YSU Johanna Lahtiola, Virva Rantanen ja Aino Virtanen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solidFill>
                  <a:srgbClr val="FFFFFF"/>
                </a:solidFill>
                <a:latin typeface="Bad Script"/>
                <a:ea typeface="Bad Script"/>
                <a:cs typeface="Bad Script"/>
                <a:sym typeface="Bad Script"/>
              </a:rPr>
              <a:t>Vaikuttamismahdollisuuksia eri ikäluokille</a:t>
            </a:r>
          </a:p>
        </p:txBody>
      </p:sp>
      <p:sp>
        <p:nvSpPr>
          <p:cNvPr id="133" name="Shape 133"/>
          <p:cNvSpPr txBox="1"/>
          <p:nvPr/>
        </p:nvSpPr>
        <p:spPr>
          <a:xfrm>
            <a:off x="311700" y="1435025"/>
            <a:ext cx="1624200" cy="10239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FFFFF"/>
                </a:solidFill>
                <a:latin typeface="Cambria"/>
                <a:ea typeface="Cambria"/>
                <a:cs typeface="Cambria"/>
                <a:sym typeface="Cambria"/>
              </a:rPr>
              <a:t>Jo eskarissa voidaan äänestää leikeistä.</a:t>
            </a:r>
          </a:p>
        </p:txBody>
      </p:sp>
      <p:sp>
        <p:nvSpPr>
          <p:cNvPr id="134" name="Shape 134"/>
          <p:cNvSpPr txBox="1"/>
          <p:nvPr/>
        </p:nvSpPr>
        <p:spPr>
          <a:xfrm>
            <a:off x="6621525" y="2606125"/>
            <a:ext cx="1907400" cy="13305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FFFF"/>
                </a:solidFill>
                <a:latin typeface="Cambria"/>
                <a:ea typeface="Cambria"/>
                <a:cs typeface="Cambria"/>
                <a:sym typeface="Cambria"/>
              </a:rPr>
              <a:t>Yläasteella väittelyt, kriittisyys, eri kontekstit</a:t>
            </a:r>
          </a:p>
        </p:txBody>
      </p:sp>
      <p:sp>
        <p:nvSpPr>
          <p:cNvPr id="135" name="Shape 135"/>
          <p:cNvSpPr txBox="1"/>
          <p:nvPr/>
        </p:nvSpPr>
        <p:spPr>
          <a:xfrm>
            <a:off x="402375" y="3122475"/>
            <a:ext cx="1907400" cy="9798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FFFF"/>
                </a:solidFill>
                <a:latin typeface="Cambria"/>
                <a:ea typeface="Cambria"/>
                <a:cs typeface="Cambria"/>
                <a:sym typeface="Cambria"/>
              </a:rPr>
              <a:t>Alaluokilla tulisi harjoitella oman mielipiteen perustelua</a:t>
            </a:r>
          </a:p>
        </p:txBody>
      </p:sp>
      <p:sp>
        <p:nvSpPr>
          <p:cNvPr id="136" name="Shape 136"/>
          <p:cNvSpPr txBox="1"/>
          <p:nvPr/>
        </p:nvSpPr>
        <p:spPr>
          <a:xfrm>
            <a:off x="6621525" y="1277025"/>
            <a:ext cx="1624200" cy="10239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FFFF"/>
                </a:solidFill>
                <a:latin typeface="Cambria"/>
                <a:ea typeface="Cambria"/>
                <a:cs typeface="Cambria"/>
                <a:sym typeface="Cambria"/>
              </a:rPr>
              <a:t>5-6lk. kirjalliset keinot</a:t>
            </a:r>
          </a:p>
        </p:txBody>
      </p:sp>
      <p:sp>
        <p:nvSpPr>
          <p:cNvPr id="137" name="Shape 137"/>
          <p:cNvSpPr txBox="1"/>
          <p:nvPr/>
        </p:nvSpPr>
        <p:spPr>
          <a:xfrm>
            <a:off x="3606600" y="4330575"/>
            <a:ext cx="5537400" cy="6846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FFFF"/>
                </a:solidFill>
                <a:latin typeface="Cambria"/>
                <a:ea typeface="Cambria"/>
                <a:cs typeface="Cambria"/>
                <a:sym typeface="Cambria"/>
              </a:rPr>
              <a:t>Lukiossa vaikuttamista ja kielen vallankäyttöä tulisi nähdä/kokea käytännössä.</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10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1000"/>
                                        <p:tgtEl>
                                          <p:spTgt spid="1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1000"/>
                                        <p:tgtEl>
                                          <p:spTgt spid="1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729175" y="284050"/>
            <a:ext cx="2404500" cy="572700"/>
          </a:xfrm>
          <a:prstGeom prst="rect">
            <a:avLst/>
          </a:prstGeom>
        </p:spPr>
        <p:txBody>
          <a:bodyPr lIns="91425" tIns="91425" rIns="91425" bIns="91425" anchor="t" anchorCtr="0">
            <a:noAutofit/>
          </a:bodyPr>
          <a:lstStyle/>
          <a:p>
            <a:pPr lvl="0" algn="ctr">
              <a:spcBef>
                <a:spcPts val="0"/>
              </a:spcBef>
              <a:buNone/>
            </a:pPr>
            <a:r>
              <a:rPr lang="en" sz="3000">
                <a:latin typeface="Bad Script"/>
                <a:ea typeface="Bad Script"/>
                <a:cs typeface="Bad Script"/>
                <a:sym typeface="Bad Script"/>
              </a:rPr>
              <a:t>Opetuksessa</a:t>
            </a:r>
          </a:p>
        </p:txBody>
      </p:sp>
      <p:sp>
        <p:nvSpPr>
          <p:cNvPr id="143" name="Shape 143"/>
          <p:cNvSpPr txBox="1"/>
          <p:nvPr/>
        </p:nvSpPr>
        <p:spPr>
          <a:xfrm>
            <a:off x="1600057" y="1631775"/>
            <a:ext cx="3190499" cy="3241200"/>
          </a:xfrm>
          <a:prstGeom prst="rect">
            <a:avLst/>
          </a:prstGeom>
          <a:noFill/>
          <a:ln>
            <a:noFill/>
          </a:ln>
        </p:spPr>
        <p:txBody>
          <a:bodyPr lIns="91425" tIns="91425" rIns="91425" bIns="91425" anchor="t" anchorCtr="0">
            <a:noAutofit/>
          </a:bodyPr>
          <a:lstStyle/>
          <a:p>
            <a:pPr lvl="0" rtl="0">
              <a:spcBef>
                <a:spcPts val="0"/>
              </a:spcBef>
              <a:buNone/>
            </a:pPr>
            <a:r>
              <a:rPr lang="en">
                <a:solidFill>
                  <a:srgbClr val="434343"/>
                </a:solidFill>
                <a:latin typeface="Cambria"/>
                <a:ea typeface="Cambria"/>
                <a:cs typeface="Cambria"/>
                <a:sym typeface="Cambria"/>
              </a:rPr>
              <a:t>Opettajan tulee opetuksessaan aina pyrkiä tutustumaan huolella ja kriittisesti oppikirjoihin. </a:t>
            </a:r>
          </a:p>
          <a:p>
            <a:pPr lvl="0" rtl="0">
              <a:spcBef>
                <a:spcPts val="0"/>
              </a:spcBef>
              <a:buNone/>
            </a:pPr>
            <a:endParaRPr>
              <a:solidFill>
                <a:srgbClr val="434343"/>
              </a:solidFill>
              <a:latin typeface="Cambria"/>
              <a:ea typeface="Cambria"/>
              <a:cs typeface="Cambria"/>
              <a:sym typeface="Cambria"/>
            </a:endParaRPr>
          </a:p>
          <a:p>
            <a:pPr lvl="0" rtl="0">
              <a:spcBef>
                <a:spcPts val="0"/>
              </a:spcBef>
              <a:buNone/>
            </a:pPr>
            <a:r>
              <a:rPr lang="en">
                <a:solidFill>
                  <a:srgbClr val="434343"/>
                </a:solidFill>
                <a:latin typeface="Cambria"/>
                <a:ea typeface="Cambria"/>
                <a:cs typeface="Cambria"/>
                <a:sym typeface="Cambria"/>
              </a:rPr>
              <a:t>Opettajan oma arvomaailma ei ole olennaista tai näkyvää opetuksessa.</a:t>
            </a:r>
          </a:p>
          <a:p>
            <a:pPr lvl="0" rtl="0">
              <a:spcBef>
                <a:spcPts val="0"/>
              </a:spcBef>
              <a:buNone/>
            </a:pPr>
            <a:endParaRPr>
              <a:solidFill>
                <a:srgbClr val="434343"/>
              </a:solidFill>
              <a:latin typeface="Cambria"/>
              <a:ea typeface="Cambria"/>
              <a:cs typeface="Cambria"/>
              <a:sym typeface="Cambria"/>
            </a:endParaRPr>
          </a:p>
          <a:p>
            <a:pPr lvl="0" rtl="0">
              <a:spcBef>
                <a:spcPts val="0"/>
              </a:spcBef>
              <a:buClr>
                <a:schemeClr val="dk1"/>
              </a:buClr>
              <a:buFont typeface="Arial"/>
              <a:buNone/>
            </a:pPr>
            <a:r>
              <a:rPr lang="en">
                <a:solidFill>
                  <a:srgbClr val="434343"/>
                </a:solidFill>
                <a:latin typeface="Cambria"/>
                <a:ea typeface="Cambria"/>
                <a:cs typeface="Cambria"/>
                <a:sym typeface="Cambria"/>
              </a:rPr>
              <a:t>Äidinkielen opetuksessa tulee opetella lähdekriittisyyttä ja asioiden tarkastelua eri näkökulmista.</a:t>
            </a:r>
          </a:p>
          <a:p>
            <a:pPr lvl="0" rtl="0">
              <a:spcBef>
                <a:spcPts val="0"/>
              </a:spcBef>
              <a:buClr>
                <a:schemeClr val="dk1"/>
              </a:buClr>
              <a:buFont typeface="Arial"/>
              <a:buNone/>
            </a:pPr>
            <a:endParaRPr>
              <a:solidFill>
                <a:srgbClr val="434343"/>
              </a:solidFill>
              <a:latin typeface="Cambria"/>
              <a:ea typeface="Cambria"/>
              <a:cs typeface="Cambria"/>
              <a:sym typeface="Cambria"/>
            </a:endParaRPr>
          </a:p>
          <a:p>
            <a:pPr lvl="0">
              <a:spcBef>
                <a:spcPts val="0"/>
              </a:spcBef>
              <a:buClr>
                <a:schemeClr val="dk1"/>
              </a:buClr>
              <a:buFont typeface="Arial"/>
              <a:buNone/>
            </a:pPr>
            <a:r>
              <a:rPr lang="en">
                <a:solidFill>
                  <a:srgbClr val="434343"/>
                </a:solidFill>
                <a:latin typeface="Cambria"/>
                <a:ea typeface="Cambria"/>
                <a:cs typeface="Cambria"/>
                <a:sym typeface="Cambria"/>
              </a:rPr>
              <a:t>Oppiaineena äidinkieli on olennaisessa roolissa oppilaan opetellessa taitoja vaikuttaa.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highlight>
                  <a:srgbClr val="FFFFFF"/>
                </a:highlight>
                <a:latin typeface="Bad Script"/>
                <a:ea typeface="Bad Script"/>
                <a:cs typeface="Bad Script"/>
                <a:sym typeface="Bad Script"/>
              </a:rPr>
              <a:t>Yhteenveto</a:t>
            </a:r>
          </a:p>
        </p:txBody>
      </p:sp>
      <p:sp>
        <p:nvSpPr>
          <p:cNvPr id="149" name="Shape 149"/>
          <p:cNvSpPr txBox="1"/>
          <p:nvPr/>
        </p:nvSpPr>
        <p:spPr>
          <a:xfrm>
            <a:off x="1219050" y="1325975"/>
            <a:ext cx="6982800" cy="34434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1600">
                <a:highlight>
                  <a:srgbClr val="FFFFFF"/>
                </a:highlight>
                <a:latin typeface="Cambria"/>
                <a:ea typeface="Cambria"/>
                <a:cs typeface="Cambria"/>
                <a:sym typeface="Cambria"/>
              </a:rPr>
              <a:t>Aktiivista kansalaisuutta korostetaan OPSissa. </a:t>
            </a:r>
            <a:br>
              <a:rPr lang="en" sz="1600">
                <a:highlight>
                  <a:srgbClr val="FFFFFF"/>
                </a:highlight>
                <a:latin typeface="Cambria"/>
                <a:ea typeface="Cambria"/>
                <a:cs typeface="Cambria"/>
                <a:sym typeface="Cambria"/>
              </a:rPr>
            </a:br>
            <a:endParaRPr lang="en" sz="1600">
              <a:highlight>
                <a:srgbClr val="FFFFFF"/>
              </a:highlight>
              <a:latin typeface="Cambria"/>
              <a:ea typeface="Cambria"/>
              <a:cs typeface="Cambria"/>
              <a:sym typeface="Cambria"/>
            </a:endParaRPr>
          </a:p>
          <a:p>
            <a:pPr lvl="0" algn="ctr" rtl="0">
              <a:lnSpc>
                <a:spcPct val="115000"/>
              </a:lnSpc>
              <a:spcBef>
                <a:spcPts val="0"/>
              </a:spcBef>
              <a:buNone/>
            </a:pPr>
            <a:r>
              <a:rPr lang="en" sz="1600">
                <a:highlight>
                  <a:srgbClr val="FFFFFF"/>
                </a:highlight>
                <a:latin typeface="Cambria"/>
                <a:ea typeface="Cambria"/>
                <a:cs typeface="Cambria"/>
                <a:sym typeface="Cambria"/>
              </a:rPr>
              <a:t>Koulun tehtävä on opettaa erilaisia ilmaisutapoja ja mahdollisuuksia vaikuttaa.</a:t>
            </a:r>
            <a:br>
              <a:rPr lang="en" sz="1600">
                <a:highlight>
                  <a:srgbClr val="FFFFFF"/>
                </a:highlight>
                <a:latin typeface="Cambria"/>
                <a:ea typeface="Cambria"/>
                <a:cs typeface="Cambria"/>
                <a:sym typeface="Cambria"/>
              </a:rPr>
            </a:br>
            <a:endParaRPr lang="en" sz="1600">
              <a:highlight>
                <a:srgbClr val="FFFFFF"/>
              </a:highlight>
              <a:latin typeface="Cambria"/>
              <a:ea typeface="Cambria"/>
              <a:cs typeface="Cambria"/>
              <a:sym typeface="Cambria"/>
            </a:endParaRPr>
          </a:p>
          <a:p>
            <a:pPr lvl="0" algn="ctr" rtl="0">
              <a:lnSpc>
                <a:spcPct val="115000"/>
              </a:lnSpc>
              <a:spcBef>
                <a:spcPts val="0"/>
              </a:spcBef>
              <a:buNone/>
            </a:pPr>
            <a:r>
              <a:rPr lang="en" sz="1600">
                <a:highlight>
                  <a:srgbClr val="FFFFFF"/>
                </a:highlight>
                <a:latin typeface="Cambria"/>
                <a:ea typeface="Cambria"/>
                <a:cs typeface="Cambria"/>
                <a:sym typeface="Cambria"/>
              </a:rPr>
              <a:t>Pienestä pitäen lasten mielipiteiden muodostumista tulisi  tukea ja kehittää.</a:t>
            </a:r>
            <a:br>
              <a:rPr lang="en" sz="1600">
                <a:highlight>
                  <a:srgbClr val="FFFFFF"/>
                </a:highlight>
                <a:latin typeface="Cambria"/>
                <a:ea typeface="Cambria"/>
                <a:cs typeface="Cambria"/>
                <a:sym typeface="Cambria"/>
              </a:rPr>
            </a:br>
            <a:endParaRPr lang="en" sz="1600">
              <a:highlight>
                <a:srgbClr val="FFFFFF"/>
              </a:highlight>
              <a:latin typeface="Cambria"/>
              <a:ea typeface="Cambria"/>
              <a:cs typeface="Cambria"/>
              <a:sym typeface="Cambria"/>
            </a:endParaRPr>
          </a:p>
          <a:p>
            <a:pPr lvl="0" algn="ctr" rtl="0">
              <a:lnSpc>
                <a:spcPct val="115000"/>
              </a:lnSpc>
              <a:spcBef>
                <a:spcPts val="0"/>
              </a:spcBef>
              <a:buNone/>
            </a:pPr>
            <a:r>
              <a:rPr lang="en" sz="1600">
                <a:highlight>
                  <a:srgbClr val="FFFFFF"/>
                </a:highlight>
                <a:latin typeface="Cambria"/>
                <a:ea typeface="Cambria"/>
                <a:cs typeface="Cambria"/>
                <a:sym typeface="Cambria"/>
              </a:rPr>
              <a:t>Vaikuttamisen taidot ovat hyvin keskeisiä taitoja oppilaan elämässä tulevaisuudessa.</a:t>
            </a:r>
            <a:br>
              <a:rPr lang="en" sz="1600">
                <a:highlight>
                  <a:srgbClr val="FFFFFF"/>
                </a:highlight>
                <a:latin typeface="Cambria"/>
                <a:ea typeface="Cambria"/>
                <a:cs typeface="Cambria"/>
                <a:sym typeface="Cambria"/>
              </a:rPr>
            </a:br>
            <a:endParaRPr lang="en" sz="1600">
              <a:highlight>
                <a:srgbClr val="FFFFFF"/>
              </a:highlight>
              <a:latin typeface="Cambria"/>
              <a:ea typeface="Cambria"/>
              <a:cs typeface="Cambria"/>
              <a:sym typeface="Cambria"/>
            </a:endParaRPr>
          </a:p>
          <a:p>
            <a:pPr lvl="0" algn="ctr">
              <a:lnSpc>
                <a:spcPct val="115000"/>
              </a:lnSpc>
              <a:spcBef>
                <a:spcPts val="0"/>
              </a:spcBef>
              <a:buNone/>
            </a:pPr>
            <a:r>
              <a:rPr lang="en" sz="1600">
                <a:highlight>
                  <a:srgbClr val="FFFFFF"/>
                </a:highlight>
                <a:latin typeface="Cambria"/>
                <a:ea typeface="Cambria"/>
                <a:cs typeface="Cambria"/>
                <a:sym typeface="Cambria"/>
              </a:rPr>
              <a:t>Vaikuttamista ja kielen vallankäyttöä tulisi opettaa hauskasti ja luovasti.</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940550" y="619000"/>
            <a:ext cx="1090500" cy="534300"/>
          </a:xfrm>
          <a:prstGeom prst="rect">
            <a:avLst/>
          </a:prstGeom>
        </p:spPr>
        <p:txBody>
          <a:bodyPr lIns="91425" tIns="91425" rIns="91425" bIns="91425" anchor="b" anchorCtr="0">
            <a:noAutofit/>
          </a:bodyPr>
          <a:lstStyle/>
          <a:p>
            <a:pPr lvl="0">
              <a:spcBef>
                <a:spcPts val="0"/>
              </a:spcBef>
              <a:buNone/>
            </a:pPr>
            <a:r>
              <a:rPr lang="en">
                <a:latin typeface="Bad Script"/>
                <a:ea typeface="Bad Script"/>
                <a:cs typeface="Bad Script"/>
                <a:sym typeface="Bad Script"/>
              </a:rPr>
              <a:t>Lähteet</a:t>
            </a:r>
          </a:p>
        </p:txBody>
      </p:sp>
      <p:sp>
        <p:nvSpPr>
          <p:cNvPr id="155" name="Shape 155"/>
          <p:cNvSpPr txBox="1">
            <a:spLocks noGrp="1"/>
          </p:cNvSpPr>
          <p:nvPr>
            <p:ph type="body" idx="1"/>
          </p:nvPr>
        </p:nvSpPr>
        <p:spPr>
          <a:xfrm>
            <a:off x="3112950" y="1057200"/>
            <a:ext cx="3189900" cy="4086300"/>
          </a:xfrm>
          <a:prstGeom prst="rect">
            <a:avLst/>
          </a:prstGeom>
        </p:spPr>
        <p:txBody>
          <a:bodyPr lIns="91425" tIns="91425" rIns="91425" bIns="91425" anchor="t" anchorCtr="0">
            <a:noAutofit/>
          </a:bodyPr>
          <a:lstStyle/>
          <a:p>
            <a:pPr lvl="0" rtl="0">
              <a:lnSpc>
                <a:spcPct val="100000"/>
              </a:lnSpc>
              <a:spcBef>
                <a:spcPts val="0"/>
              </a:spcBef>
              <a:buClr>
                <a:schemeClr val="dk1"/>
              </a:buClr>
              <a:buSzPct val="122222"/>
              <a:buFont typeface="Arial"/>
              <a:buNone/>
            </a:pPr>
            <a:r>
              <a:rPr lang="en" sz="900">
                <a:solidFill>
                  <a:srgbClr val="262626"/>
                </a:solidFill>
                <a:latin typeface="Cambria"/>
                <a:ea typeface="Cambria"/>
                <a:cs typeface="Cambria"/>
                <a:sym typeface="Cambria"/>
              </a:rPr>
              <a:t>Eronen, R. 2000. Oppijat ja toimijat. Kotimaisten kielten keskus. http://www.kotus.fi/nyt/kolumnit/kieli-ikkuna_(1996_2009)/oppijat_ja_toimijat</a:t>
            </a:r>
            <a:r>
              <a:rPr lang="en" sz="900">
                <a:solidFill>
                  <a:schemeClr val="dk1"/>
                </a:solidFill>
                <a:latin typeface="Cambria"/>
                <a:ea typeface="Cambria"/>
                <a:cs typeface="Cambria"/>
                <a:sym typeface="Cambria"/>
              </a:rPr>
              <a:t> </a:t>
            </a:r>
          </a:p>
          <a:p>
            <a:pPr lvl="0" rtl="0">
              <a:lnSpc>
                <a:spcPct val="100000"/>
              </a:lnSpc>
              <a:spcBef>
                <a:spcPts val="0"/>
              </a:spcBef>
              <a:spcAft>
                <a:spcPts val="0"/>
              </a:spcAft>
              <a:buNone/>
            </a:pPr>
            <a:r>
              <a:rPr lang="en" sz="900">
                <a:solidFill>
                  <a:srgbClr val="000000"/>
                </a:solidFill>
              </a:rPr>
              <a:t>Nuutinen, P. 2008. Lasten oikeuksista ja pedagogisesta vallankäytöstä. Joensuun yliopisto, Savonlinnan opettajankoulutuslaitos.</a:t>
            </a:r>
            <a:r>
              <a:rPr lang="en" sz="900" u="sng">
                <a:solidFill>
                  <a:schemeClr val="hlink"/>
                </a:solidFill>
                <a:hlinkClick r:id="rId4"/>
              </a:rPr>
              <a:t>http://sokl.uef.fi/verkkojulkaisut/monitiet/pdf/nuutinen.pdf</a:t>
            </a:r>
          </a:p>
          <a:p>
            <a:pPr lvl="0" rtl="0">
              <a:lnSpc>
                <a:spcPct val="100000"/>
              </a:lnSpc>
              <a:spcBef>
                <a:spcPts val="0"/>
              </a:spcBef>
              <a:spcAft>
                <a:spcPts val="0"/>
              </a:spcAft>
              <a:buNone/>
            </a:pPr>
            <a:endParaRPr sz="900">
              <a:solidFill>
                <a:srgbClr val="000000"/>
              </a:solidFill>
            </a:endParaRPr>
          </a:p>
          <a:p>
            <a:pPr lvl="0" rtl="0">
              <a:lnSpc>
                <a:spcPct val="100000"/>
              </a:lnSpc>
              <a:spcBef>
                <a:spcPts val="0"/>
              </a:spcBef>
              <a:buNone/>
            </a:pPr>
            <a:r>
              <a:rPr lang="en" sz="900">
                <a:solidFill>
                  <a:srgbClr val="000000"/>
                </a:solidFill>
                <a:latin typeface="Cambria"/>
                <a:ea typeface="Cambria"/>
                <a:cs typeface="Cambria"/>
                <a:sym typeface="Cambria"/>
              </a:rPr>
              <a:t>Perusopetuksen perusteet 2014 http://www.oph.fi/ops2016/perusteet</a:t>
            </a:r>
            <a:br>
              <a:rPr lang="en" sz="900">
                <a:solidFill>
                  <a:srgbClr val="000000"/>
                </a:solidFill>
                <a:latin typeface="Cambria"/>
                <a:ea typeface="Cambria"/>
                <a:cs typeface="Cambria"/>
                <a:sym typeface="Cambria"/>
              </a:rPr>
            </a:br>
            <a:br>
              <a:rPr lang="en" sz="900">
                <a:solidFill>
                  <a:srgbClr val="000000"/>
                </a:solidFill>
                <a:latin typeface="Cambria"/>
                <a:ea typeface="Cambria"/>
                <a:cs typeface="Cambria"/>
                <a:sym typeface="Cambria"/>
              </a:rPr>
            </a:br>
            <a:r>
              <a:rPr lang="en" sz="900">
                <a:solidFill>
                  <a:schemeClr val="dk1"/>
                </a:solidFill>
                <a:latin typeface="Cambria"/>
                <a:ea typeface="Cambria"/>
                <a:cs typeface="Cambria"/>
                <a:sym typeface="Cambria"/>
              </a:rPr>
              <a:t>Siljander, P. 2002 Systemaattinen johdatus kasvatustieteeseen. Helsinki: Otava</a:t>
            </a:r>
          </a:p>
          <a:p>
            <a:pPr lvl="0" rtl="0">
              <a:lnSpc>
                <a:spcPct val="100000"/>
              </a:lnSpc>
              <a:spcBef>
                <a:spcPts val="0"/>
              </a:spcBef>
              <a:buNone/>
            </a:pPr>
            <a:r>
              <a:rPr lang="en" sz="900">
                <a:solidFill>
                  <a:srgbClr val="000000"/>
                </a:solidFill>
                <a:latin typeface="Cambria"/>
                <a:ea typeface="Cambria"/>
                <a:cs typeface="Cambria"/>
                <a:sym typeface="Cambria"/>
              </a:rPr>
              <a:t>Suomen perustuslaki 11.6.1999/731</a:t>
            </a:r>
            <a:br>
              <a:rPr lang="en" sz="900">
                <a:solidFill>
                  <a:srgbClr val="000000"/>
                </a:solidFill>
                <a:latin typeface="Cambria"/>
                <a:ea typeface="Cambria"/>
                <a:cs typeface="Cambria"/>
                <a:sym typeface="Cambria"/>
              </a:rPr>
            </a:br>
            <a:r>
              <a:rPr lang="en" sz="900" u="sng">
                <a:solidFill>
                  <a:schemeClr val="hlink"/>
                </a:solidFill>
                <a:hlinkClick r:id="rId5"/>
              </a:rPr>
              <a:t>h</a:t>
            </a:r>
            <a:r>
              <a:rPr lang="en" sz="900">
                <a:solidFill>
                  <a:srgbClr val="000000"/>
                </a:solidFill>
              </a:rPr>
              <a:t>ttp://www.finlex.fi/fi/laki/ajantasa/1999/19990731?search%5Btype%5D=pika&amp;search%5Bpika%5D=perustuslaki</a:t>
            </a:r>
          </a:p>
          <a:p>
            <a:pPr lvl="0" rtl="0">
              <a:lnSpc>
                <a:spcPct val="100000"/>
              </a:lnSpc>
              <a:spcBef>
                <a:spcPts val="0"/>
              </a:spcBef>
              <a:spcAft>
                <a:spcPts val="0"/>
              </a:spcAft>
              <a:buClr>
                <a:schemeClr val="dk1"/>
              </a:buClr>
              <a:buSzPct val="122222"/>
              <a:buFont typeface="Arial"/>
              <a:buNone/>
            </a:pPr>
            <a:r>
              <a:rPr lang="en" sz="900">
                <a:solidFill>
                  <a:srgbClr val="000000"/>
                </a:solidFill>
                <a:latin typeface="Cambria"/>
                <a:ea typeface="Cambria"/>
                <a:cs typeface="Cambria"/>
                <a:sym typeface="Cambria"/>
              </a:rPr>
              <a:t>Tiililä, U.  27.11.2015 Valta virkakielessä - totta ja tarua. Kotimaisten kielten keskus </a:t>
            </a:r>
            <a:r>
              <a:rPr lang="en" sz="900" u="sng">
                <a:solidFill>
                  <a:srgbClr val="000000"/>
                </a:solidFill>
                <a:latin typeface="Cambria"/>
                <a:ea typeface="Cambria"/>
                <a:cs typeface="Cambria"/>
                <a:sym typeface="Cambria"/>
                <a:hlinkClick r:id="rId6"/>
              </a:rPr>
              <a:t>http://www.kotus.fi/nyt/kolumnit/hyvaa_virkakielta/hyvaa_virkakielta_2015/valta_virkakielessa_tarua_ja_totta.19424.news</a:t>
            </a:r>
            <a:r>
              <a:rPr lang="en" sz="900">
                <a:solidFill>
                  <a:srgbClr val="000000"/>
                </a:solidFill>
                <a:latin typeface="Cambria"/>
                <a:ea typeface="Cambria"/>
                <a:cs typeface="Cambria"/>
                <a:sym typeface="Cambria"/>
              </a:rPr>
              <a:t> </a:t>
            </a:r>
            <a:r>
              <a:rPr lang="en" sz="900">
                <a:solidFill>
                  <a:srgbClr val="000000"/>
                </a:solidFill>
              </a:rPr>
              <a:t> </a:t>
            </a:r>
          </a:p>
          <a:p>
            <a:pPr lvl="0" rtl="0">
              <a:spcBef>
                <a:spcPts val="0"/>
              </a:spcBef>
              <a:buNone/>
            </a:pPr>
            <a:endParaRPr>
              <a:solidFill>
                <a:srgbClr val="000000"/>
              </a:solidFill>
              <a:latin typeface="Cambria"/>
              <a:ea typeface="Cambria"/>
              <a:cs typeface="Cambria"/>
              <a:sym typeface="Cambria"/>
            </a:endParaRPr>
          </a:p>
          <a:p>
            <a:pPr lvl="0" rtl="0">
              <a:spcBef>
                <a:spcPts val="0"/>
              </a:spcBef>
              <a:buNone/>
            </a:pPr>
            <a:endParaRPr>
              <a:solidFill>
                <a:srgbClr val="000000"/>
              </a:solidFill>
              <a:latin typeface="Cambria"/>
              <a:ea typeface="Cambria"/>
              <a:cs typeface="Cambria"/>
              <a:sym typeface="Cambria"/>
            </a:endParaRPr>
          </a:p>
          <a:p>
            <a:pPr lvl="0">
              <a:spcBef>
                <a:spcPts val="0"/>
              </a:spcBef>
              <a:buNone/>
            </a:pPr>
            <a:endParaRPr>
              <a:solidFill>
                <a:srgbClr val="000000"/>
              </a:solidFill>
              <a:latin typeface="Cambria"/>
              <a:ea typeface="Cambria"/>
              <a:cs typeface="Cambria"/>
              <a:sym typeface="Cambria"/>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3">
            <a:alphaModFix/>
          </a:blip>
          <a:srcRect l="30169" t="16825" r="36412" b="8296"/>
          <a:stretch/>
        </p:blipFill>
        <p:spPr>
          <a:xfrm>
            <a:off x="5054225" y="476000"/>
            <a:ext cx="3130800" cy="3996600"/>
          </a:xfrm>
          <a:prstGeom prst="rect">
            <a:avLst/>
          </a:prstGeom>
          <a:noFill/>
          <a:ln>
            <a:noFill/>
          </a:ln>
        </p:spPr>
      </p:pic>
      <p:sp>
        <p:nvSpPr>
          <p:cNvPr id="62" name="Shape 62"/>
          <p:cNvSpPr/>
          <p:nvPr/>
        </p:nvSpPr>
        <p:spPr>
          <a:xfrm>
            <a:off x="5343682" y="531007"/>
            <a:ext cx="630600" cy="105000"/>
          </a:xfrm>
          <a:prstGeom prst="rect">
            <a:avLst/>
          </a:prstGeom>
          <a:solidFill>
            <a:srgbClr val="FFC1F8"/>
          </a:solidFill>
          <a:ln>
            <a:noFill/>
          </a:ln>
        </p:spPr>
        <p:txBody>
          <a:bodyPr lIns="91425" tIns="91425" rIns="91425" bIns="91425" anchor="ctr" anchorCtr="0">
            <a:noAutofit/>
          </a:bodyPr>
          <a:lstStyle/>
          <a:p>
            <a:pPr lvl="0">
              <a:spcBef>
                <a:spcPts val="0"/>
              </a:spcBef>
              <a:buNone/>
            </a:pPr>
            <a:endParaRPr>
              <a:solidFill>
                <a:srgbClr val="3D85C6"/>
              </a:solidFill>
            </a:endParaRPr>
          </a:p>
        </p:txBody>
      </p:sp>
      <p:sp>
        <p:nvSpPr>
          <p:cNvPr id="63" name="Shape 63"/>
          <p:cNvSpPr/>
          <p:nvPr/>
        </p:nvSpPr>
        <p:spPr>
          <a:xfrm>
            <a:off x="5343682" y="2010779"/>
            <a:ext cx="754800" cy="105000"/>
          </a:xfrm>
          <a:prstGeom prst="rect">
            <a:avLst/>
          </a:prstGeom>
          <a:solidFill>
            <a:srgbClr val="FFC1F8"/>
          </a:solidFill>
          <a:ln>
            <a:noFill/>
          </a:ln>
        </p:spPr>
        <p:txBody>
          <a:bodyPr lIns="91425" tIns="91425" rIns="91425" bIns="91425" anchor="ctr" anchorCtr="0">
            <a:noAutofit/>
          </a:bodyPr>
          <a:lstStyle/>
          <a:p>
            <a:pPr lvl="0" rtl="0">
              <a:spcBef>
                <a:spcPts val="0"/>
              </a:spcBef>
              <a:buNone/>
            </a:pPr>
            <a:endParaRPr>
              <a:solidFill>
                <a:srgbClr val="3D85C6"/>
              </a:solidFill>
            </a:endParaRPr>
          </a:p>
        </p:txBody>
      </p:sp>
      <p:sp>
        <p:nvSpPr>
          <p:cNvPr id="64" name="Shape 64"/>
          <p:cNvSpPr/>
          <p:nvPr/>
        </p:nvSpPr>
        <p:spPr>
          <a:xfrm>
            <a:off x="5405750" y="3668606"/>
            <a:ext cx="754800" cy="105000"/>
          </a:xfrm>
          <a:prstGeom prst="rect">
            <a:avLst/>
          </a:prstGeom>
          <a:solidFill>
            <a:srgbClr val="FFC1F8"/>
          </a:solidFill>
          <a:ln>
            <a:noFill/>
          </a:ln>
        </p:spPr>
        <p:txBody>
          <a:bodyPr lIns="91425" tIns="91425" rIns="91425" bIns="91425" anchor="ctr" anchorCtr="0">
            <a:noAutofit/>
          </a:bodyPr>
          <a:lstStyle/>
          <a:p>
            <a:pPr lvl="0" rtl="0">
              <a:spcBef>
                <a:spcPts val="0"/>
              </a:spcBef>
              <a:buNone/>
            </a:pPr>
            <a:endParaRPr>
              <a:solidFill>
                <a:srgbClr val="3D85C6"/>
              </a:solidFill>
            </a:endParaRPr>
          </a:p>
        </p:txBody>
      </p:sp>
      <p:sp>
        <p:nvSpPr>
          <p:cNvPr id="65" name="Shape 65"/>
          <p:cNvSpPr/>
          <p:nvPr/>
        </p:nvSpPr>
        <p:spPr>
          <a:xfrm>
            <a:off x="5343682" y="4100739"/>
            <a:ext cx="475800" cy="105000"/>
          </a:xfrm>
          <a:prstGeom prst="rect">
            <a:avLst/>
          </a:prstGeom>
          <a:solidFill>
            <a:srgbClr val="FFC1F8"/>
          </a:solidFill>
          <a:ln>
            <a:noFill/>
          </a:ln>
        </p:spPr>
        <p:txBody>
          <a:bodyPr lIns="91425" tIns="91425" rIns="91425" bIns="91425" anchor="ctr" anchorCtr="0">
            <a:noAutofit/>
          </a:bodyPr>
          <a:lstStyle/>
          <a:p>
            <a:pPr lvl="0" rtl="0">
              <a:spcBef>
                <a:spcPts val="0"/>
              </a:spcBef>
              <a:buNone/>
            </a:pPr>
            <a:endParaRPr>
              <a:solidFill>
                <a:srgbClr val="3D85C6"/>
              </a:solidFill>
            </a:endParaRPr>
          </a:p>
        </p:txBody>
      </p:sp>
      <p:sp>
        <p:nvSpPr>
          <p:cNvPr id="66" name="Shape 66"/>
          <p:cNvSpPr/>
          <p:nvPr/>
        </p:nvSpPr>
        <p:spPr>
          <a:xfrm>
            <a:off x="4990881" y="526721"/>
            <a:ext cx="351300" cy="345600"/>
          </a:xfrm>
          <a:prstGeom prst="heart">
            <a:avLst/>
          </a:prstGeom>
          <a:solidFill>
            <a:srgbClr val="FFC1F8"/>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4990881" y="1964563"/>
            <a:ext cx="351300" cy="345600"/>
          </a:xfrm>
          <a:prstGeom prst="heart">
            <a:avLst/>
          </a:prstGeom>
          <a:solidFill>
            <a:srgbClr val="FFC1F8"/>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4990881" y="3638824"/>
            <a:ext cx="351300" cy="345600"/>
          </a:xfrm>
          <a:prstGeom prst="heart">
            <a:avLst/>
          </a:prstGeom>
          <a:solidFill>
            <a:srgbClr val="FFC1F8"/>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4990881" y="4096453"/>
            <a:ext cx="351300" cy="345600"/>
          </a:xfrm>
          <a:prstGeom prst="heart">
            <a:avLst/>
          </a:prstGeom>
          <a:solidFill>
            <a:srgbClr val="FFC1F8"/>
          </a:solidFill>
          <a:ln>
            <a:noFill/>
          </a:ln>
        </p:spPr>
        <p:txBody>
          <a:bodyPr lIns="91425" tIns="91425" rIns="91425" bIns="91425" anchor="ctr" anchorCtr="0">
            <a:noAutofit/>
          </a:bodyPr>
          <a:lstStyle/>
          <a:p>
            <a:pPr lvl="0">
              <a:spcBef>
                <a:spcPts val="0"/>
              </a:spcBef>
              <a:buNone/>
            </a:pPr>
            <a:endParaRPr/>
          </a:p>
        </p:txBody>
      </p:sp>
      <p:pic>
        <p:nvPicPr>
          <p:cNvPr id="70" name="Shape 70"/>
          <p:cNvPicPr preferRelativeResize="0"/>
          <p:nvPr/>
        </p:nvPicPr>
        <p:blipFill>
          <a:blip r:embed="rId4">
            <a:alphaModFix/>
          </a:blip>
          <a:stretch>
            <a:fillRect/>
          </a:stretch>
        </p:blipFill>
        <p:spPr>
          <a:xfrm>
            <a:off x="262725" y="1092482"/>
            <a:ext cx="4262200" cy="2983542"/>
          </a:xfrm>
          <a:prstGeom prst="rect">
            <a:avLst/>
          </a:prstGeom>
          <a:noFill/>
          <a:ln>
            <a:noFill/>
          </a:ln>
        </p:spPr>
      </p:pic>
      <p:sp>
        <p:nvSpPr>
          <p:cNvPr id="71" name="Shape 71"/>
          <p:cNvSpPr txBox="1"/>
          <p:nvPr/>
        </p:nvSpPr>
        <p:spPr>
          <a:xfrm>
            <a:off x="1118150" y="1706650"/>
            <a:ext cx="3130800" cy="1412400"/>
          </a:xfrm>
          <a:prstGeom prst="rect">
            <a:avLst/>
          </a:prstGeom>
          <a:noFill/>
          <a:ln>
            <a:noFill/>
          </a:ln>
        </p:spPr>
        <p:txBody>
          <a:bodyPr lIns="91425" tIns="91425" rIns="91425" bIns="91425" anchor="t" anchorCtr="0">
            <a:noAutofit/>
          </a:bodyPr>
          <a:lstStyle/>
          <a:p>
            <a:pPr lvl="0">
              <a:spcBef>
                <a:spcPts val="0"/>
              </a:spcBef>
              <a:buNone/>
            </a:pPr>
            <a:r>
              <a:rPr lang="en" sz="2400">
                <a:latin typeface="Bad Script"/>
                <a:ea typeface="Bad Script"/>
                <a:cs typeface="Bad Script"/>
                <a:sym typeface="Bad Script"/>
              </a:rPr>
              <a:t>Minkälaista valtaa kyseisen keskustelun kielessä käytetään?</a:t>
            </a:r>
          </a:p>
        </p:txBody>
      </p:sp>
      <p:pic>
        <p:nvPicPr>
          <p:cNvPr id="72" name="Shape 72"/>
          <p:cNvPicPr preferRelativeResize="0"/>
          <p:nvPr/>
        </p:nvPicPr>
        <p:blipFill rotWithShape="1">
          <a:blip r:embed="rId5">
            <a:alphaModFix/>
          </a:blip>
          <a:srcRect l="5149" t="44912" r="60612" b="43245"/>
          <a:stretch/>
        </p:blipFill>
        <p:spPr>
          <a:xfrm>
            <a:off x="1647799" y="1822351"/>
            <a:ext cx="5615820" cy="10920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p:tgtEl>
                                          <p:spTgt spid="71"/>
                                        </p:tgtEl>
                                        <p:attrNameLst>
                                          <p:attrName>ppt_w</p:attrName>
                                        </p:attrNameLst>
                                      </p:cBhvr>
                                      <p:tavLst>
                                        <p:tav tm="0">
                                          <p:val>
                                            <p:strVal val="0"/>
                                          </p:val>
                                        </p:tav>
                                        <p:tav tm="100000">
                                          <p:val>
                                            <p:strVal val="#ppt_w"/>
                                          </p:val>
                                        </p:tav>
                                      </p:tavLst>
                                    </p:anim>
                                    <p:anim calcmode="lin" valueType="num">
                                      <p:cBhvr additive="base">
                                        <p:cTn id="8" dur="1000"/>
                                        <p:tgtEl>
                                          <p:spTgt spid="7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p:tgtEl>
                                          <p:spTgt spid="70"/>
                                        </p:tgtEl>
                                        <p:attrNameLst>
                                          <p:attrName>ppt_w</p:attrName>
                                        </p:attrNameLst>
                                      </p:cBhvr>
                                      <p:tavLst>
                                        <p:tav tm="0">
                                          <p:val>
                                            <p:strVal val="0"/>
                                          </p:val>
                                        </p:tav>
                                        <p:tav tm="100000">
                                          <p:val>
                                            <p:strVal val="#ppt_w"/>
                                          </p:val>
                                        </p:tav>
                                      </p:tavLst>
                                    </p:anim>
                                    <p:anim calcmode="lin" valueType="num">
                                      <p:cBhvr additive="base">
                                        <p:cTn id="12" dur="1000"/>
                                        <p:tgtEl>
                                          <p:spTgt spid="7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077200" y="499675"/>
            <a:ext cx="2077500" cy="652800"/>
          </a:xfrm>
          <a:prstGeom prst="rect">
            <a:avLst/>
          </a:prstGeom>
        </p:spPr>
        <p:txBody>
          <a:bodyPr lIns="91425" tIns="91425" rIns="91425" bIns="91425" anchor="t" anchorCtr="0">
            <a:noAutofit/>
          </a:bodyPr>
          <a:lstStyle/>
          <a:p>
            <a:pPr lvl="0">
              <a:spcBef>
                <a:spcPts val="0"/>
              </a:spcBef>
              <a:buNone/>
            </a:pPr>
            <a:r>
              <a:rPr lang="en">
                <a:solidFill>
                  <a:srgbClr val="FFFFFF"/>
                </a:solidFill>
                <a:latin typeface="Bad Script"/>
                <a:ea typeface="Bad Script"/>
                <a:cs typeface="Bad Script"/>
                <a:sym typeface="Bad Script"/>
              </a:rPr>
              <a:t>Kieli ja valta</a:t>
            </a:r>
          </a:p>
        </p:txBody>
      </p:sp>
      <p:sp>
        <p:nvSpPr>
          <p:cNvPr id="78" name="Shape 78"/>
          <p:cNvSpPr txBox="1">
            <a:spLocks noGrp="1"/>
          </p:cNvSpPr>
          <p:nvPr>
            <p:ph type="body" idx="1"/>
          </p:nvPr>
        </p:nvSpPr>
        <p:spPr>
          <a:xfrm>
            <a:off x="1383575" y="1152475"/>
            <a:ext cx="3166200" cy="3499800"/>
          </a:xfrm>
          <a:prstGeom prst="rect">
            <a:avLst/>
          </a:prstGeom>
        </p:spPr>
        <p:txBody>
          <a:bodyPr lIns="91425" tIns="91425" rIns="91425" bIns="91425" anchor="t" anchorCtr="0">
            <a:noAutofit/>
          </a:bodyPr>
          <a:lstStyle/>
          <a:p>
            <a:pPr lvl="0" rtl="0">
              <a:lnSpc>
                <a:spcPct val="100000"/>
              </a:lnSpc>
              <a:spcBef>
                <a:spcPts val="0"/>
              </a:spcBef>
              <a:buNone/>
            </a:pPr>
            <a:r>
              <a:rPr lang="en" sz="1400">
                <a:solidFill>
                  <a:srgbClr val="FFFFFF"/>
                </a:solidFill>
                <a:latin typeface="Cambria"/>
                <a:ea typeface="Cambria"/>
                <a:cs typeface="Cambria"/>
                <a:sym typeface="Cambria"/>
              </a:rPr>
              <a:t>Perustuslaki 12§</a:t>
            </a:r>
          </a:p>
          <a:p>
            <a:pPr lvl="0" rtl="0">
              <a:lnSpc>
                <a:spcPct val="115000"/>
              </a:lnSpc>
              <a:spcBef>
                <a:spcPts val="0"/>
              </a:spcBef>
              <a:buNone/>
            </a:pPr>
            <a:r>
              <a:rPr lang="en" sz="1400">
                <a:solidFill>
                  <a:srgbClr val="FFFFFF"/>
                </a:solidFill>
                <a:latin typeface="Cambria"/>
                <a:ea typeface="Cambria"/>
                <a:cs typeface="Cambria"/>
                <a:sym typeface="Cambria"/>
              </a:rPr>
              <a:t>“Jokaisella on sananvapaus. Sananvapauteen sisältyy oikeus ilmaista, julkistaa ja vastaanottaa tietoja, mielipiteitä ja muita viestejä kenenkään ennakolta estämättä.”</a:t>
            </a:r>
          </a:p>
          <a:p>
            <a:pPr lvl="0" rtl="0">
              <a:lnSpc>
                <a:spcPct val="115000"/>
              </a:lnSpc>
              <a:spcBef>
                <a:spcPts val="0"/>
              </a:spcBef>
              <a:buNone/>
            </a:pPr>
            <a:r>
              <a:rPr lang="en" sz="1400" b="1">
                <a:solidFill>
                  <a:srgbClr val="FFFFFF"/>
                </a:solidFill>
                <a:latin typeface="Cambria"/>
                <a:ea typeface="Cambria"/>
                <a:cs typeface="Cambria"/>
                <a:sym typeface="Cambria"/>
              </a:rPr>
              <a:t>Virkakieli:</a:t>
            </a:r>
            <a:r>
              <a:rPr lang="en" sz="1400">
                <a:solidFill>
                  <a:srgbClr val="FFFFFF"/>
                </a:solidFill>
                <a:latin typeface="Cambria"/>
                <a:ea typeface="Cambria"/>
                <a:cs typeface="Cambria"/>
                <a:sym typeface="Cambria"/>
              </a:rPr>
              <a:t> on viranomaisten sekä julkisten palvelujen tarjoajien työtehtävissään käyttämää kieltä. (Huom, eri asia kuin selkokieli). Valta ja virkakieli nivoutuvat yhteen.  </a:t>
            </a:r>
          </a:p>
        </p:txBody>
      </p:sp>
      <p:sp>
        <p:nvSpPr>
          <p:cNvPr id="79" name="Shape 79"/>
          <p:cNvSpPr txBox="1">
            <a:spLocks noGrp="1"/>
          </p:cNvSpPr>
          <p:nvPr>
            <p:ph type="body" idx="1"/>
          </p:nvPr>
        </p:nvSpPr>
        <p:spPr>
          <a:xfrm>
            <a:off x="5099050" y="1022625"/>
            <a:ext cx="2717700" cy="3371100"/>
          </a:xfrm>
          <a:prstGeom prst="rect">
            <a:avLst/>
          </a:prstGeom>
        </p:spPr>
        <p:txBody>
          <a:bodyPr lIns="91425" tIns="91425" rIns="91425" bIns="91425" anchor="t" anchorCtr="0">
            <a:noAutofit/>
          </a:bodyPr>
          <a:lstStyle/>
          <a:p>
            <a:pPr lvl="0" rtl="0">
              <a:spcBef>
                <a:spcPts val="0"/>
              </a:spcBef>
              <a:buNone/>
            </a:pPr>
            <a:r>
              <a:rPr lang="en" sz="1400">
                <a:solidFill>
                  <a:srgbClr val="FFFFFF"/>
                </a:solidFill>
                <a:latin typeface="Cambria"/>
                <a:ea typeface="Cambria"/>
                <a:cs typeface="Cambria"/>
                <a:sym typeface="Cambria"/>
              </a:rPr>
              <a:t>OPS rohkaisee mielipiteiden muodostamiseen ja kokemuksien kuvaamiseen puhumalla ja kirjoittamalla.</a:t>
            </a:r>
          </a:p>
          <a:p>
            <a:pPr lvl="0" rtl="0">
              <a:spcBef>
                <a:spcPts val="0"/>
              </a:spcBef>
              <a:buNone/>
            </a:pPr>
            <a:r>
              <a:rPr lang="en" sz="1400">
                <a:solidFill>
                  <a:srgbClr val="FFFFFF"/>
                </a:solidFill>
                <a:latin typeface="Cambria"/>
                <a:ea typeface="Cambria"/>
                <a:cs typeface="Cambria"/>
                <a:sym typeface="Cambria"/>
              </a:rPr>
              <a:t>Eettisesti oppilaita ohjataan ymmärtämään omaa vuorovaikutustaan viestintäympäristössään.</a:t>
            </a:r>
          </a:p>
          <a:p>
            <a:pPr lvl="0" rtl="0">
              <a:spcBef>
                <a:spcPts val="0"/>
              </a:spcBef>
              <a:buNone/>
            </a:pPr>
            <a:r>
              <a:rPr lang="en" sz="1400">
                <a:solidFill>
                  <a:srgbClr val="FFFFFF"/>
                </a:solidFill>
                <a:latin typeface="Cambria"/>
                <a:ea typeface="Cambria"/>
                <a:cs typeface="Cambria"/>
                <a:sym typeface="Cambria"/>
              </a:rPr>
              <a:t>Äidinkielen tehtävänä on edistää oppilaan taitoja puhumisessa, kirjoittamisessa ja tiedon ymmärtämisessä yms.</a:t>
            </a:r>
          </a:p>
        </p:txBody>
      </p:sp>
      <p:sp>
        <p:nvSpPr>
          <p:cNvPr id="80" name="Shape 80"/>
          <p:cNvSpPr txBox="1">
            <a:spLocks noGrp="1"/>
          </p:cNvSpPr>
          <p:nvPr>
            <p:ph type="title"/>
          </p:nvPr>
        </p:nvSpPr>
        <p:spPr>
          <a:xfrm>
            <a:off x="5174275" y="499675"/>
            <a:ext cx="2077500" cy="652800"/>
          </a:xfrm>
          <a:prstGeom prst="rect">
            <a:avLst/>
          </a:prstGeom>
        </p:spPr>
        <p:txBody>
          <a:bodyPr lIns="91425" tIns="91425" rIns="91425" bIns="91425" anchor="t" anchorCtr="0">
            <a:noAutofit/>
          </a:bodyPr>
          <a:lstStyle/>
          <a:p>
            <a:pPr lvl="0" algn="ctr" rtl="0">
              <a:spcBef>
                <a:spcPts val="0"/>
              </a:spcBef>
              <a:buNone/>
            </a:pPr>
            <a:r>
              <a:rPr lang="en">
                <a:solidFill>
                  <a:srgbClr val="FFFFFF"/>
                </a:solidFill>
                <a:latin typeface="Bad Script"/>
                <a:ea typeface="Bad Script"/>
                <a:cs typeface="Bad Script"/>
                <a:sym typeface="Bad Script"/>
              </a:rPr>
              <a:t>OPS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p:nvPr/>
        </p:nvSpPr>
        <p:spPr>
          <a:xfrm>
            <a:off x="438900" y="911500"/>
            <a:ext cx="8340000" cy="1119900"/>
          </a:xfrm>
          <a:prstGeom prst="rect">
            <a:avLst/>
          </a:prstGeom>
          <a:noFill/>
          <a:ln>
            <a:noFill/>
          </a:ln>
        </p:spPr>
        <p:txBody>
          <a:bodyPr lIns="91425" tIns="91425" rIns="91425" bIns="91425" anchor="t" anchorCtr="0">
            <a:noAutofit/>
          </a:bodyPr>
          <a:lstStyle/>
          <a:p>
            <a:pPr lvl="0" rtl="0">
              <a:spcBef>
                <a:spcPts val="0"/>
              </a:spcBef>
              <a:buNone/>
            </a:pPr>
            <a:r>
              <a:rPr lang="en" sz="1600">
                <a:solidFill>
                  <a:srgbClr val="FFFFFF"/>
                </a:solidFill>
                <a:latin typeface="Cambria"/>
                <a:ea typeface="Cambria"/>
                <a:cs typeface="Cambria"/>
                <a:sym typeface="Cambria"/>
              </a:rPr>
              <a:t>“Virkakieltä ohjaillaan joskus hyvin tietoisesti:  Koululainen/oppilas vs. oppi</a:t>
            </a:r>
            <a:r>
              <a:rPr lang="en" sz="1600" b="1" i="1" u="sng">
                <a:solidFill>
                  <a:srgbClr val="FFFFFF"/>
                </a:solidFill>
                <a:latin typeface="Cambria"/>
                <a:ea typeface="Cambria"/>
                <a:cs typeface="Cambria"/>
                <a:sym typeface="Cambria"/>
              </a:rPr>
              <a:t>ja.</a:t>
            </a:r>
          </a:p>
          <a:p>
            <a:pPr lvl="0" rtl="0">
              <a:spcBef>
                <a:spcPts val="0"/>
              </a:spcBef>
              <a:buNone/>
            </a:pPr>
            <a:r>
              <a:rPr lang="en" sz="1600">
                <a:solidFill>
                  <a:srgbClr val="FFFFFF"/>
                </a:solidFill>
                <a:latin typeface="Cambria"/>
                <a:ea typeface="Cambria"/>
                <a:cs typeface="Cambria"/>
                <a:sym typeface="Cambria"/>
              </a:rPr>
              <a:t>→ Kuvaa paremmin nykyisiä oppimiskäsityksiä. </a:t>
            </a:r>
          </a:p>
          <a:p>
            <a:pPr lvl="0" rtl="0">
              <a:spcBef>
                <a:spcPts val="0"/>
              </a:spcBef>
              <a:buNone/>
            </a:pPr>
            <a:r>
              <a:rPr lang="en" sz="1600">
                <a:solidFill>
                  <a:srgbClr val="FFFFFF"/>
                </a:solidFill>
                <a:latin typeface="Cambria"/>
                <a:ea typeface="Cambria"/>
                <a:cs typeface="Cambria"/>
                <a:sym typeface="Cambria"/>
              </a:rPr>
              <a:t>Kun asiantuntijoiden sanastoa liitetään koulun arkeen, vanhemmilla voi olla vaikeaa ymmärtää kasvatustieteen ammattilaisia.” Eronen, 2000</a:t>
            </a:r>
            <a:br>
              <a:rPr lang="en" sz="1600">
                <a:solidFill>
                  <a:srgbClr val="FFFFFF"/>
                </a:solidFill>
                <a:latin typeface="Cambria"/>
                <a:ea typeface="Cambria"/>
                <a:cs typeface="Cambria"/>
                <a:sym typeface="Cambria"/>
              </a:rPr>
            </a:br>
            <a:endParaRPr lang="en" sz="1600">
              <a:solidFill>
                <a:srgbClr val="FFFFFF"/>
              </a:solidFill>
              <a:latin typeface="Cambria"/>
              <a:ea typeface="Cambria"/>
              <a:cs typeface="Cambria"/>
              <a:sym typeface="Cambria"/>
            </a:endParaRPr>
          </a:p>
          <a:p>
            <a:pPr lvl="0" rtl="0">
              <a:spcBef>
                <a:spcPts val="0"/>
              </a:spcBef>
              <a:spcAft>
                <a:spcPts val="1600"/>
              </a:spcAft>
              <a:buNone/>
            </a:pPr>
            <a:endParaRPr sz="1600">
              <a:solidFill>
                <a:srgbClr val="F3F3F3"/>
              </a:solidFill>
              <a:latin typeface="Cambria"/>
              <a:ea typeface="Cambria"/>
              <a:cs typeface="Cambria"/>
              <a:sym typeface="Cambria"/>
            </a:endParaRPr>
          </a:p>
          <a:p>
            <a:pPr lvl="0" rtl="0">
              <a:spcBef>
                <a:spcPts val="0"/>
              </a:spcBef>
              <a:spcAft>
                <a:spcPts val="1600"/>
              </a:spcAft>
              <a:buNone/>
            </a:pPr>
            <a:endParaRPr>
              <a:solidFill>
                <a:schemeClr val="lt1"/>
              </a:solidFill>
              <a:latin typeface="Cambria"/>
              <a:ea typeface="Cambria"/>
              <a:cs typeface="Cambria"/>
              <a:sym typeface="Cambria"/>
            </a:endParaRPr>
          </a:p>
          <a:p>
            <a:pPr lvl="0" rtl="0">
              <a:spcBef>
                <a:spcPts val="0"/>
              </a:spcBef>
              <a:spcAft>
                <a:spcPts val="1600"/>
              </a:spcAft>
              <a:buNone/>
            </a:pPr>
            <a:endParaRPr>
              <a:solidFill>
                <a:schemeClr val="lt1"/>
              </a:solidFill>
              <a:latin typeface="Cambria"/>
              <a:ea typeface="Cambria"/>
              <a:cs typeface="Cambria"/>
              <a:sym typeface="Cambria"/>
            </a:endParaRPr>
          </a:p>
          <a:p>
            <a:pPr marL="0" lvl="0" indent="-69850" rtl="0">
              <a:lnSpc>
                <a:spcPct val="115000"/>
              </a:lnSpc>
              <a:spcBef>
                <a:spcPts val="0"/>
              </a:spcBef>
              <a:buClr>
                <a:schemeClr val="dk1"/>
              </a:buClr>
              <a:buFont typeface="Arial"/>
              <a:buNone/>
            </a:pPr>
            <a:endParaRPr>
              <a:solidFill>
                <a:schemeClr val="lt1"/>
              </a:solidFill>
              <a:latin typeface="Cambria"/>
              <a:ea typeface="Cambria"/>
              <a:cs typeface="Cambria"/>
              <a:sym typeface="Cambria"/>
            </a:endParaRPr>
          </a:p>
        </p:txBody>
      </p:sp>
      <p:sp>
        <p:nvSpPr>
          <p:cNvPr id="86" name="Shape 86"/>
          <p:cNvSpPr txBox="1"/>
          <p:nvPr/>
        </p:nvSpPr>
        <p:spPr>
          <a:xfrm>
            <a:off x="596500" y="225100"/>
            <a:ext cx="7552200" cy="686400"/>
          </a:xfrm>
          <a:prstGeom prst="rect">
            <a:avLst/>
          </a:prstGeom>
          <a:noFill/>
          <a:ln>
            <a:noFill/>
          </a:ln>
        </p:spPr>
        <p:txBody>
          <a:bodyPr lIns="91425" tIns="91425" rIns="91425" bIns="91425" anchor="t" anchorCtr="0">
            <a:noAutofit/>
          </a:bodyPr>
          <a:lstStyle/>
          <a:p>
            <a:pPr lvl="0" algn="ctr">
              <a:spcBef>
                <a:spcPts val="0"/>
              </a:spcBef>
              <a:buNone/>
            </a:pPr>
            <a:r>
              <a:rPr lang="en" sz="3000">
                <a:solidFill>
                  <a:srgbClr val="FFFFFF"/>
                </a:solidFill>
                <a:latin typeface="Bad Script"/>
                <a:ea typeface="Bad Script"/>
                <a:cs typeface="Bad Script"/>
                <a:sym typeface="Bad Script"/>
              </a:rPr>
              <a:t>Vielä kielestä ja vallasta</a:t>
            </a:r>
          </a:p>
        </p:txBody>
      </p:sp>
      <p:sp>
        <p:nvSpPr>
          <p:cNvPr id="87" name="Shape 87"/>
          <p:cNvSpPr txBox="1"/>
          <p:nvPr/>
        </p:nvSpPr>
        <p:spPr>
          <a:xfrm>
            <a:off x="503400" y="4017950"/>
            <a:ext cx="8137200" cy="934200"/>
          </a:xfrm>
          <a:prstGeom prst="rect">
            <a:avLst/>
          </a:prstGeom>
          <a:noFill/>
          <a:ln>
            <a:noFill/>
          </a:ln>
        </p:spPr>
        <p:txBody>
          <a:bodyPr lIns="91425" tIns="91425" rIns="91425" bIns="91425" anchor="t" anchorCtr="0">
            <a:noAutofit/>
          </a:bodyPr>
          <a:lstStyle/>
          <a:p>
            <a:pPr lvl="0" rtl="0">
              <a:spcBef>
                <a:spcPts val="0"/>
              </a:spcBef>
              <a:spcAft>
                <a:spcPts val="1600"/>
              </a:spcAft>
              <a:buNone/>
            </a:pPr>
            <a:r>
              <a:rPr lang="en" sz="1600">
                <a:solidFill>
                  <a:srgbClr val="F3F3F3"/>
                </a:solidFill>
                <a:latin typeface="Cambria"/>
                <a:ea typeface="Cambria"/>
                <a:cs typeface="Cambria"/>
                <a:sym typeface="Cambria"/>
              </a:rPr>
              <a:t>“Opettajien ja oppilaiden väliset suhteet ovat vuorovaikutukseen perustuvia valtasuhteita, joissa oppilailta edellytetään mukautumista opettajien valta-käyttäytymiseen.” Nuutinen, 2008</a:t>
            </a:r>
          </a:p>
        </p:txBody>
      </p:sp>
      <p:sp>
        <p:nvSpPr>
          <p:cNvPr id="88" name="Shape 88"/>
          <p:cNvSpPr txBox="1"/>
          <p:nvPr/>
        </p:nvSpPr>
        <p:spPr>
          <a:xfrm>
            <a:off x="438900" y="3186462"/>
            <a:ext cx="7969500" cy="773700"/>
          </a:xfrm>
          <a:prstGeom prst="rect">
            <a:avLst/>
          </a:prstGeom>
          <a:noFill/>
          <a:ln>
            <a:noFill/>
          </a:ln>
        </p:spPr>
        <p:txBody>
          <a:bodyPr lIns="91425" tIns="91425" rIns="91425" bIns="91425" anchor="t" anchorCtr="0">
            <a:noAutofit/>
          </a:bodyPr>
          <a:lstStyle/>
          <a:p>
            <a:pPr lvl="0" rtl="0">
              <a:spcBef>
                <a:spcPts val="0"/>
              </a:spcBef>
              <a:spcAft>
                <a:spcPts val="1600"/>
              </a:spcAft>
              <a:buClr>
                <a:schemeClr val="dk1"/>
              </a:buClr>
              <a:buSzPct val="68750"/>
              <a:buFont typeface="Arial"/>
              <a:buNone/>
            </a:pPr>
            <a:r>
              <a:rPr lang="en" sz="1600">
                <a:solidFill>
                  <a:schemeClr val="lt1"/>
                </a:solidFill>
                <a:latin typeface="Cambria"/>
                <a:ea typeface="Cambria"/>
                <a:cs typeface="Cambria"/>
                <a:sym typeface="Cambria"/>
              </a:rPr>
              <a:t>“Virkakielen todellinen ongelma ei ole vaikeaselkoisuus, vaan se liittyy vuorovaikutuksen sävyyn, ihmisten tunnekokemuksiin ja kohteluun - ei vain informaation välittämiseen.”  </a:t>
            </a:r>
          </a:p>
        </p:txBody>
      </p:sp>
      <p:sp>
        <p:nvSpPr>
          <p:cNvPr id="89" name="Shape 89"/>
          <p:cNvSpPr txBox="1"/>
          <p:nvPr/>
        </p:nvSpPr>
        <p:spPr>
          <a:xfrm>
            <a:off x="438900" y="2115850"/>
            <a:ext cx="8201700" cy="855300"/>
          </a:xfrm>
          <a:prstGeom prst="rect">
            <a:avLst/>
          </a:prstGeom>
          <a:noFill/>
          <a:ln>
            <a:noFill/>
          </a:ln>
        </p:spPr>
        <p:txBody>
          <a:bodyPr lIns="91425" tIns="91425" rIns="91425" bIns="91425" anchor="t" anchorCtr="0">
            <a:noAutofit/>
          </a:bodyPr>
          <a:lstStyle/>
          <a:p>
            <a:pPr lvl="0" rtl="0">
              <a:spcBef>
                <a:spcPts val="0"/>
              </a:spcBef>
              <a:spcAft>
                <a:spcPts val="1600"/>
              </a:spcAft>
              <a:buClr>
                <a:schemeClr val="dk1"/>
              </a:buClr>
              <a:buSzPct val="68750"/>
              <a:buFont typeface="Arial"/>
              <a:buNone/>
            </a:pPr>
            <a:r>
              <a:rPr lang="en" sz="1600">
                <a:solidFill>
                  <a:schemeClr val="lt1"/>
                </a:solidFill>
                <a:latin typeface="Cambria"/>
                <a:ea typeface="Cambria"/>
                <a:cs typeface="Cambria"/>
                <a:sym typeface="Cambria"/>
              </a:rPr>
              <a:t>“Tällaisen kielenkäytön taustalla on ajatus siitä, että kieli ei ainoastaan heijasta, vaan myös rakentaa todellisuutta. Jotta todellisuus saataisiin halutun kaltaiseksi, muutetaan kieltä ja kielenkäyttöä. Ajatus hyvä, mutta vaatii paljon tietoa kielestä.” Tiililä, 2015</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0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rot="-774316">
            <a:off x="268509" y="338751"/>
            <a:ext cx="4239281" cy="1697398"/>
          </a:xfrm>
          <a:prstGeom prst="rect">
            <a:avLst/>
          </a:prstGeom>
        </p:spPr>
        <p:txBody>
          <a:bodyPr lIns="91425" tIns="91425" rIns="91425" bIns="91425" anchor="t" anchorCtr="0">
            <a:noAutofit/>
          </a:bodyPr>
          <a:lstStyle/>
          <a:p>
            <a:pPr marL="0" lvl="0" indent="0" rtl="0">
              <a:lnSpc>
                <a:spcPct val="115000"/>
              </a:lnSpc>
              <a:spcBef>
                <a:spcPts val="0"/>
              </a:spcBef>
              <a:buNone/>
            </a:pPr>
            <a:r>
              <a:rPr lang="en" sz="1400">
                <a:latin typeface="Cambria"/>
                <a:ea typeface="Cambria"/>
                <a:cs typeface="Cambria"/>
                <a:sym typeface="Cambria"/>
              </a:rPr>
              <a:t>“Oppilaiden kuunteleminen nähdään tärkeäksi, mutta se, mitä kuunnellaan ja mihin kuultua käytetään, vaihtelee opettajan itsekontrollista häiriöiden käsittelyyn ja opetuksen rikastamiseen. Usein yhteisen retoriikan takaa näyttääkin löytyvän erilaisia käytänteitä, jotka myös voivat ohjata oppilaiden kehitystä valta- subjekteina keskenään melko erilaisiin suuntiin.” Nuutinen 2008</a:t>
            </a:r>
          </a:p>
          <a:p>
            <a:pPr lvl="0" rtl="0">
              <a:spcBef>
                <a:spcPts val="0"/>
              </a:spcBef>
              <a:buNone/>
            </a:pPr>
            <a:endParaRPr sz="1400">
              <a:latin typeface="Cambria"/>
              <a:ea typeface="Cambria"/>
              <a:cs typeface="Cambria"/>
              <a:sym typeface="Cambria"/>
            </a:endParaRPr>
          </a:p>
        </p:txBody>
      </p:sp>
      <p:sp>
        <p:nvSpPr>
          <p:cNvPr id="95" name="Shape 95"/>
          <p:cNvSpPr txBox="1"/>
          <p:nvPr/>
        </p:nvSpPr>
        <p:spPr>
          <a:xfrm>
            <a:off x="562750" y="3252700"/>
            <a:ext cx="4603200" cy="1688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r>
              <a:rPr lang="en">
                <a:solidFill>
                  <a:srgbClr val="FFFFFF"/>
                </a:solidFill>
                <a:latin typeface="Cambria"/>
                <a:ea typeface="Cambria"/>
                <a:cs typeface="Cambria"/>
                <a:sym typeface="Cambria"/>
              </a:rPr>
              <a:t> “Opettajan auktoriteettia ei koeta vallasta vapaaksi; valtaa käytetään hyvin tai huonosti ja autoritaarisuutta sallitaan vaihtelevasti. Opettajat myös määrittelevät auktoriteetin saavuttamisen ehdoksi oppilaiden hyväksynnän, joka tosin voidaan saavuttaa monin tavoin, myös esimerkiksi pakkoa käyttäen.”</a:t>
            </a:r>
          </a:p>
          <a:p>
            <a:pPr lvl="0" rtl="0">
              <a:lnSpc>
                <a:spcPct val="115000"/>
              </a:lnSpc>
              <a:spcBef>
                <a:spcPts val="0"/>
              </a:spcBef>
              <a:buClr>
                <a:schemeClr val="dk1"/>
              </a:buClr>
              <a:buFont typeface="Arial"/>
              <a:buNone/>
            </a:pPr>
            <a:endParaRPr>
              <a:solidFill>
                <a:schemeClr val="dk1"/>
              </a:solidFill>
              <a:latin typeface="Cambria"/>
              <a:ea typeface="Cambria"/>
              <a:cs typeface="Cambria"/>
              <a:sym typeface="Cambria"/>
            </a:endParaRPr>
          </a:p>
        </p:txBody>
      </p:sp>
      <p:sp>
        <p:nvSpPr>
          <p:cNvPr id="96" name="Shape 96"/>
          <p:cNvSpPr txBox="1"/>
          <p:nvPr/>
        </p:nvSpPr>
        <p:spPr>
          <a:xfrm>
            <a:off x="5762550" y="2701175"/>
            <a:ext cx="3027600" cy="2340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Font typeface="Arial"/>
              <a:buNone/>
            </a:pPr>
            <a:r>
              <a:rPr lang="en">
                <a:solidFill>
                  <a:srgbClr val="FFFFFF"/>
                </a:solidFill>
                <a:latin typeface="Cambria"/>
                <a:ea typeface="Cambria"/>
                <a:cs typeface="Cambria"/>
                <a:sym typeface="Cambria"/>
              </a:rPr>
              <a:t>“Vaikka opettajan rooli on opetussuunnitelman näkökulmasta legitiimillä pohjalla, opettajat ovat joutuneet varmistamaan kollegoidensa ja lasten vanhempien hyväksynnän tiedottamalla työnsä tavoitteista, käytännön ratkaisuista ja tuloksista. “</a:t>
            </a:r>
          </a:p>
        </p:txBody>
      </p:sp>
      <p:sp>
        <p:nvSpPr>
          <p:cNvPr id="97" name="Shape 97"/>
          <p:cNvSpPr txBox="1"/>
          <p:nvPr/>
        </p:nvSpPr>
        <p:spPr>
          <a:xfrm>
            <a:off x="2611125" y="2594600"/>
            <a:ext cx="3095100" cy="360300"/>
          </a:xfrm>
          <a:prstGeom prst="rect">
            <a:avLst/>
          </a:prstGeom>
          <a:noFill/>
          <a:ln>
            <a:noFill/>
          </a:ln>
        </p:spPr>
        <p:txBody>
          <a:bodyPr lIns="91425" tIns="91425" rIns="91425" bIns="91425" anchor="t" anchorCtr="0">
            <a:noAutofit/>
          </a:bodyPr>
          <a:lstStyle/>
          <a:p>
            <a:pPr lvl="0" algn="ctr">
              <a:spcBef>
                <a:spcPts val="0"/>
              </a:spcBef>
              <a:buNone/>
            </a:pPr>
            <a:r>
              <a:rPr lang="en" sz="1800">
                <a:highlight>
                  <a:srgbClr val="FFFFFF"/>
                </a:highlight>
                <a:latin typeface="Bad Script"/>
                <a:ea typeface="Bad Script"/>
                <a:cs typeface="Bad Script"/>
                <a:sym typeface="Bad Script"/>
              </a:rPr>
              <a:t>Lyhyesti opettajan vallasta ja auktoriteetista</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10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latin typeface="Bad Script"/>
                <a:ea typeface="Bad Script"/>
                <a:cs typeface="Bad Script"/>
                <a:sym typeface="Bad Script"/>
              </a:rPr>
              <a:t>Kielen tehtävän merkitys oppilaalle</a:t>
            </a:r>
          </a:p>
        </p:txBody>
      </p:sp>
      <p:sp>
        <p:nvSpPr>
          <p:cNvPr id="103" name="Shape 103"/>
          <p:cNvSpPr txBox="1">
            <a:spLocks noGrp="1"/>
          </p:cNvSpPr>
          <p:nvPr>
            <p:ph type="body" idx="1"/>
          </p:nvPr>
        </p:nvSpPr>
        <p:spPr>
          <a:xfrm>
            <a:off x="311700" y="1462575"/>
            <a:ext cx="2654400" cy="907200"/>
          </a:xfrm>
          <a:prstGeom prst="rect">
            <a:avLst/>
          </a:prstGeom>
        </p:spPr>
        <p:txBody>
          <a:bodyPr lIns="91425" tIns="91425" rIns="91425" bIns="91425" anchor="t" anchorCtr="0">
            <a:noAutofit/>
          </a:bodyPr>
          <a:lstStyle/>
          <a:p>
            <a:pPr lvl="0">
              <a:spcBef>
                <a:spcPts val="0"/>
              </a:spcBef>
              <a:buNone/>
            </a:pPr>
            <a:r>
              <a:rPr lang="en">
                <a:latin typeface="Cambria"/>
                <a:ea typeface="Cambria"/>
                <a:cs typeface="Cambria"/>
                <a:sym typeface="Cambria"/>
              </a:rPr>
              <a:t>Itseilmaisun väline</a:t>
            </a:r>
          </a:p>
        </p:txBody>
      </p:sp>
      <p:sp>
        <p:nvSpPr>
          <p:cNvPr id="104" name="Shape 104"/>
          <p:cNvSpPr txBox="1">
            <a:spLocks noGrp="1"/>
          </p:cNvSpPr>
          <p:nvPr>
            <p:ph type="body" idx="1"/>
          </p:nvPr>
        </p:nvSpPr>
        <p:spPr>
          <a:xfrm>
            <a:off x="3145825" y="1462575"/>
            <a:ext cx="2125200" cy="907200"/>
          </a:xfrm>
          <a:prstGeom prst="rect">
            <a:avLst/>
          </a:prstGeom>
        </p:spPr>
        <p:txBody>
          <a:bodyPr lIns="91425" tIns="91425" rIns="91425" bIns="91425" anchor="t" anchorCtr="0">
            <a:noAutofit/>
          </a:bodyPr>
          <a:lstStyle/>
          <a:p>
            <a:pPr lvl="0" rtl="0">
              <a:spcBef>
                <a:spcPts val="0"/>
              </a:spcBef>
              <a:buNone/>
            </a:pPr>
            <a:r>
              <a:rPr lang="en">
                <a:latin typeface="Cambria"/>
                <a:ea typeface="Cambria"/>
                <a:cs typeface="Cambria"/>
                <a:sym typeface="Cambria"/>
              </a:rPr>
              <a:t>Medianlukutaito</a:t>
            </a:r>
          </a:p>
        </p:txBody>
      </p:sp>
      <p:sp>
        <p:nvSpPr>
          <p:cNvPr id="105" name="Shape 105"/>
          <p:cNvSpPr txBox="1">
            <a:spLocks noGrp="1"/>
          </p:cNvSpPr>
          <p:nvPr>
            <p:ph type="body" idx="1"/>
          </p:nvPr>
        </p:nvSpPr>
        <p:spPr>
          <a:xfrm>
            <a:off x="6803075" y="2459925"/>
            <a:ext cx="2211600" cy="846300"/>
          </a:xfrm>
          <a:prstGeom prst="rect">
            <a:avLst/>
          </a:prstGeom>
        </p:spPr>
        <p:txBody>
          <a:bodyPr lIns="91425" tIns="91425" rIns="91425" bIns="91425" anchor="t" anchorCtr="0">
            <a:noAutofit/>
          </a:bodyPr>
          <a:lstStyle/>
          <a:p>
            <a:pPr lvl="0" rtl="0">
              <a:spcBef>
                <a:spcPts val="0"/>
              </a:spcBef>
              <a:buNone/>
            </a:pPr>
            <a:r>
              <a:rPr lang="en">
                <a:latin typeface="Cambria"/>
                <a:ea typeface="Cambria"/>
                <a:cs typeface="Cambria"/>
                <a:sym typeface="Cambria"/>
              </a:rPr>
              <a:t>Koulumenestys</a:t>
            </a:r>
          </a:p>
        </p:txBody>
      </p:sp>
      <p:sp>
        <p:nvSpPr>
          <p:cNvPr id="106" name="Shape 106"/>
          <p:cNvSpPr txBox="1">
            <a:spLocks noGrp="1"/>
          </p:cNvSpPr>
          <p:nvPr>
            <p:ph type="body" idx="1"/>
          </p:nvPr>
        </p:nvSpPr>
        <p:spPr>
          <a:xfrm>
            <a:off x="311700" y="2369775"/>
            <a:ext cx="2447100" cy="1442700"/>
          </a:xfrm>
          <a:prstGeom prst="rect">
            <a:avLst/>
          </a:prstGeom>
        </p:spPr>
        <p:txBody>
          <a:bodyPr lIns="91425" tIns="91425" rIns="91425" bIns="91425" anchor="t" anchorCtr="0">
            <a:noAutofit/>
          </a:bodyPr>
          <a:lstStyle/>
          <a:p>
            <a:pPr lvl="0" rtl="0">
              <a:spcBef>
                <a:spcPts val="0"/>
              </a:spcBef>
              <a:buNone/>
            </a:pPr>
            <a:r>
              <a:rPr lang="en">
                <a:latin typeface="Cambria"/>
                <a:ea typeface="Cambria"/>
                <a:cs typeface="Cambria"/>
                <a:sym typeface="Cambria"/>
              </a:rPr>
              <a:t>Vertaisvuorovaikutus - keskustelu luokkakavereiden kanssa</a:t>
            </a:r>
          </a:p>
        </p:txBody>
      </p:sp>
      <p:sp>
        <p:nvSpPr>
          <p:cNvPr id="107" name="Shape 107"/>
          <p:cNvSpPr txBox="1">
            <a:spLocks noGrp="1"/>
          </p:cNvSpPr>
          <p:nvPr>
            <p:ph type="body" idx="1"/>
          </p:nvPr>
        </p:nvSpPr>
        <p:spPr>
          <a:xfrm>
            <a:off x="6017700" y="1102950"/>
            <a:ext cx="2654400" cy="907200"/>
          </a:xfrm>
          <a:prstGeom prst="rect">
            <a:avLst/>
          </a:prstGeom>
        </p:spPr>
        <p:txBody>
          <a:bodyPr lIns="91425" tIns="91425" rIns="91425" bIns="91425" anchor="t" anchorCtr="0">
            <a:noAutofit/>
          </a:bodyPr>
          <a:lstStyle/>
          <a:p>
            <a:pPr lvl="0" rtl="0">
              <a:spcBef>
                <a:spcPts val="0"/>
              </a:spcBef>
              <a:buNone/>
            </a:pPr>
            <a:r>
              <a:rPr lang="en">
                <a:latin typeface="Cambria"/>
                <a:ea typeface="Cambria"/>
                <a:cs typeface="Cambria"/>
                <a:sym typeface="Cambria"/>
              </a:rPr>
              <a:t>Luovuus</a:t>
            </a:r>
          </a:p>
        </p:txBody>
      </p:sp>
      <p:sp>
        <p:nvSpPr>
          <p:cNvPr id="108" name="Shape 108"/>
          <p:cNvSpPr txBox="1"/>
          <p:nvPr/>
        </p:nvSpPr>
        <p:spPr>
          <a:xfrm>
            <a:off x="6916650" y="3402600"/>
            <a:ext cx="1755600" cy="10239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666666"/>
                </a:solidFill>
                <a:latin typeface="Cambria"/>
                <a:ea typeface="Cambria"/>
                <a:cs typeface="Cambria"/>
                <a:sym typeface="Cambria"/>
              </a:rPr>
              <a:t>Työelämätaidot</a:t>
            </a:r>
          </a:p>
        </p:txBody>
      </p:sp>
      <p:sp>
        <p:nvSpPr>
          <p:cNvPr id="109" name="Shape 109"/>
          <p:cNvSpPr txBox="1">
            <a:spLocks noGrp="1"/>
          </p:cNvSpPr>
          <p:nvPr>
            <p:ph type="body" idx="1"/>
          </p:nvPr>
        </p:nvSpPr>
        <p:spPr>
          <a:xfrm>
            <a:off x="382700" y="4108450"/>
            <a:ext cx="2211600" cy="907200"/>
          </a:xfrm>
          <a:prstGeom prst="rect">
            <a:avLst/>
          </a:prstGeom>
        </p:spPr>
        <p:txBody>
          <a:bodyPr lIns="91425" tIns="91425" rIns="91425" bIns="91425" anchor="t" anchorCtr="0">
            <a:noAutofit/>
          </a:bodyPr>
          <a:lstStyle/>
          <a:p>
            <a:pPr lvl="0" rtl="0">
              <a:spcBef>
                <a:spcPts val="0"/>
              </a:spcBef>
              <a:buNone/>
            </a:pPr>
            <a:r>
              <a:rPr lang="en">
                <a:latin typeface="Cambria"/>
                <a:ea typeface="Cambria"/>
                <a:cs typeface="Cambria"/>
                <a:sym typeface="Cambria"/>
              </a:rPr>
              <a:t>Keskustelu aikuisen kanssa</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10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10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1000"/>
                                        <p:tgtEl>
                                          <p:spTgt spid="1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047525" y="579775"/>
            <a:ext cx="5955600" cy="572700"/>
          </a:xfrm>
          <a:prstGeom prst="rect">
            <a:avLst/>
          </a:prstGeom>
        </p:spPr>
        <p:txBody>
          <a:bodyPr lIns="91425" tIns="91425" rIns="91425" bIns="91425" anchor="t" anchorCtr="0">
            <a:noAutofit/>
          </a:bodyPr>
          <a:lstStyle/>
          <a:p>
            <a:pPr lvl="0">
              <a:spcBef>
                <a:spcPts val="0"/>
              </a:spcBef>
              <a:buNone/>
            </a:pPr>
            <a:r>
              <a:rPr lang="en">
                <a:solidFill>
                  <a:srgbClr val="38761D"/>
                </a:solidFill>
                <a:latin typeface="Bad Script"/>
                <a:ea typeface="Bad Script"/>
                <a:cs typeface="Bad Script"/>
                <a:sym typeface="Bad Script"/>
              </a:rPr>
              <a:t>Materiaalia tunneille</a:t>
            </a:r>
          </a:p>
        </p:txBody>
      </p:sp>
      <p:sp>
        <p:nvSpPr>
          <p:cNvPr id="115" name="Shape 115"/>
          <p:cNvSpPr txBox="1">
            <a:spLocks noGrp="1"/>
          </p:cNvSpPr>
          <p:nvPr>
            <p:ph type="body" idx="1"/>
          </p:nvPr>
        </p:nvSpPr>
        <p:spPr>
          <a:xfrm>
            <a:off x="1047525" y="1058300"/>
            <a:ext cx="6791400" cy="3262200"/>
          </a:xfrm>
          <a:prstGeom prst="rect">
            <a:avLst/>
          </a:prstGeom>
        </p:spPr>
        <p:txBody>
          <a:bodyPr lIns="91425" tIns="91425" rIns="91425" bIns="91425" anchor="t" anchorCtr="0">
            <a:noAutofit/>
          </a:bodyPr>
          <a:lstStyle/>
          <a:p>
            <a:pPr marL="457200" lvl="0" indent="-330200" rtl="0">
              <a:spcBef>
                <a:spcPts val="0"/>
              </a:spcBef>
              <a:buSzPct val="100000"/>
              <a:buFont typeface="Cambria"/>
            </a:pPr>
            <a:r>
              <a:rPr lang="en" sz="1600">
                <a:latin typeface="Cambria"/>
                <a:ea typeface="Cambria"/>
                <a:cs typeface="Cambria"/>
                <a:sym typeface="Cambria"/>
              </a:rPr>
              <a:t>Työhakemuksien ja CV:iden teko</a:t>
            </a:r>
          </a:p>
          <a:p>
            <a:pPr marL="457200" lvl="0" indent="-330200" rtl="0">
              <a:spcBef>
                <a:spcPts val="0"/>
              </a:spcBef>
              <a:buSzPct val="100000"/>
              <a:buFont typeface="Cambria"/>
            </a:pPr>
            <a:r>
              <a:rPr lang="en" sz="1600">
                <a:latin typeface="Cambria"/>
                <a:ea typeface="Cambria"/>
                <a:cs typeface="Cambria"/>
                <a:sym typeface="Cambria"/>
              </a:rPr>
              <a:t>Väittelyt, perustelujen punnitseminen</a:t>
            </a:r>
          </a:p>
          <a:p>
            <a:pPr marL="457200" lvl="0" indent="-330200" rtl="0">
              <a:spcBef>
                <a:spcPts val="0"/>
              </a:spcBef>
              <a:buSzPct val="100000"/>
              <a:buFont typeface="Cambria"/>
            </a:pPr>
            <a:r>
              <a:rPr lang="en" sz="1600">
                <a:latin typeface="Cambria"/>
                <a:ea typeface="Cambria"/>
                <a:cs typeface="Cambria"/>
                <a:sym typeface="Cambria"/>
              </a:rPr>
              <a:t>Pikkuparlamentti - keskustelu päivänpuheenaiheista</a:t>
            </a:r>
          </a:p>
          <a:p>
            <a:pPr marL="457200" lvl="0" indent="-330200" rtl="0">
              <a:spcBef>
                <a:spcPts val="0"/>
              </a:spcBef>
              <a:buSzPct val="100000"/>
              <a:buFont typeface="Cambria"/>
            </a:pPr>
            <a:r>
              <a:rPr lang="en" sz="1600">
                <a:latin typeface="Cambria"/>
                <a:ea typeface="Cambria"/>
                <a:cs typeface="Cambria"/>
                <a:sym typeface="Cambria"/>
              </a:rPr>
              <a:t>Luokan omat vaalit - perustetaan puolueet luokkaan ja tehdään vaalikamppanja.</a:t>
            </a:r>
          </a:p>
          <a:p>
            <a:pPr marL="457200" lvl="0" indent="-330200" rtl="0">
              <a:spcBef>
                <a:spcPts val="0"/>
              </a:spcBef>
              <a:buSzPct val="100000"/>
              <a:buFont typeface="Cambria"/>
            </a:pPr>
            <a:r>
              <a:rPr lang="en" sz="1600">
                <a:latin typeface="Cambria"/>
                <a:ea typeface="Cambria"/>
                <a:cs typeface="Cambria"/>
                <a:sym typeface="Cambria"/>
              </a:rPr>
              <a:t>Äänestykset</a:t>
            </a:r>
          </a:p>
          <a:p>
            <a:pPr marL="457200" lvl="0" indent="-330200" rtl="0">
              <a:spcBef>
                <a:spcPts val="0"/>
              </a:spcBef>
              <a:buSzPct val="100000"/>
              <a:buFont typeface="Cambria"/>
            </a:pPr>
            <a:r>
              <a:rPr lang="en" sz="1600">
                <a:latin typeface="Cambria"/>
                <a:ea typeface="Cambria"/>
                <a:cs typeface="Cambria"/>
                <a:sym typeface="Cambria"/>
              </a:rPr>
              <a:t>Kirjoitelma/tutkimus/eläytymisharjoitus: Miten lukutaidoton elää?</a:t>
            </a:r>
          </a:p>
          <a:p>
            <a:pPr marL="457200" lvl="0" indent="-330200" rtl="0">
              <a:spcBef>
                <a:spcPts val="0"/>
              </a:spcBef>
              <a:buSzPct val="100000"/>
              <a:buFont typeface="Cambria"/>
            </a:pPr>
            <a:r>
              <a:rPr lang="en" sz="1600">
                <a:latin typeface="Cambria"/>
                <a:ea typeface="Cambria"/>
                <a:cs typeface="Cambria"/>
                <a:sym typeface="Cambria"/>
              </a:rPr>
              <a:t>Tekstien vertailu (esim. Mielipidetekstit, kommenttipalstat</a:t>
            </a:r>
          </a:p>
          <a:p>
            <a:pPr marL="457200" lvl="0" indent="-330200" rtl="0">
              <a:spcBef>
                <a:spcPts val="0"/>
              </a:spcBef>
              <a:buSzPct val="100000"/>
              <a:buFont typeface="Cambria"/>
            </a:pPr>
            <a:r>
              <a:rPr lang="en" sz="1600">
                <a:latin typeface="Cambria"/>
                <a:ea typeface="Cambria"/>
                <a:cs typeface="Cambria"/>
                <a:sym typeface="Cambria"/>
              </a:rPr>
              <a:t>Mainosten tulkinta - miten mainokset toimivat?</a:t>
            </a:r>
          </a:p>
          <a:p>
            <a:pPr marL="457200" lvl="0" indent="-330200">
              <a:spcBef>
                <a:spcPts val="0"/>
              </a:spcBef>
              <a:buSzPct val="100000"/>
              <a:buFont typeface="Cambria"/>
            </a:pPr>
            <a:r>
              <a:rPr lang="en" sz="1600">
                <a:latin typeface="Cambria"/>
                <a:ea typeface="Cambria"/>
                <a:cs typeface="Cambria"/>
                <a:sym typeface="Cambria"/>
              </a:rPr>
              <a:t>Kansalaisaloitteeseen tutustuminen/oman “kuvitteelisen” tekeminen. Mielenosoitukset, lakko, vetoomukset, adressit...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2748075" y="2601150"/>
            <a:ext cx="3960900" cy="629400"/>
          </a:xfrm>
          <a:prstGeom prst="rect">
            <a:avLst/>
          </a:prstGeom>
        </p:spPr>
        <p:txBody>
          <a:bodyPr lIns="91425" tIns="91425" rIns="91425" bIns="91425" anchor="t" anchorCtr="0">
            <a:noAutofit/>
          </a:bodyPr>
          <a:lstStyle/>
          <a:p>
            <a:pPr lvl="0" algn="ctr">
              <a:spcBef>
                <a:spcPts val="0"/>
              </a:spcBef>
              <a:buNone/>
            </a:pPr>
            <a:r>
              <a:rPr lang="en" sz="3600">
                <a:solidFill>
                  <a:srgbClr val="FFFFFF"/>
                </a:solidFill>
                <a:latin typeface="Bad Script"/>
                <a:ea typeface="Bad Script"/>
                <a:cs typeface="Bad Script"/>
                <a:sym typeface="Bad Script"/>
              </a:rPr>
              <a:t>Keksittekö lisää?</a:t>
            </a:r>
          </a:p>
        </p:txBody>
      </p:sp>
      <p:sp>
        <p:nvSpPr>
          <p:cNvPr id="121" name="Shape 121"/>
          <p:cNvSpPr txBox="1"/>
          <p:nvPr/>
        </p:nvSpPr>
        <p:spPr>
          <a:xfrm>
            <a:off x="1003275" y="3625175"/>
            <a:ext cx="7450500" cy="6294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FFFFF"/>
                </a:solidFill>
                <a:latin typeface="Cambria"/>
                <a:ea typeface="Cambria"/>
                <a:cs typeface="Cambria"/>
                <a:sym typeface="Cambria"/>
              </a:rPr>
              <a:t>Vaihtakaa ajatuksia naapurin kanssa. Keksikää lisää harjoituksia luokkaan.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234975"/>
            <a:ext cx="8520600" cy="572700"/>
          </a:xfrm>
          <a:prstGeom prst="rect">
            <a:avLst/>
          </a:prstGeom>
        </p:spPr>
        <p:txBody>
          <a:bodyPr lIns="91425" tIns="91425" rIns="91425" bIns="91425" anchor="t" anchorCtr="0">
            <a:noAutofit/>
          </a:bodyPr>
          <a:lstStyle/>
          <a:p>
            <a:pPr lvl="0" algn="ctr">
              <a:spcBef>
                <a:spcPts val="0"/>
              </a:spcBef>
              <a:buNone/>
            </a:pPr>
            <a:r>
              <a:rPr lang="en">
                <a:solidFill>
                  <a:srgbClr val="000000"/>
                </a:solidFill>
                <a:latin typeface="Bad Script"/>
                <a:ea typeface="Bad Script"/>
                <a:cs typeface="Bad Script"/>
                <a:sym typeface="Bad Script"/>
              </a:rPr>
              <a:t>Arvioinnissa huomioitavaa...</a:t>
            </a:r>
          </a:p>
        </p:txBody>
      </p:sp>
      <p:sp>
        <p:nvSpPr>
          <p:cNvPr id="127" name="Shape 127"/>
          <p:cNvSpPr txBox="1"/>
          <p:nvPr/>
        </p:nvSpPr>
        <p:spPr>
          <a:xfrm>
            <a:off x="2514675" y="1437225"/>
            <a:ext cx="4005900" cy="21291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Cambria"/>
              <a:buChar char="●"/>
            </a:pPr>
            <a:r>
              <a:rPr lang="en" sz="1800">
                <a:latin typeface="Cambria"/>
                <a:ea typeface="Cambria"/>
                <a:cs typeface="Cambria"/>
                <a:sym typeface="Cambria"/>
              </a:rPr>
              <a:t>Oppilaan taustan vaikutus hänen mielenkiinnonkohteisiinsa.</a:t>
            </a:r>
          </a:p>
          <a:p>
            <a:pPr marL="457200" lvl="0" indent="-342900" rtl="0">
              <a:spcBef>
                <a:spcPts val="0"/>
              </a:spcBef>
              <a:buSzPct val="100000"/>
              <a:buFont typeface="Cambria"/>
              <a:buChar char="●"/>
            </a:pPr>
            <a:r>
              <a:rPr lang="en" sz="1800">
                <a:latin typeface="Cambria"/>
                <a:ea typeface="Cambria"/>
                <a:cs typeface="Cambria"/>
                <a:sym typeface="Cambria"/>
              </a:rPr>
              <a:t>Ajattelun kehittyneisyyden seuraaminen - millaiset taidot oppilaalla on ajatella kriittisesti?</a:t>
            </a:r>
          </a:p>
          <a:p>
            <a:pPr marL="457200" lvl="0" indent="-342900" rtl="0">
              <a:spcBef>
                <a:spcPts val="0"/>
              </a:spcBef>
              <a:buSzPct val="100000"/>
              <a:buFont typeface="Cambria"/>
              <a:buChar char="●"/>
            </a:pPr>
            <a:r>
              <a:rPr lang="en" sz="1800">
                <a:latin typeface="Cambria"/>
                <a:ea typeface="Cambria"/>
                <a:cs typeface="Cambria"/>
                <a:sym typeface="Cambria"/>
              </a:rPr>
              <a:t>Kielenkehitys ajattelun tukena</a:t>
            </a:r>
          </a:p>
          <a:p>
            <a:pPr marL="457200" lvl="0" indent="-342900">
              <a:spcBef>
                <a:spcPts val="0"/>
              </a:spcBef>
              <a:buSzPct val="100000"/>
              <a:buFont typeface="Cambria"/>
              <a:buChar char="●"/>
            </a:pPr>
            <a:r>
              <a:rPr lang="en" sz="1800">
                <a:latin typeface="Cambria"/>
                <a:ea typeface="Cambria"/>
                <a:cs typeface="Cambria"/>
                <a:sym typeface="Cambria"/>
              </a:rPr>
              <a:t>Ilmaisutapa</a:t>
            </a:r>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728</Words>
  <Application>Microsoft Office PowerPoint</Application>
  <PresentationFormat>Näytössä katseltava esitys (16:9)</PresentationFormat>
  <Paragraphs>79</Paragraphs>
  <Slides>13</Slides>
  <Notes>13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Bad Script</vt:lpstr>
      <vt:lpstr>Arial</vt:lpstr>
      <vt:lpstr>Cambria</vt:lpstr>
      <vt:lpstr>simple-light-2</vt:lpstr>
      <vt:lpstr>PowerPoint-esitys</vt:lpstr>
      <vt:lpstr>PowerPoint-esitys</vt:lpstr>
      <vt:lpstr>Kieli ja valta</vt:lpstr>
      <vt:lpstr>PowerPoint-esitys</vt:lpstr>
      <vt:lpstr>“Oppilaiden kuunteleminen nähdään tärkeäksi, mutta se, mitä kuunnellaan ja mihin kuultua käytetään, vaihtelee opettajan itsekontrollista häiriöiden käsittelyyn ja opetuksen rikastamiseen. Usein yhteisen retoriikan takaa näyttääkin löytyvän erilaisia käytänteitä, jotka myös voivat ohjata oppilaiden kehitystä valta- subjekteina keskenään melko erilaisiin suuntiin.” Nuutinen 2008 </vt:lpstr>
      <vt:lpstr>Kielen tehtävän merkitys oppilaalle</vt:lpstr>
      <vt:lpstr>Materiaalia tunneille</vt:lpstr>
      <vt:lpstr>Keksittekö lisää?</vt:lpstr>
      <vt:lpstr>Arvioinnissa huomioitavaa...</vt:lpstr>
      <vt:lpstr>Vaikuttamismahdollisuuksia eri ikäluokille</vt:lpstr>
      <vt:lpstr>Opetuksessa</vt:lpstr>
      <vt:lpstr>Yhteenveto</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Virva Rantanen</dc:creator>
  <cp:lastModifiedBy>Annamaija Eskola</cp:lastModifiedBy>
  <cp:revision>1</cp:revision>
  <dcterms:modified xsi:type="dcterms:W3CDTF">2016-05-11T14:53:20Z</dcterms:modified>
</cp:coreProperties>
</file>