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354" r:id="rId14"/>
    <p:sldId id="269" r:id="rId15"/>
    <p:sldId id="270" r:id="rId16"/>
    <p:sldId id="271" r:id="rId17"/>
    <p:sldId id="272" r:id="rId18"/>
    <p:sldId id="273" r:id="rId19"/>
    <p:sldId id="274" r:id="rId20"/>
    <p:sldId id="275" r:id="rId21"/>
    <p:sldId id="276" r:id="rId22"/>
    <p:sldId id="277" r:id="rId23"/>
    <p:sldId id="359" r:id="rId24"/>
    <p:sldId id="360" r:id="rId25"/>
    <p:sldId id="278" r:id="rId26"/>
    <p:sldId id="279" r:id="rId27"/>
    <p:sldId id="280" r:id="rId28"/>
    <p:sldId id="281" r:id="rId29"/>
    <p:sldId id="285" r:id="rId30"/>
    <p:sldId id="286" r:id="rId31"/>
    <p:sldId id="287" r:id="rId32"/>
    <p:sldId id="288"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28" r:id="rId52"/>
    <p:sldId id="361" r:id="rId53"/>
    <p:sldId id="362" r:id="rId54"/>
    <p:sldId id="363" r:id="rId55"/>
    <p:sldId id="364" r:id="rId56"/>
    <p:sldId id="329" r:id="rId57"/>
    <p:sldId id="331" r:id="rId58"/>
    <p:sldId id="332" r:id="rId59"/>
    <p:sldId id="333" r:id="rId60"/>
    <p:sldId id="334" r:id="rId61"/>
    <p:sldId id="335" r:id="rId62"/>
    <p:sldId id="330" r:id="rId63"/>
    <p:sldId id="336" r:id="rId64"/>
    <p:sldId id="337" r:id="rId65"/>
    <p:sldId id="338" r:id="rId66"/>
    <p:sldId id="339" r:id="rId67"/>
    <p:sldId id="340" r:id="rId68"/>
    <p:sldId id="341" r:id="rId69"/>
    <p:sldId id="342" r:id="rId70"/>
    <p:sldId id="343" r:id="rId71"/>
    <p:sldId id="344" r:id="rId72"/>
    <p:sldId id="345" r:id="rId73"/>
    <p:sldId id="352" r:id="rId74"/>
    <p:sldId id="353" r:id="rId75"/>
    <p:sldId id="355" r:id="rId76"/>
    <p:sldId id="366" r:id="rId77"/>
    <p:sldId id="370" r:id="rId78"/>
    <p:sldId id="365" r:id="rId79"/>
    <p:sldId id="371" r:id="rId80"/>
    <p:sldId id="367" r:id="rId81"/>
    <p:sldId id="368" r:id="rId82"/>
    <p:sldId id="369" r:id="rId83"/>
    <p:sldId id="349" r:id="rId84"/>
    <p:sldId id="358" r:id="rId85"/>
    <p:sldId id="357" r:id="rId86"/>
    <p:sldId id="350" r:id="rId87"/>
    <p:sldId id="356" r:id="rId88"/>
    <p:sldId id="351" r:id="rId89"/>
    <p:sldId id="346" r:id="rId90"/>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C156CC-2518-4242-9089-436B99DE76A1}" type="datetimeFigureOut">
              <a:rPr lang="fi-FI" smtClean="0"/>
              <a:t>10.11.2025</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598312-CB58-4B6D-8B2C-0E276EFA8F30}" type="slidenum">
              <a:rPr lang="fi-FI" smtClean="0"/>
              <a:t>‹#›</a:t>
            </a:fld>
            <a:endParaRPr lang="fi-FI"/>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12D20D4-A9F9-41C7-BC2C-5D4D072B726F}" type="slidenum">
              <a:rPr lang="fi-FI" smtClean="0"/>
              <a:pPr/>
              <a:t>7</a:t>
            </a:fld>
            <a:endParaRPr lang="fi-FI"/>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239867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817ABE0-6CFE-4087-8137-043F43EE69CF}" type="slidenum">
              <a:rPr lang="fi-FI" smtClean="0"/>
              <a:pPr/>
              <a:t>8</a:t>
            </a:fld>
            <a:endParaRPr lang="fi-FI"/>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1731821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bg>
      <p:bgRef idx="1003">
        <a:schemeClr val="bg1"/>
      </p:bgRef>
    </p:bg>
    <p:spTree>
      <p:nvGrpSpPr>
        <p:cNvPr id="1" name=""/>
        <p:cNvGrpSpPr/>
        <p:nvPr/>
      </p:nvGrpSpPr>
      <p:grpSpPr>
        <a:xfrm>
          <a:off x="0" y="0"/>
          <a:ext cx="0" cy="0"/>
          <a:chOff x="0" y="0"/>
          <a:chExt cx="0" cy="0"/>
        </a:xfrm>
      </p:grpSpPr>
      <p:sp>
        <p:nvSpPr>
          <p:cNvPr id="12" name="Suorakulmi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Pyöristetty suorakulmi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Alaotsikk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i-FI"/>
              <a:t>Muokkaa alaotsikon perustyyliä napsautt.</a:t>
            </a:r>
            <a:endParaRPr kumimoji="0" lang="en-US"/>
          </a:p>
        </p:txBody>
      </p:sp>
      <p:sp>
        <p:nvSpPr>
          <p:cNvPr id="28" name="Päivämäärän paikkamerkki 27"/>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17" name="Alatunnisteen paikkamerkki 16"/>
          <p:cNvSpPr>
            <a:spLocks noGrp="1"/>
          </p:cNvSpPr>
          <p:nvPr>
            <p:ph type="ftr" sz="quarter" idx="11"/>
          </p:nvPr>
        </p:nvSpPr>
        <p:spPr/>
        <p:txBody>
          <a:bodyPr/>
          <a:lstStyle/>
          <a:p>
            <a:endParaRPr lang="fi-FI"/>
          </a:p>
        </p:txBody>
      </p:sp>
      <p:sp>
        <p:nvSpPr>
          <p:cNvPr id="29" name="Dian numeron paikkamerkki 28"/>
          <p:cNvSpPr>
            <a:spLocks noGrp="1"/>
          </p:cNvSpPr>
          <p:nvPr>
            <p:ph type="sldNum" sz="quarter" idx="12"/>
          </p:nvPr>
        </p:nvSpPr>
        <p:spPr/>
        <p:txBody>
          <a:bodyPr lIns="0" tIns="0" rIns="0" bIns="0">
            <a:noAutofit/>
          </a:bodyPr>
          <a:lstStyle>
            <a:lvl1pPr>
              <a:defRPr sz="1400">
                <a:solidFill>
                  <a:srgbClr val="FFFFFF"/>
                </a:solidFill>
              </a:defRPr>
            </a:lvl1pPr>
          </a:lstStyle>
          <a:p>
            <a:fld id="{B6B43122-4F8E-4DBC-9C1F-2EA7EF19B8E5}" type="slidenum">
              <a:rPr lang="fi-FI" smtClean="0"/>
              <a:pPr/>
              <a:t>‹#›</a:t>
            </a:fld>
            <a:endParaRPr lang="fi-FI"/>
          </a:p>
        </p:txBody>
      </p:sp>
      <p:sp>
        <p:nvSpPr>
          <p:cNvPr id="7" name="Suorakulmi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Suorakulmi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uorakulmi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tsikk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i-FI"/>
              <a:t>Muokkaa perustyyl. napsautt.</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a:t>Muokkaa perustyyl. napsautt.</a:t>
            </a:r>
            <a:endParaRPr kumimoji="0" lang="en-US"/>
          </a:p>
        </p:txBody>
      </p:sp>
      <p:sp>
        <p:nvSpPr>
          <p:cNvPr id="3" name="Pystysuoran tekstin paikkamerkki 2"/>
          <p:cNvSpPr>
            <a:spLocks noGrp="1"/>
          </p:cNvSpPr>
          <p:nvPr>
            <p:ph type="body" orient="vert" idx="1"/>
          </p:nvPr>
        </p:nvSpPr>
        <p:spPr/>
        <p:txBody>
          <a:bodyPr vert="eaVert"/>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
        <p:nvSpPr>
          <p:cNvPr id="4" name="Päivämäärän paikkamerkki 3"/>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6B43122-4F8E-4DBC-9C1F-2EA7EF19B8E5}"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41"/>
            <a:ext cx="2011680" cy="5851525"/>
          </a:xfrm>
        </p:spPr>
        <p:txBody>
          <a:bodyPr vert="eaVert"/>
          <a:lstStyle/>
          <a:p>
            <a:r>
              <a:rPr kumimoji="0" lang="fi-FI"/>
              <a:t>Muokkaa perustyyl. napsautt.</a:t>
            </a:r>
            <a:endParaRPr kumimoji="0" lang="en-US"/>
          </a:p>
        </p:txBody>
      </p:sp>
      <p:sp>
        <p:nvSpPr>
          <p:cNvPr id="3" name="Pystysuoran tekstin paikkamerkki 2"/>
          <p:cNvSpPr>
            <a:spLocks noGrp="1"/>
          </p:cNvSpPr>
          <p:nvPr>
            <p:ph type="body" orient="vert" idx="1"/>
          </p:nvPr>
        </p:nvSpPr>
        <p:spPr>
          <a:xfrm>
            <a:off x="914400" y="274640"/>
            <a:ext cx="5562600" cy="5851525"/>
          </a:xfrm>
        </p:spPr>
        <p:txBody>
          <a:bodyPr vert="eaVert"/>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
        <p:nvSpPr>
          <p:cNvPr id="4" name="Päivämäärän paikkamerkki 3"/>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6B43122-4F8E-4DBC-9C1F-2EA7EF19B8E5}"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a:t>Muokkaa perustyyl. napsautt.</a:t>
            </a:r>
            <a:endParaRPr kumimoji="0" lang="en-US"/>
          </a:p>
        </p:txBody>
      </p:sp>
      <p:sp>
        <p:nvSpPr>
          <p:cNvPr id="4" name="Päivämäärän paikkamerkki 3"/>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6B43122-4F8E-4DBC-9C1F-2EA7EF19B8E5}" type="slidenum">
              <a:rPr lang="fi-FI" smtClean="0"/>
              <a:pPr/>
              <a:t>‹#›</a:t>
            </a:fld>
            <a:endParaRPr lang="fi-FI"/>
          </a:p>
        </p:txBody>
      </p:sp>
      <p:sp>
        <p:nvSpPr>
          <p:cNvPr id="8" name="Sisällön paikkamerkki 7"/>
          <p:cNvSpPr>
            <a:spLocks noGrp="1"/>
          </p:cNvSpPr>
          <p:nvPr>
            <p:ph sz="quarter" idx="1"/>
          </p:nvPr>
        </p:nvSpPr>
        <p:spPr>
          <a:xfrm>
            <a:off x="914400" y="1447800"/>
            <a:ext cx="7772400" cy="4572000"/>
          </a:xfrm>
        </p:spPr>
        <p:txBody>
          <a:bodyPr vert="horz"/>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bg>
      <p:bgRef idx="1003">
        <a:schemeClr val="bg1"/>
      </p:bgRef>
    </p:bg>
    <p:spTree>
      <p:nvGrpSpPr>
        <p:cNvPr id="1" name=""/>
        <p:cNvGrpSpPr/>
        <p:nvPr/>
      </p:nvGrpSpPr>
      <p:grpSpPr>
        <a:xfrm>
          <a:off x="0" y="0"/>
          <a:ext cx="0" cy="0"/>
          <a:chOff x="0" y="0"/>
          <a:chExt cx="0" cy="0"/>
        </a:xfrm>
      </p:grpSpPr>
      <p:sp>
        <p:nvSpPr>
          <p:cNvPr id="11" name="Suorakulmi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Pyöristetty suorakulmi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Otsikk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i-FI"/>
              <a:t>Muokkaa perustyyl. napsautt.</a:t>
            </a:r>
            <a:endParaRPr kumimoji="0" lang="en-US"/>
          </a:p>
        </p:txBody>
      </p:sp>
      <p:sp>
        <p:nvSpPr>
          <p:cNvPr id="3" name="Tekstin paikkamerkki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i-FI"/>
              <a:t>Muokkaa tekstin perustyylejä napsauttamalla</a:t>
            </a:r>
          </a:p>
        </p:txBody>
      </p:sp>
      <p:sp>
        <p:nvSpPr>
          <p:cNvPr id="4" name="Päivämäärän paikkamerkki 3"/>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5" name="Alatunnisteen paikkamerkki 4"/>
          <p:cNvSpPr>
            <a:spLocks noGrp="1"/>
          </p:cNvSpPr>
          <p:nvPr>
            <p:ph type="ftr" sz="quarter" idx="11"/>
          </p:nvPr>
        </p:nvSpPr>
        <p:spPr>
          <a:xfrm>
            <a:off x="800100" y="6172200"/>
            <a:ext cx="4000500" cy="457200"/>
          </a:xfrm>
        </p:spPr>
        <p:txBody>
          <a:bodyPr/>
          <a:lstStyle/>
          <a:p>
            <a:endParaRPr lang="fi-FI"/>
          </a:p>
        </p:txBody>
      </p:sp>
      <p:sp>
        <p:nvSpPr>
          <p:cNvPr id="7" name="Suorakulmi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Suorakulmi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uorakulmi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Dian numeron paikkamerkki 5"/>
          <p:cNvSpPr>
            <a:spLocks noGrp="1"/>
          </p:cNvSpPr>
          <p:nvPr>
            <p:ph type="sldNum" sz="quarter" idx="12"/>
          </p:nvPr>
        </p:nvSpPr>
        <p:spPr>
          <a:xfrm>
            <a:off x="146304" y="6208776"/>
            <a:ext cx="457200" cy="457200"/>
          </a:xfrm>
        </p:spPr>
        <p:txBody>
          <a:bodyPr/>
          <a:lstStyle/>
          <a:p>
            <a:fld id="{B6B43122-4F8E-4DBC-9C1F-2EA7EF19B8E5}" type="slidenum">
              <a:rPr lang="fi-FI" smtClean="0"/>
              <a:pPr/>
              <a:t>‹#›</a:t>
            </a:fld>
            <a:endParaRPr lang="fi-FI"/>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a:t>Muokkaa perustyyl. napsautt.</a:t>
            </a:r>
            <a:endParaRPr kumimoji="0" lang="en-US"/>
          </a:p>
        </p:txBody>
      </p:sp>
      <p:sp>
        <p:nvSpPr>
          <p:cNvPr id="5" name="Päivämäärän paikkamerkki 4"/>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B6B43122-4F8E-4DBC-9C1F-2EA7EF19B8E5}" type="slidenum">
              <a:rPr lang="fi-FI" smtClean="0"/>
              <a:pPr/>
              <a:t>‹#›</a:t>
            </a:fld>
            <a:endParaRPr lang="fi-FI"/>
          </a:p>
        </p:txBody>
      </p:sp>
      <p:sp>
        <p:nvSpPr>
          <p:cNvPr id="9" name="Sisällön paikkamerkki 8"/>
          <p:cNvSpPr>
            <a:spLocks noGrp="1"/>
          </p:cNvSpPr>
          <p:nvPr>
            <p:ph sz="quarter" idx="1"/>
          </p:nvPr>
        </p:nvSpPr>
        <p:spPr>
          <a:xfrm>
            <a:off x="914400" y="1447800"/>
            <a:ext cx="3749040" cy="4572000"/>
          </a:xfrm>
        </p:spPr>
        <p:txBody>
          <a:bodyPr vert="horz"/>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
        <p:nvSpPr>
          <p:cNvPr id="11" name="Sisällön paikkamerkki 10"/>
          <p:cNvSpPr>
            <a:spLocks noGrp="1"/>
          </p:cNvSpPr>
          <p:nvPr>
            <p:ph sz="quarter" idx="2"/>
          </p:nvPr>
        </p:nvSpPr>
        <p:spPr>
          <a:xfrm>
            <a:off x="4933950" y="1447800"/>
            <a:ext cx="3749040" cy="4572000"/>
          </a:xfrm>
        </p:spPr>
        <p:txBody>
          <a:bodyPr vert="horz"/>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914400" y="273050"/>
            <a:ext cx="7772400" cy="1143000"/>
          </a:xfrm>
        </p:spPr>
        <p:txBody>
          <a:bodyPr anchor="b" anchorCtr="0"/>
          <a:lstStyle>
            <a:lvl1pPr>
              <a:defRPr/>
            </a:lvl1pPr>
          </a:lstStyle>
          <a:p>
            <a:r>
              <a:rPr kumimoji="0" lang="fi-FI"/>
              <a:t>Muokkaa perustyyl. napsautt.</a:t>
            </a:r>
            <a:endParaRPr kumimoji="0" lang="en-US"/>
          </a:p>
        </p:txBody>
      </p:sp>
      <p:sp>
        <p:nvSpPr>
          <p:cNvPr id="3" name="Tekstin paikkamerkki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i-FI"/>
              <a:t>Muokkaa tekstin perustyylejä napsauttamalla</a:t>
            </a:r>
          </a:p>
        </p:txBody>
      </p:sp>
      <p:sp>
        <p:nvSpPr>
          <p:cNvPr id="4" name="Tekstin paikkamerkki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i-FI"/>
              <a:t>Muokkaa tekstin perustyylejä napsauttamalla</a:t>
            </a:r>
          </a:p>
        </p:txBody>
      </p:sp>
      <p:sp>
        <p:nvSpPr>
          <p:cNvPr id="7" name="Päivämäärän paikkamerkki 6"/>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B6B43122-4F8E-4DBC-9C1F-2EA7EF19B8E5}" type="slidenum">
              <a:rPr lang="fi-FI" smtClean="0"/>
              <a:pPr/>
              <a:t>‹#›</a:t>
            </a:fld>
            <a:endParaRPr lang="fi-FI"/>
          </a:p>
        </p:txBody>
      </p:sp>
      <p:sp>
        <p:nvSpPr>
          <p:cNvPr id="11" name="Sisällön paikkamerkki 10"/>
          <p:cNvSpPr>
            <a:spLocks noGrp="1"/>
          </p:cNvSpPr>
          <p:nvPr>
            <p:ph sz="half" idx="2"/>
          </p:nvPr>
        </p:nvSpPr>
        <p:spPr>
          <a:xfrm>
            <a:off x="914400" y="2247900"/>
            <a:ext cx="3733800" cy="3886200"/>
          </a:xfrm>
        </p:spPr>
        <p:txBody>
          <a:bodyPr vert="horz"/>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
        <p:nvSpPr>
          <p:cNvPr id="13" name="Sisällön paikkamerkki 12"/>
          <p:cNvSpPr>
            <a:spLocks noGrp="1"/>
          </p:cNvSpPr>
          <p:nvPr>
            <p:ph sz="half" idx="4"/>
          </p:nvPr>
        </p:nvSpPr>
        <p:spPr>
          <a:xfrm>
            <a:off x="4953000" y="2247900"/>
            <a:ext cx="3733800" cy="3886200"/>
          </a:xfrm>
        </p:spPr>
        <p:txBody>
          <a:bodyPr vert="horz"/>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a:t>Muokkaa perustyyl. napsautt.</a:t>
            </a:r>
            <a:endParaRPr kumimoji="0" lang="en-US"/>
          </a:p>
        </p:txBody>
      </p:sp>
      <p:sp>
        <p:nvSpPr>
          <p:cNvPr id="3" name="Päivämäärän paikkamerkki 2"/>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B6B43122-4F8E-4DBC-9C1F-2EA7EF19B8E5}"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B6B43122-4F8E-4DBC-9C1F-2EA7EF19B8E5}"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8" name="Suorakulmi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Pyöristetty suorakulmi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Otsikko 1"/>
          <p:cNvSpPr>
            <a:spLocks noGrp="1"/>
          </p:cNvSpPr>
          <p:nvPr>
            <p:ph type="title"/>
          </p:nvPr>
        </p:nvSpPr>
        <p:spPr>
          <a:xfrm>
            <a:off x="914400" y="273050"/>
            <a:ext cx="7772400" cy="1143000"/>
          </a:xfrm>
        </p:spPr>
        <p:txBody>
          <a:bodyPr anchor="b" anchorCtr="0"/>
          <a:lstStyle>
            <a:lvl1pPr algn="l">
              <a:buNone/>
              <a:defRPr sz="4000" b="0"/>
            </a:lvl1pPr>
          </a:lstStyle>
          <a:p>
            <a:r>
              <a:rPr kumimoji="0" lang="fi-FI"/>
              <a:t>Muokkaa perustyyl. napsautt.</a:t>
            </a:r>
            <a:endParaRPr kumimoji="0" lang="en-US"/>
          </a:p>
        </p:txBody>
      </p:sp>
      <p:sp>
        <p:nvSpPr>
          <p:cNvPr id="3" name="Tekstin paikkamerkki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i-FI"/>
              <a:t>Muokkaa tekstin perustyylejä napsauttamalla</a:t>
            </a:r>
          </a:p>
        </p:txBody>
      </p:sp>
      <p:sp>
        <p:nvSpPr>
          <p:cNvPr id="5" name="Päivämäärän paikkamerkki 4"/>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B6B43122-4F8E-4DBC-9C1F-2EA7EF19B8E5}" type="slidenum">
              <a:rPr lang="fi-FI" smtClean="0"/>
              <a:pPr/>
              <a:t>‹#›</a:t>
            </a:fld>
            <a:endParaRPr lang="fi-FI"/>
          </a:p>
        </p:txBody>
      </p:sp>
      <p:sp>
        <p:nvSpPr>
          <p:cNvPr id="11" name="Sisällön paikkamerkki 10"/>
          <p:cNvSpPr>
            <a:spLocks noGrp="1"/>
          </p:cNvSpPr>
          <p:nvPr>
            <p:ph sz="quarter" idx="1"/>
          </p:nvPr>
        </p:nvSpPr>
        <p:spPr>
          <a:xfrm>
            <a:off x="2971800" y="1600200"/>
            <a:ext cx="5715000" cy="4495800"/>
          </a:xfrm>
        </p:spPr>
        <p:txBody>
          <a:bodyPr vert="horz"/>
          <a:lstStyle/>
          <a:p>
            <a:pPr lvl="0" eaLnBrk="1" latinLnBrk="0" hangingPunct="1"/>
            <a:r>
              <a:rPr lang="fi-FI"/>
              <a:t>Muokkaa tekstin perustyylejä napsauttamalla</a:t>
            </a:r>
          </a:p>
          <a:p>
            <a:pPr lvl="1" eaLnBrk="1" latinLnBrk="0" hangingPunct="1"/>
            <a:r>
              <a:rPr lang="fi-FI"/>
              <a:t>toinen taso</a:t>
            </a:r>
          </a:p>
          <a:p>
            <a:pPr lvl="2" eaLnBrk="1" latinLnBrk="0" hangingPunct="1"/>
            <a:r>
              <a:rPr lang="fi-FI"/>
              <a:t>kolmas taso</a:t>
            </a:r>
          </a:p>
          <a:p>
            <a:pPr lvl="3" eaLnBrk="1" latinLnBrk="0" hangingPunct="1"/>
            <a:r>
              <a:rPr lang="fi-FI"/>
              <a:t>neljäs taso</a:t>
            </a:r>
          </a:p>
          <a:p>
            <a:pPr lvl="4" eaLnBrk="1" latinLnBrk="0" hangingPunct="1"/>
            <a:r>
              <a:rPr lang="fi-FI"/>
              <a:t>viides taso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i-FI"/>
              <a:t>Muokkaa perustyyl. napsautt.</a:t>
            </a:r>
            <a:endParaRPr kumimoji="0" lang="en-US"/>
          </a:p>
        </p:txBody>
      </p:sp>
      <p:sp>
        <p:nvSpPr>
          <p:cNvPr id="4" name="Tekstin paikkamerkki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i-FI"/>
              <a:t>Muokkaa tekstin perustyylejä napsauttamalla</a:t>
            </a:r>
          </a:p>
        </p:txBody>
      </p:sp>
      <p:sp>
        <p:nvSpPr>
          <p:cNvPr id="5" name="Päivämäärän paikkamerkki 4"/>
          <p:cNvSpPr>
            <a:spLocks noGrp="1"/>
          </p:cNvSpPr>
          <p:nvPr>
            <p:ph type="dt" sz="half" idx="10"/>
          </p:nvPr>
        </p:nvSpPr>
        <p:spPr/>
        <p:txBody>
          <a:bodyPr/>
          <a:lstStyle/>
          <a:p>
            <a:fld id="{AF9804A2-A402-478B-836E-80CE866AF1BF}" type="datetimeFigureOut">
              <a:rPr lang="fi-FI" smtClean="0"/>
              <a:pPr/>
              <a:t>10.11.2025</a:t>
            </a:fld>
            <a:endParaRPr lang="fi-FI"/>
          </a:p>
        </p:txBody>
      </p:sp>
      <p:sp>
        <p:nvSpPr>
          <p:cNvPr id="6" name="Alatunnisteen paikkamerkki 5"/>
          <p:cNvSpPr>
            <a:spLocks noGrp="1"/>
          </p:cNvSpPr>
          <p:nvPr>
            <p:ph type="ftr" sz="quarter" idx="11"/>
          </p:nvPr>
        </p:nvSpPr>
        <p:spPr>
          <a:xfrm>
            <a:off x="914400" y="6172200"/>
            <a:ext cx="3886200" cy="457200"/>
          </a:xfrm>
        </p:spPr>
        <p:txBody>
          <a:bodyPr/>
          <a:lstStyle/>
          <a:p>
            <a:endParaRPr lang="fi-FI"/>
          </a:p>
        </p:txBody>
      </p:sp>
      <p:sp>
        <p:nvSpPr>
          <p:cNvPr id="7" name="Dian numeron paikkamerkki 6"/>
          <p:cNvSpPr>
            <a:spLocks noGrp="1"/>
          </p:cNvSpPr>
          <p:nvPr>
            <p:ph type="sldNum" sz="quarter" idx="12"/>
          </p:nvPr>
        </p:nvSpPr>
        <p:spPr>
          <a:xfrm>
            <a:off x="146304" y="6208776"/>
            <a:ext cx="457200" cy="457200"/>
          </a:xfrm>
        </p:spPr>
        <p:txBody>
          <a:bodyPr/>
          <a:lstStyle/>
          <a:p>
            <a:fld id="{B6B43122-4F8E-4DBC-9C1F-2EA7EF19B8E5}" type="slidenum">
              <a:rPr lang="fi-FI" smtClean="0"/>
              <a:pPr/>
              <a:t>‹#›</a:t>
            </a:fld>
            <a:endParaRPr lang="fi-FI"/>
          </a:p>
        </p:txBody>
      </p:sp>
      <p:sp>
        <p:nvSpPr>
          <p:cNvPr id="11" name="Suorakulmi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orakulmi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uorakulmi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Kuvan paikkamerkki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i-FI"/>
              <a:t>Lisää kuva napsauttamalla kuvaketta</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Suorakulmi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Pyöristetty suorakulmi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Otsikon paikkamerkki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i-FI"/>
              <a:t>Muokkaa perustyyl. napsautt.</a:t>
            </a:r>
            <a:endParaRPr kumimoji="0" lang="en-US"/>
          </a:p>
        </p:txBody>
      </p:sp>
      <p:sp>
        <p:nvSpPr>
          <p:cNvPr id="13" name="Tekstin paikkamerkki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i-FI"/>
              <a:t>Muokkaa tekstin perustyylejä napsauttamalla</a:t>
            </a:r>
          </a:p>
          <a:p>
            <a:pPr lvl="1" eaLnBrk="1" latinLnBrk="0" hangingPunct="1"/>
            <a:r>
              <a:rPr kumimoji="0" lang="fi-FI"/>
              <a:t>toinen taso</a:t>
            </a:r>
          </a:p>
          <a:p>
            <a:pPr lvl="2" eaLnBrk="1" latinLnBrk="0" hangingPunct="1"/>
            <a:r>
              <a:rPr kumimoji="0" lang="fi-FI"/>
              <a:t>kolmas taso</a:t>
            </a:r>
          </a:p>
          <a:p>
            <a:pPr lvl="3" eaLnBrk="1" latinLnBrk="0" hangingPunct="1"/>
            <a:r>
              <a:rPr kumimoji="0" lang="fi-FI"/>
              <a:t>neljäs taso</a:t>
            </a:r>
          </a:p>
          <a:p>
            <a:pPr lvl="4" eaLnBrk="1" latinLnBrk="0" hangingPunct="1"/>
            <a:r>
              <a:rPr kumimoji="0" lang="fi-FI"/>
              <a:t>viides taso</a:t>
            </a:r>
            <a:endParaRPr kumimoji="0" lang="en-US"/>
          </a:p>
        </p:txBody>
      </p:sp>
      <p:sp>
        <p:nvSpPr>
          <p:cNvPr id="14" name="Päivämäärän paikkamerkki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F9804A2-A402-478B-836E-80CE866AF1BF}" type="datetimeFigureOut">
              <a:rPr lang="fi-FI" smtClean="0"/>
              <a:pPr/>
              <a:t>10.11.2025</a:t>
            </a:fld>
            <a:endParaRPr lang="fi-FI"/>
          </a:p>
        </p:txBody>
      </p:sp>
      <p:sp>
        <p:nvSpPr>
          <p:cNvPr id="3" name="Alatunnisteen paikkamerkki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i-FI"/>
          </a:p>
        </p:txBody>
      </p:sp>
      <p:sp>
        <p:nvSpPr>
          <p:cNvPr id="23" name="Dian numeron paikkamerkki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B43122-4F8E-4DBC-9C1F-2EA7EF19B8E5}"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unicef.fi/tyomme/lapsen-oikeudet/lapsen-oikeuksien-sopimus/lapsen-oikeuksien-sopimus-tiivistettyna/" TargetMode="External"/><Relationship Id="rId2" Type="http://schemas.openxmlformats.org/officeDocument/2006/relationships/hyperlink" Target="https://www.ykliitto.fi/sites/ykliitto.fi/files/lapsen_oikeudet_paino.pdf" TargetMode="External"/><Relationship Id="rId1" Type="http://schemas.openxmlformats.org/officeDocument/2006/relationships/slideLayout" Target="../slideLayouts/slideLayout2.xml"/><Relationship Id="rId4" Type="http://schemas.openxmlformats.org/officeDocument/2006/relationships/hyperlink" Target="https://www.mll.fi/ammattilaisille/lasten-oikeudet/perus-ja-ihmisoikeudet-ja-lapset/lapsen-oikeuksien-sopim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padlet.com/tikamykk/lastensuojelu"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padlet.com/tikamykk/lastensuojel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thl.fi/julkaisut/kasikirjat/lastensuojelun-kasikirja/lomakkeet"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www.oph.fi/fi/koulutus-ja-tutkinnot/tyosuojelu-ja-turvallisuus"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s://www.oph.fi/fi/koulutus-ja-tutkinnot/salassapito-tietosuoja-ja-tietojen-sailyttaminen-varhaiskasvatuksessa-ja"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s://www.talentia.fi/nain-vaikutamme/talentia-vaikuttaa-varhaiskasvatuksessa/ilmoitusvelvollisuus/"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s://www.oph.fi/fi/uutiset/2023/tasa-arvo-ja-yhdenvertaisuussuunnitelman-laatiminen-tulee-pakolliseksi" TargetMode="External"/><Relationship Id="rId2" Type="http://schemas.openxmlformats.org/officeDocument/2006/relationships/hyperlink" Target="https://yhdenvertaisuusvaltuutettu.fi/koulutus"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p:cNvSpPr>
            <a:spLocks noGrp="1"/>
          </p:cNvSpPr>
          <p:nvPr>
            <p:ph type="subTitle" idx="1"/>
          </p:nvPr>
        </p:nvSpPr>
        <p:spPr>
          <a:xfrm>
            <a:off x="1259632" y="4581128"/>
            <a:ext cx="6400800" cy="1752600"/>
          </a:xfrm>
        </p:spPr>
        <p:txBody>
          <a:bodyPr/>
          <a:lstStyle/>
          <a:p>
            <a:r>
              <a:rPr lang="fi-FI" dirty="0"/>
              <a:t>VAPE</a:t>
            </a:r>
          </a:p>
          <a:p>
            <a:r>
              <a:rPr lang="fi-FI" dirty="0"/>
              <a:t>Timo Mykkänen</a:t>
            </a:r>
          </a:p>
        </p:txBody>
      </p:sp>
      <p:sp>
        <p:nvSpPr>
          <p:cNvPr id="2" name="Otsikko 1"/>
          <p:cNvSpPr>
            <a:spLocks noGrp="1"/>
          </p:cNvSpPr>
          <p:nvPr>
            <p:ph type="ctrTitle"/>
          </p:nvPr>
        </p:nvSpPr>
        <p:spPr/>
        <p:txBody>
          <a:bodyPr>
            <a:normAutofit fontScale="90000"/>
          </a:bodyPr>
          <a:lstStyle/>
          <a:p>
            <a:r>
              <a:rPr lang="fi-FI" cap="all" dirty="0"/>
              <a:t>1.1 Toimintaa ohjaava lainsäädäntö, määräykset ja ohjeet 1,5 </a:t>
            </a:r>
            <a:r>
              <a:rPr lang="fi-FI" cap="all" dirty="0" err="1"/>
              <a:t>osp</a:t>
            </a:r>
            <a:endParaRPr lang="fi-FI"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dirty="0"/>
          </a:p>
        </p:txBody>
      </p:sp>
      <p:sp>
        <p:nvSpPr>
          <p:cNvPr id="3" name="Sisällön paikkamerkki 2"/>
          <p:cNvSpPr>
            <a:spLocks noGrp="1"/>
          </p:cNvSpPr>
          <p:nvPr>
            <p:ph sz="quarter" idx="1"/>
          </p:nvPr>
        </p:nvSpPr>
        <p:spPr/>
        <p:txBody>
          <a:bodyPr/>
          <a:lstStyle/>
          <a:p>
            <a:r>
              <a:rPr lang="fi-FI" dirty="0"/>
              <a:t>Etiikka on oppiaine, jonka piirissä tutkitaan hyvää elämää</a:t>
            </a:r>
          </a:p>
          <a:p>
            <a:pPr>
              <a:buNone/>
            </a:pPr>
            <a:endParaRPr lang="fi-FI" dirty="0"/>
          </a:p>
          <a:p>
            <a:r>
              <a:rPr lang="fi-FI" dirty="0"/>
              <a:t>Vaikka varhaiskasvatusta säätelee lainsäädäntö, ei lainmukaisuus tarkoita aina oikeudenmukaisuutta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Varhaiskasvatus</a:t>
            </a:r>
          </a:p>
        </p:txBody>
      </p:sp>
      <p:sp>
        <p:nvSpPr>
          <p:cNvPr id="3" name="Sisällön paikkamerkki 2"/>
          <p:cNvSpPr>
            <a:spLocks noGrp="1"/>
          </p:cNvSpPr>
          <p:nvPr>
            <p:ph sz="quarter" idx="1"/>
          </p:nvPr>
        </p:nvSpPr>
        <p:spPr/>
        <p:txBody>
          <a:bodyPr>
            <a:normAutofit/>
          </a:bodyPr>
          <a:lstStyle/>
          <a:p>
            <a:pPr>
              <a:buNone/>
            </a:pPr>
            <a:r>
              <a:rPr lang="fi-FI" dirty="0"/>
              <a:t>Opetushallitus:</a:t>
            </a:r>
          </a:p>
          <a:p>
            <a:r>
              <a:rPr lang="fi-FI" dirty="0"/>
              <a:t>Varhaiskasvatuksella tarkoitetaan lapsen suunnitelmallista ja tavoitteellista kasvatuksen, opetuksen ja hoidon muodostamaa kokonaisuutta, jossa painottuu erityisesti pedagogiikka. Varhaiskasvatuksen tavoitteena on tukea lapsen kasvua, kehitystä ja oppimista sekä edistää hyvinvointia.</a:t>
            </a:r>
          </a:p>
          <a:p>
            <a:endParaRPr lang="fi-FI"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a:bodyPr>
          <a:lstStyle/>
          <a:p>
            <a:r>
              <a:rPr lang="fi-FI" dirty="0"/>
              <a:t>Varhaiskasvatusta voidaan järjestää päiväkodissa, perhepäivähoidossa tai muuna varhaiskasvatuksena kuten esimerkiksi kerho- ja leikkitoimintana.</a:t>
            </a:r>
          </a:p>
          <a:p>
            <a:r>
              <a:rPr lang="fi-FI" dirty="0"/>
              <a:t>Jokaisella alle kouluikäisellä lapsella on oikeus saada varhaiskasvatusta. Vanhemmat päättävät lapsensa osallistumisesta varhaiskasvatukseen. Koulun aloitusta edeltävä esiopetus on toiminnallisesti varhaiskasvatusta. Esiopetukseen osallistuminen tuli velvoittavaksi 1.8.2015 alkaen.</a:t>
            </a:r>
          </a:p>
          <a:p>
            <a:endParaRPr lang="fi-FI"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Alan keskeiset käsitteet</a:t>
            </a:r>
          </a:p>
        </p:txBody>
      </p:sp>
      <p:sp>
        <p:nvSpPr>
          <p:cNvPr id="3" name="Sisällön paikkamerkki 2"/>
          <p:cNvSpPr>
            <a:spLocks noGrp="1"/>
          </p:cNvSpPr>
          <p:nvPr>
            <p:ph idx="1"/>
          </p:nvPr>
        </p:nvSpPr>
        <p:spPr/>
        <p:txBody>
          <a:bodyPr>
            <a:normAutofit lnSpcReduction="10000"/>
          </a:bodyPr>
          <a:lstStyle/>
          <a:p>
            <a:pPr>
              <a:buNone/>
            </a:pPr>
            <a:r>
              <a:rPr lang="fi-FI" u="sng" dirty="0"/>
              <a:t>Tuntitehtävä</a:t>
            </a:r>
          </a:p>
          <a:p>
            <a:r>
              <a:rPr lang="fi-FI" dirty="0"/>
              <a:t>Etsikää selitykset seuraaviin käsitteisiin:</a:t>
            </a:r>
          </a:p>
          <a:p>
            <a:r>
              <a:rPr lang="fi-FI" dirty="0"/>
              <a:t>Varhaiskasvatus</a:t>
            </a:r>
          </a:p>
          <a:p>
            <a:r>
              <a:rPr lang="fi-FI" dirty="0"/>
              <a:t>Pedagogiikka</a:t>
            </a:r>
          </a:p>
          <a:p>
            <a:r>
              <a:rPr lang="fi-FI" dirty="0"/>
              <a:t>Esiopetus</a:t>
            </a:r>
          </a:p>
          <a:p>
            <a:r>
              <a:rPr lang="fi-FI" dirty="0"/>
              <a:t>Lapsilähtöisyys</a:t>
            </a:r>
          </a:p>
          <a:p>
            <a:r>
              <a:rPr lang="fi-FI" dirty="0"/>
              <a:t>Oppimiskäsitys</a:t>
            </a:r>
          </a:p>
          <a:p>
            <a:r>
              <a:rPr lang="fi-FI" dirty="0"/>
              <a:t>Oppimisympäristö</a:t>
            </a:r>
          </a:p>
          <a:p>
            <a:r>
              <a:rPr lang="fi-FI" dirty="0"/>
              <a:t>Kasvatustietoisuus</a:t>
            </a:r>
          </a:p>
          <a:p>
            <a:r>
              <a:rPr lang="fi-FI" dirty="0"/>
              <a:t>Strukturoitu toiminta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Ammattiryhmät</a:t>
            </a:r>
          </a:p>
        </p:txBody>
      </p:sp>
      <p:sp>
        <p:nvSpPr>
          <p:cNvPr id="3" name="Sisällön paikkamerkki 2"/>
          <p:cNvSpPr>
            <a:spLocks noGrp="1"/>
          </p:cNvSpPr>
          <p:nvPr>
            <p:ph sz="quarter" idx="1"/>
          </p:nvPr>
        </p:nvSpPr>
        <p:spPr/>
        <p:txBody>
          <a:bodyPr/>
          <a:lstStyle/>
          <a:p>
            <a:endParaRPr lang="fi-FI" dirty="0"/>
          </a:p>
          <a:p>
            <a:r>
              <a:rPr lang="fi-FI" dirty="0"/>
              <a:t>Ketä päiväkodeissa työskentelee?</a:t>
            </a:r>
          </a:p>
          <a:p>
            <a:endParaRPr lang="fi-FI" dirty="0"/>
          </a:p>
        </p:txBody>
      </p:sp>
      <p:pic>
        <p:nvPicPr>
          <p:cNvPr id="4" name="Kuva 3" descr="pappila-pk.jpg"/>
          <p:cNvPicPr>
            <a:picLocks noChangeAspect="1"/>
          </p:cNvPicPr>
          <p:nvPr/>
        </p:nvPicPr>
        <p:blipFill>
          <a:blip r:embed="rId2" cstate="print"/>
          <a:stretch>
            <a:fillRect/>
          </a:stretch>
        </p:blipFill>
        <p:spPr>
          <a:xfrm>
            <a:off x="1763688" y="3284984"/>
            <a:ext cx="6496397" cy="213999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lnSpcReduction="20000"/>
          </a:bodyPr>
          <a:lstStyle/>
          <a:p>
            <a:pPr>
              <a:buNone/>
            </a:pPr>
            <a:r>
              <a:rPr lang="fi-FI" dirty="0"/>
              <a:t>Päiväkodin johtaja</a:t>
            </a:r>
          </a:p>
          <a:p>
            <a:pPr>
              <a:buNone/>
            </a:pPr>
            <a:endParaRPr lang="fi-FI" u="sng" dirty="0"/>
          </a:p>
          <a:p>
            <a:pPr>
              <a:buNone/>
            </a:pPr>
            <a:r>
              <a:rPr lang="fi-FI" u="sng" dirty="0"/>
              <a:t>Ns. kasvatushenkilöstö</a:t>
            </a:r>
          </a:p>
          <a:p>
            <a:r>
              <a:rPr lang="fi-FI" dirty="0"/>
              <a:t>Varhaiskasvatuksen opettaja (lastentarhanopettaja)</a:t>
            </a:r>
          </a:p>
          <a:p>
            <a:r>
              <a:rPr lang="fi-FI" dirty="0"/>
              <a:t>Varhaiskasvatuksen sosionomi</a:t>
            </a:r>
          </a:p>
          <a:p>
            <a:r>
              <a:rPr lang="fi-FI" dirty="0"/>
              <a:t>Varhaiskasvatuksen lastenhoitaja</a:t>
            </a:r>
          </a:p>
          <a:p>
            <a:r>
              <a:rPr lang="fi-FI" dirty="0"/>
              <a:t>Varhaiskasvatuksen erityisopettaja (erityislastentarhanopettaja)</a:t>
            </a:r>
          </a:p>
          <a:p>
            <a:pPr>
              <a:buNone/>
            </a:pPr>
            <a:endParaRPr lang="fi-FI" dirty="0"/>
          </a:p>
          <a:p>
            <a:pPr>
              <a:buNone/>
            </a:pPr>
            <a:r>
              <a:rPr lang="fi-FI" u="sng" dirty="0"/>
              <a:t>Ns. avustava henkilökunta</a:t>
            </a:r>
          </a:p>
          <a:p>
            <a:r>
              <a:rPr lang="fi-FI" dirty="0"/>
              <a:t>Perhepäivähoitaja</a:t>
            </a:r>
          </a:p>
          <a:p>
            <a:r>
              <a:rPr lang="fi-FI" dirty="0"/>
              <a:t>Ryhmäavustaja</a:t>
            </a:r>
          </a:p>
          <a:p>
            <a:r>
              <a:rPr lang="fi-FI" dirty="0"/>
              <a:t>Koulunkäynnin ohjaaja</a:t>
            </a:r>
          </a:p>
          <a:p>
            <a:pPr>
              <a:buNone/>
            </a:pPr>
            <a:endParaRPr lang="fi-FI" dirty="0"/>
          </a:p>
        </p:txBody>
      </p:sp>
      <p:pic>
        <p:nvPicPr>
          <p:cNvPr id="4" name="Kuva 3" descr="henkkunta.jpeg"/>
          <p:cNvPicPr>
            <a:picLocks noChangeAspect="1"/>
          </p:cNvPicPr>
          <p:nvPr/>
        </p:nvPicPr>
        <p:blipFill>
          <a:blip r:embed="rId2" cstate="print"/>
          <a:stretch>
            <a:fillRect/>
          </a:stretch>
        </p:blipFill>
        <p:spPr>
          <a:xfrm>
            <a:off x="5580112" y="4149080"/>
            <a:ext cx="3397301" cy="16561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1.9.2018 lähtien</a:t>
            </a:r>
          </a:p>
        </p:txBody>
      </p:sp>
      <p:sp>
        <p:nvSpPr>
          <p:cNvPr id="3" name="Sisällön paikkamerkki 2"/>
          <p:cNvSpPr>
            <a:spLocks noGrp="1"/>
          </p:cNvSpPr>
          <p:nvPr>
            <p:ph sz="quarter" idx="1"/>
          </p:nvPr>
        </p:nvSpPr>
        <p:spPr/>
        <p:txBody>
          <a:bodyPr/>
          <a:lstStyle/>
          <a:p>
            <a:r>
              <a:rPr lang="fi-FI" dirty="0"/>
              <a:t>Jokaisessa päiväkotiryhmässä </a:t>
            </a:r>
            <a:r>
              <a:rPr lang="fi-FI" dirty="0" err="1"/>
              <a:t>väh</a:t>
            </a:r>
            <a:r>
              <a:rPr lang="fi-FI" dirty="0"/>
              <a:t>. yksi varhaiskasvatuksen opettaja (LTO) + esim. yksi sosionomi (tai LTO) + yksi lastenhoitaja</a:t>
            </a:r>
          </a:p>
          <a:p>
            <a:pPr>
              <a:buNone/>
            </a:pPr>
            <a:endParaRPr lang="fi-FI" dirty="0"/>
          </a:p>
          <a:p>
            <a:r>
              <a:rPr lang="fi-FI" dirty="0"/>
              <a:t>Siirtymäkausi vuoteen 2030 asti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Päiväkodissa…</a:t>
            </a:r>
          </a:p>
        </p:txBody>
      </p:sp>
      <p:sp>
        <p:nvSpPr>
          <p:cNvPr id="3" name="Sisällön paikkamerkki 2"/>
          <p:cNvSpPr>
            <a:spLocks noGrp="1"/>
          </p:cNvSpPr>
          <p:nvPr>
            <p:ph sz="quarter" idx="1"/>
          </p:nvPr>
        </p:nvSpPr>
        <p:spPr/>
        <p:txBody>
          <a:bodyPr>
            <a:normAutofit/>
          </a:bodyPr>
          <a:lstStyle/>
          <a:p>
            <a:pPr>
              <a:buNone/>
            </a:pPr>
            <a:r>
              <a:rPr lang="fi-FI" dirty="0"/>
              <a:t>    Yhdessä päiväkodin ryhmässä saa olla korkeintaan kolmea kasvattajaa vastaavaa määrää lapsia. Kasvattajia voi tarvittaessa olla enemmän. Tämä tarkoittaa käytännössä sitä, että:</a:t>
            </a:r>
          </a:p>
          <a:p>
            <a:r>
              <a:rPr lang="fi-FI" dirty="0"/>
              <a:t>alle 3-vuotiaiden ryhmässä voi olla korkeintaan 12 lasta (1 kasvattaja / 4 lasta)</a:t>
            </a:r>
          </a:p>
          <a:p>
            <a:endParaRPr lang="fi-FI"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a:bodyPr>
          <a:lstStyle/>
          <a:p>
            <a:r>
              <a:rPr lang="fi-FI" dirty="0"/>
              <a:t>yli 3-vuotiaiden ryhmässä korkeintaan 21 lasta (1 kasvattaja / 7 lasta)</a:t>
            </a:r>
          </a:p>
          <a:p>
            <a:r>
              <a:rPr lang="fi-FI" dirty="0"/>
              <a:t>Yli 3-vuotiaiden osapäivähoidossa 1 kasvattaja / 13 lasta.</a:t>
            </a:r>
          </a:p>
          <a:p>
            <a:r>
              <a:rPr lang="fi-FI" dirty="0"/>
              <a:t>Lasten hoito- ja kasvatustehtävään osallistuvien lukumäärässä on otettava huomioon, jos päiväkodissa on erityisen hoidon ja kasvatuksen tarpeessa olevia lapsia ellei heille ole erityistä avustajaa.</a:t>
            </a:r>
          </a:p>
          <a:p>
            <a:endParaRPr lang="fi-FI"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Perhepäivähoidossa…</a:t>
            </a:r>
          </a:p>
        </p:txBody>
      </p:sp>
      <p:sp>
        <p:nvSpPr>
          <p:cNvPr id="3" name="Sisällön paikkamerkki 2"/>
          <p:cNvSpPr>
            <a:spLocks noGrp="1"/>
          </p:cNvSpPr>
          <p:nvPr>
            <p:ph sz="quarter" idx="1"/>
          </p:nvPr>
        </p:nvSpPr>
        <p:spPr/>
        <p:txBody>
          <a:bodyPr>
            <a:normAutofit lnSpcReduction="10000"/>
          </a:bodyPr>
          <a:lstStyle/>
          <a:p>
            <a:r>
              <a:rPr lang="fi-FI" dirty="0"/>
              <a:t>Perhepäiväkodissa voidaan samanaikaisesti hoitaa enintään neljää lasta mukaan luettuina perhepäivähoitajan omat lapset, jotka eivät vielä ole perusopetuksessa. Lisäksi ryhmässä voi olla esikoululainen tai koululainen osapäiväisessä hoidossa.</a:t>
            </a:r>
          </a:p>
          <a:p>
            <a:r>
              <a:rPr lang="fi-FI" dirty="0"/>
              <a:t>Kaksi hoitajaa voi samanaikaisesti hoitaa enintään kahdeksaa lasta ja lisäksi osapäiväisesti kahta esikoululaista tai koululaista.</a:t>
            </a:r>
          </a:p>
          <a:p>
            <a:r>
              <a:rPr lang="fi-FI" dirty="0"/>
              <a:t>Lain mukaan voi erityisistä syistä ja huomioon ottaen paikalliset olosuhteet kolme hoitajaa hoitaa samanaikaisesti enintään kahtatoista lasta. (esim. ryhmäperhepäivähoito eli ”</a:t>
            </a:r>
            <a:r>
              <a:rPr lang="fi-FI" dirty="0" err="1"/>
              <a:t>ryhmis</a:t>
            </a:r>
            <a:r>
              <a:rPr lang="fi-FI" dirty="0"/>
              <a:t>”)</a:t>
            </a:r>
          </a:p>
          <a:p>
            <a:endParaRPr lang="fi-FI"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55000" lnSpcReduction="20000"/>
          </a:bodyPr>
          <a:lstStyle/>
          <a:p>
            <a:pPr>
              <a:buNone/>
            </a:pPr>
            <a:r>
              <a:rPr lang="fi-FI" cap="all" dirty="0"/>
              <a:t>1.1 Toimintaa ohjaava lainsäädäntö, määräykset ja ohjeet 1,5 </a:t>
            </a:r>
            <a:r>
              <a:rPr lang="fi-FI" cap="all" dirty="0" err="1"/>
              <a:t>osp</a:t>
            </a:r>
            <a:endParaRPr lang="fi-FI" cap="all" dirty="0"/>
          </a:p>
          <a:p>
            <a:pPr>
              <a:buNone/>
            </a:pPr>
            <a:r>
              <a:rPr lang="fi-FI" i="1" dirty="0"/>
              <a:t>Sisältö</a:t>
            </a:r>
            <a:endParaRPr lang="fi-FI" dirty="0"/>
          </a:p>
          <a:p>
            <a:pPr fontAlgn="base"/>
            <a:r>
              <a:rPr lang="fi-FI" dirty="0"/>
              <a:t>Kasvatus- ja ohjausalan lainsäädäntö, määräykset ja ohjeet</a:t>
            </a:r>
          </a:p>
          <a:p>
            <a:pPr fontAlgn="base"/>
            <a:r>
              <a:rPr lang="fi-FI" dirty="0"/>
              <a:t>Salassapito-, vaitiolo-, tietosuoja- ja tietoturvaohjeet</a:t>
            </a:r>
          </a:p>
          <a:p>
            <a:pPr fontAlgn="base"/>
            <a:r>
              <a:rPr lang="fi-FI" dirty="0"/>
              <a:t>Lastensuojelulain mukainen ilmoitusvelvollisuus</a:t>
            </a:r>
          </a:p>
          <a:p>
            <a:pPr fontAlgn="base"/>
            <a:r>
              <a:rPr lang="fi-FI" dirty="0"/>
              <a:t>Sosiaalihuoltolain huoli-ilmoitus</a:t>
            </a:r>
          </a:p>
          <a:p>
            <a:pPr fontAlgn="base"/>
            <a:r>
              <a:rPr lang="fi-FI" dirty="0"/>
              <a:t>Ammattieettiset ohjeet ja sopimukset</a:t>
            </a:r>
          </a:p>
          <a:p>
            <a:pPr fontAlgn="base"/>
            <a:r>
              <a:rPr lang="fi-FI" dirty="0"/>
              <a:t>Tasa-arvo- ja yhdenvertaisuuslaki </a:t>
            </a:r>
          </a:p>
          <a:p>
            <a:pPr fontAlgn="base"/>
            <a:r>
              <a:rPr lang="fi-FI" dirty="0"/>
              <a:t>YK:n lapsen oikeuksien sopimus</a:t>
            </a:r>
          </a:p>
          <a:p>
            <a:pPr fontAlgn="base"/>
            <a:r>
              <a:rPr lang="fi-FI" dirty="0"/>
              <a:t>Yksilön itsemääräämisoikeus</a:t>
            </a:r>
          </a:p>
          <a:p>
            <a:pPr fontAlgn="base"/>
            <a:r>
              <a:rPr lang="fi-FI" dirty="0"/>
              <a:t>Työntekijän oikeudet, velvollisuudet ja vastuut</a:t>
            </a:r>
          </a:p>
          <a:p>
            <a:pPr fontAlgn="base"/>
            <a:r>
              <a:rPr lang="fi-FI" dirty="0"/>
              <a:t>Työympäristön työsuojelumääräykset</a:t>
            </a:r>
          </a:p>
          <a:p>
            <a:pPr>
              <a:buNone/>
            </a:pPr>
            <a:endParaRPr lang="fi-FI" i="1" dirty="0"/>
          </a:p>
          <a:p>
            <a:pPr>
              <a:buNone/>
            </a:pPr>
            <a:r>
              <a:rPr lang="fi-FI" i="1" dirty="0"/>
              <a:t>Suoritus ja arviointi</a:t>
            </a:r>
            <a:endParaRPr lang="fi-FI" dirty="0"/>
          </a:p>
          <a:p>
            <a:r>
              <a:rPr lang="fi-FI" dirty="0"/>
              <a:t>aktiivinen osallistuminen ja oppimistehtävät</a:t>
            </a:r>
          </a:p>
          <a:p>
            <a:r>
              <a:rPr lang="fi-FI" dirty="0"/>
              <a:t>näyttöön vaikuttava arvosana (1-5)</a:t>
            </a:r>
          </a:p>
          <a:p>
            <a:pPr>
              <a:buNone/>
            </a:pPr>
            <a:r>
              <a:rPr lang="fi-FI" i="1" dirty="0"/>
              <a:t>Ajoitus</a:t>
            </a:r>
            <a:endParaRPr lang="fi-FI" dirty="0"/>
          </a:p>
          <a:p>
            <a:r>
              <a:rPr lang="fi-FI" dirty="0"/>
              <a:t>tunnit: lähi 20</a:t>
            </a:r>
          </a:p>
          <a:p>
            <a:endParaRPr lang="fi-FI"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Varhaiskasvatussuunnitelman perusteet (VASU)</a:t>
            </a:r>
          </a:p>
        </p:txBody>
      </p:sp>
      <p:sp>
        <p:nvSpPr>
          <p:cNvPr id="3" name="Sisällön paikkamerkki 2"/>
          <p:cNvSpPr>
            <a:spLocks noGrp="1"/>
          </p:cNvSpPr>
          <p:nvPr>
            <p:ph sz="quarter" idx="1"/>
          </p:nvPr>
        </p:nvSpPr>
        <p:spPr/>
        <p:txBody>
          <a:bodyPr/>
          <a:lstStyle/>
          <a:p>
            <a:endParaRPr lang="fi-FI" dirty="0"/>
          </a:p>
          <a:p>
            <a:r>
              <a:rPr lang="fi-FI" dirty="0"/>
              <a:t>Ks. </a:t>
            </a:r>
            <a:r>
              <a:rPr lang="fi-FI" dirty="0" err="1"/>
              <a:t>Pedanet</a:t>
            </a:r>
            <a:r>
              <a:rPr lang="fi-FI" dirty="0"/>
              <a:t> </a:t>
            </a:r>
            <a:r>
              <a:rPr lang="fi-FI" dirty="0">
                <a:sym typeface="Wingdings" pitchFamily="2" charset="2"/>
              </a:rPr>
              <a:t> VASU 2016</a:t>
            </a:r>
            <a:endParaRPr lang="fi-FI"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71600" y="332656"/>
            <a:ext cx="8002136" cy="1440160"/>
          </a:xfrm>
        </p:spPr>
        <p:txBody>
          <a:bodyPr>
            <a:noAutofit/>
          </a:bodyPr>
          <a:lstStyle/>
          <a:p>
            <a:r>
              <a:rPr lang="fi-FI" sz="3200" dirty="0"/>
              <a:t>Tervetuloa lapsesi varhaiskasvatussuunnitelmakeskusteluun</a:t>
            </a:r>
          </a:p>
        </p:txBody>
      </p:sp>
      <p:sp>
        <p:nvSpPr>
          <p:cNvPr id="3" name="Sisällön paikkamerkki 2"/>
          <p:cNvSpPr>
            <a:spLocks noGrp="1"/>
          </p:cNvSpPr>
          <p:nvPr>
            <p:ph sz="quarter" idx="1"/>
          </p:nvPr>
        </p:nvSpPr>
        <p:spPr>
          <a:xfrm>
            <a:off x="1763688" y="2348880"/>
            <a:ext cx="7170000" cy="3899520"/>
          </a:xfrm>
        </p:spPr>
        <p:txBody>
          <a:bodyPr/>
          <a:lstStyle/>
          <a:p>
            <a:r>
              <a:rPr lang="fi-FI" dirty="0"/>
              <a:t>https://www.youtube.com/watch?v=H03TgEeKNLE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Alan keskeiset käsitteet</a:t>
            </a:r>
          </a:p>
        </p:txBody>
      </p:sp>
      <p:sp>
        <p:nvSpPr>
          <p:cNvPr id="3" name="Sisällön paikkamerkki 2"/>
          <p:cNvSpPr>
            <a:spLocks noGrp="1"/>
          </p:cNvSpPr>
          <p:nvPr>
            <p:ph sz="quarter" idx="1"/>
          </p:nvPr>
        </p:nvSpPr>
        <p:spPr/>
        <p:txBody>
          <a:bodyPr>
            <a:normAutofit lnSpcReduction="10000"/>
          </a:bodyPr>
          <a:lstStyle/>
          <a:p>
            <a:pPr>
              <a:buNone/>
            </a:pPr>
            <a:r>
              <a:rPr lang="fi-FI" u="sng" dirty="0"/>
              <a:t>Tuntitehtävä</a:t>
            </a:r>
          </a:p>
          <a:p>
            <a:r>
              <a:rPr lang="fi-FI" dirty="0"/>
              <a:t>Etsikää selitykset seuraaviin käsitteisiin:</a:t>
            </a:r>
          </a:p>
          <a:p>
            <a:r>
              <a:rPr lang="fi-FI" dirty="0"/>
              <a:t>Varhaiskasvatus</a:t>
            </a:r>
          </a:p>
          <a:p>
            <a:r>
              <a:rPr lang="fi-FI" dirty="0"/>
              <a:t>Pedagogiikka</a:t>
            </a:r>
          </a:p>
          <a:p>
            <a:r>
              <a:rPr lang="fi-FI" dirty="0"/>
              <a:t>Esiopetus</a:t>
            </a:r>
          </a:p>
          <a:p>
            <a:r>
              <a:rPr lang="fi-FI" dirty="0"/>
              <a:t>Lapsilähtöisyys</a:t>
            </a:r>
          </a:p>
          <a:p>
            <a:r>
              <a:rPr lang="fi-FI" dirty="0"/>
              <a:t>Oppimiskäsitys</a:t>
            </a:r>
          </a:p>
          <a:p>
            <a:r>
              <a:rPr lang="fi-FI" dirty="0"/>
              <a:t>Oppimisympäristö</a:t>
            </a:r>
          </a:p>
          <a:p>
            <a:r>
              <a:rPr lang="fi-FI" dirty="0"/>
              <a:t>Kasvatustietoisuus</a:t>
            </a:r>
          </a:p>
          <a:p>
            <a:r>
              <a:rPr lang="fi-FI" dirty="0"/>
              <a:t>Strukturoitu toiminta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67713F-7236-848E-7196-1115512205BA}"/>
              </a:ext>
            </a:extLst>
          </p:cNvPr>
          <p:cNvSpPr>
            <a:spLocks noGrp="1"/>
          </p:cNvSpPr>
          <p:nvPr>
            <p:ph type="title"/>
          </p:nvPr>
        </p:nvSpPr>
        <p:spPr/>
        <p:txBody>
          <a:bodyPr>
            <a:normAutofit/>
          </a:bodyPr>
          <a:lstStyle/>
          <a:p>
            <a:r>
              <a:rPr lang="fi-FI" dirty="0"/>
              <a:t>YK:n lapsen oikeuksien sopimus</a:t>
            </a:r>
          </a:p>
        </p:txBody>
      </p:sp>
      <p:sp>
        <p:nvSpPr>
          <p:cNvPr id="3" name="Sisällön paikkamerkki 2">
            <a:extLst>
              <a:ext uri="{FF2B5EF4-FFF2-40B4-BE49-F238E27FC236}">
                <a16:creationId xmlns:a16="http://schemas.microsoft.com/office/drawing/2014/main" id="{B572AD98-2A88-FD37-14FA-803A07101DBE}"/>
              </a:ext>
            </a:extLst>
          </p:cNvPr>
          <p:cNvSpPr>
            <a:spLocks noGrp="1"/>
          </p:cNvSpPr>
          <p:nvPr>
            <p:ph sz="quarter" idx="1"/>
          </p:nvPr>
        </p:nvSpPr>
        <p:spPr/>
        <p:txBody>
          <a:bodyPr>
            <a:normAutofit lnSpcReduction="10000"/>
          </a:bodyPr>
          <a:lstStyle/>
          <a:p>
            <a:pPr>
              <a:buNone/>
            </a:pPr>
            <a:r>
              <a:rPr lang="fi-FI" sz="2800" dirty="0"/>
              <a:t>(</a:t>
            </a:r>
            <a:r>
              <a:rPr lang="fi-FI" sz="2800" dirty="0">
                <a:hlinkClick r:id="rId2"/>
              </a:rPr>
              <a:t>https://www.ykliitto.fi/sites/ykliitto.fi/files/lapsen_oikeudet_paino.pdf</a:t>
            </a:r>
            <a:r>
              <a:rPr lang="fi-FI" sz="2800" dirty="0"/>
              <a:t>)</a:t>
            </a:r>
          </a:p>
          <a:p>
            <a:pPr>
              <a:buNone/>
            </a:pPr>
            <a:endParaRPr lang="fi-FI" sz="2800" dirty="0"/>
          </a:p>
          <a:p>
            <a:pPr>
              <a:buNone/>
            </a:pPr>
            <a:r>
              <a:rPr lang="fi-FI" sz="2800" dirty="0">
                <a:hlinkClick r:id="rId3"/>
              </a:rPr>
              <a:t>https://www.unicef.fi/tyomme/lapsen-oikeudet/lapsen-oikeuksien-sopimus/lapsen-oikeuksien-sopimus-tiivistettyna/</a:t>
            </a:r>
            <a:endParaRPr lang="fi-FI" sz="2800" dirty="0"/>
          </a:p>
          <a:p>
            <a:pPr>
              <a:buNone/>
            </a:pPr>
            <a:endParaRPr lang="fi-FI" sz="2800" dirty="0"/>
          </a:p>
          <a:p>
            <a:pPr>
              <a:buNone/>
            </a:pPr>
            <a:r>
              <a:rPr lang="fi-FI" sz="2800" dirty="0">
                <a:hlinkClick r:id="rId4"/>
              </a:rPr>
              <a:t>https://www.mll.fi/ammattilaisille/lasten-oikeudet/perus-ja-ihmisoikeudet-ja-lapset/lapsen-oikeuksien-sopimus/</a:t>
            </a:r>
            <a:endParaRPr lang="fi-FI" sz="2800" dirty="0"/>
          </a:p>
          <a:p>
            <a:pPr>
              <a:buNone/>
            </a:pPr>
            <a:endParaRPr lang="fi-FI" sz="2800" dirty="0"/>
          </a:p>
          <a:p>
            <a:endParaRPr lang="fi-FI" dirty="0"/>
          </a:p>
        </p:txBody>
      </p:sp>
    </p:spTree>
    <p:extLst>
      <p:ext uri="{BB962C8B-B14F-4D97-AF65-F5344CB8AC3E}">
        <p14:creationId xmlns:p14="http://schemas.microsoft.com/office/powerpoint/2010/main" val="1354399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61759-EC15-77D7-D403-87A302C536C6}"/>
              </a:ext>
            </a:extLst>
          </p:cNvPr>
          <p:cNvSpPr>
            <a:spLocks noGrp="1"/>
          </p:cNvSpPr>
          <p:nvPr>
            <p:ph type="title"/>
          </p:nvPr>
        </p:nvSpPr>
        <p:spPr/>
        <p:txBody>
          <a:bodyPr/>
          <a:lstStyle/>
          <a:p>
            <a:r>
              <a:rPr lang="fi-FI" dirty="0"/>
              <a:t>Kysymyksiä</a:t>
            </a:r>
          </a:p>
        </p:txBody>
      </p:sp>
      <p:sp>
        <p:nvSpPr>
          <p:cNvPr id="4" name="Rectangle 1">
            <a:extLst>
              <a:ext uri="{FF2B5EF4-FFF2-40B4-BE49-F238E27FC236}">
                <a16:creationId xmlns:a16="http://schemas.microsoft.com/office/drawing/2014/main" id="{7AC26E00-5A7C-68CF-3E46-0E391D90C902}"/>
              </a:ext>
            </a:extLst>
          </p:cNvPr>
          <p:cNvSpPr>
            <a:spLocks noGrp="1" noChangeArrowheads="1"/>
          </p:cNvSpPr>
          <p:nvPr>
            <p:ph sz="quarter" idx="1"/>
          </p:nvPr>
        </p:nvSpPr>
        <p:spPr bwMode="auto">
          <a:xfrm>
            <a:off x="539552" y="1690064"/>
            <a:ext cx="7992888"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fi-FI" altLang="fi-FI" sz="1800" b="0" i="0" u="none" strike="noStrike" cap="none" normalizeH="0" baseline="0" dirty="0">
                <a:ln>
                  <a:noFill/>
                </a:ln>
                <a:solidFill>
                  <a:schemeClr val="tx1"/>
                </a:solidFill>
                <a:effectLst/>
                <a:latin typeface="Arial" panose="020B0604020202020204" pitchFamily="34" charset="0"/>
              </a:rPr>
              <a:t>1. </a:t>
            </a:r>
            <a:r>
              <a:rPr kumimoji="0" lang="fi-FI" altLang="fi-FI" sz="2000" b="0" i="0" u="none" strike="noStrike" cap="none" normalizeH="0" baseline="0" dirty="0">
                <a:ln>
                  <a:noFill/>
                </a:ln>
                <a:solidFill>
                  <a:schemeClr val="tx1"/>
                </a:solidFill>
                <a:effectLst/>
                <a:latin typeface="Arial" panose="020B0604020202020204" pitchFamily="34" charset="0"/>
              </a:rPr>
              <a:t>Mitkä ovat sopimuksen keskeisimmät periaatteet ja miksi ne ovat tärkeitä lasten elämässä?</a:t>
            </a:r>
          </a:p>
          <a:p>
            <a:pPr marL="0" marR="0" lvl="0" indent="0" algn="l" defTabSz="914400" rtl="0" eaLnBrk="0" fontAlgn="base" latinLnBrk="0" hangingPunct="0">
              <a:lnSpc>
                <a:spcPct val="100000"/>
              </a:lnSpc>
              <a:spcBef>
                <a:spcPct val="0"/>
              </a:spcBef>
              <a:spcAft>
                <a:spcPct val="0"/>
              </a:spcAft>
              <a:buClrTx/>
              <a:buSzTx/>
              <a:buNone/>
              <a:tabLst/>
            </a:pPr>
            <a:endParaRPr lang="fi-FI" altLang="fi-FI"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fi-FI" altLang="fi-FI" sz="2000" b="0" i="0" u="none" strike="noStrike" cap="none" normalizeH="0" baseline="0" dirty="0">
                <a:ln>
                  <a:noFill/>
                </a:ln>
                <a:solidFill>
                  <a:schemeClr val="tx1"/>
                </a:solidFill>
                <a:effectLst/>
                <a:latin typeface="Arial" panose="020B0604020202020204" pitchFamily="34" charset="0"/>
              </a:rPr>
              <a:t>2. Miten lapsen oikeudet näkyvät kasvatuksen ja ohjauksen arjessa (esim. varhaiskasvatuksessa, nuorisotyössä, koulussa, vapaa-ajantoiminnassa)? Etsi ainakin yksi esimerkki/artikla.</a:t>
            </a:r>
          </a:p>
          <a:p>
            <a:pPr marL="0" marR="0" lvl="0" indent="0" algn="l" defTabSz="914400" rtl="0" eaLnBrk="0" fontAlgn="base" latinLnBrk="0" hangingPunct="0">
              <a:lnSpc>
                <a:spcPct val="100000"/>
              </a:lnSpc>
              <a:spcBef>
                <a:spcPct val="0"/>
              </a:spcBef>
              <a:spcAft>
                <a:spcPct val="0"/>
              </a:spcAft>
              <a:buClrTx/>
              <a:buSzTx/>
              <a:buNone/>
              <a:tabLst/>
            </a:pPr>
            <a:endParaRPr kumimoji="0" lang="fi-FI" altLang="fi-FI"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fi-FI" altLang="fi-FI" sz="2000" b="0" i="0" u="none" strike="noStrike" cap="none" normalizeH="0" baseline="0" dirty="0">
                <a:ln>
                  <a:noFill/>
                </a:ln>
                <a:solidFill>
                  <a:schemeClr val="tx1"/>
                </a:solidFill>
                <a:effectLst/>
                <a:latin typeface="Arial" panose="020B0604020202020204" pitchFamily="34" charset="0"/>
              </a:rPr>
              <a:t>3. Millaisia haasteita voi esiintyä lapsen oikeuksien toteutumisessa?</a:t>
            </a:r>
          </a:p>
          <a:p>
            <a:pPr marL="0" marR="0" lvl="0" indent="0" algn="l" defTabSz="914400" rtl="0" eaLnBrk="0" fontAlgn="base" latinLnBrk="0" hangingPunct="0">
              <a:lnSpc>
                <a:spcPct val="100000"/>
              </a:lnSpc>
              <a:spcBef>
                <a:spcPct val="0"/>
              </a:spcBef>
              <a:spcAft>
                <a:spcPct val="0"/>
              </a:spcAft>
              <a:buClrTx/>
              <a:buSzTx/>
              <a:buNone/>
              <a:tabLst/>
            </a:pPr>
            <a:endParaRPr kumimoji="0" lang="fi-FI" altLang="fi-FI"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fi-FI" altLang="fi-FI" sz="2000" b="0" i="0" u="none" strike="noStrike" cap="none" normalizeH="0" baseline="0" dirty="0">
                <a:ln>
                  <a:noFill/>
                </a:ln>
                <a:solidFill>
                  <a:schemeClr val="tx1"/>
                </a:solidFill>
                <a:effectLst/>
                <a:latin typeface="Arial" panose="020B0604020202020204" pitchFamily="34" charset="0"/>
              </a:rPr>
              <a:t>4. Mitä ammattilaisen tulisi huomioida, jotta lapsen oikeudet toteutuvat käytännössä?</a:t>
            </a:r>
          </a:p>
        </p:txBody>
      </p:sp>
    </p:spTree>
    <p:extLst>
      <p:ext uri="{BB962C8B-B14F-4D97-AF65-F5344CB8AC3E}">
        <p14:creationId xmlns:p14="http://schemas.microsoft.com/office/powerpoint/2010/main" val="420868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Varhaiskasvatuslaki</a:t>
            </a:r>
          </a:p>
        </p:txBody>
      </p:sp>
      <p:sp>
        <p:nvSpPr>
          <p:cNvPr id="3" name="Sisällön paikkamerkki 2"/>
          <p:cNvSpPr>
            <a:spLocks noGrp="1"/>
          </p:cNvSpPr>
          <p:nvPr>
            <p:ph sz="quarter" idx="1"/>
          </p:nvPr>
        </p:nvSpPr>
        <p:spPr/>
        <p:txBody>
          <a:bodyPr>
            <a:normAutofit fontScale="92500" lnSpcReduction="20000"/>
          </a:bodyPr>
          <a:lstStyle/>
          <a:p>
            <a:endParaRPr lang="fi-FI" dirty="0"/>
          </a:p>
          <a:p>
            <a:r>
              <a:rPr lang="fi-FI" dirty="0"/>
              <a:t>Varhaiskasvatuslaki tuli voimaan 1.8.2015.</a:t>
            </a:r>
            <a:r>
              <a:rPr lang="fi-FI" b="1" dirty="0"/>
              <a:t> </a:t>
            </a:r>
            <a:r>
              <a:rPr lang="fi-FI" dirty="0"/>
              <a:t>Laki määrittää Opetushallituksen varhaiskasvatusta ohjaavaksi asiantuntijavirastoksi.</a:t>
            </a:r>
          </a:p>
          <a:p>
            <a:r>
              <a:rPr lang="fi-FI" dirty="0"/>
              <a:t>Opetushallitus päätti lokakuussa 2016 varhaiskasvatussuunnitelman perusteista. Varhaiskasvatuksen järjestäjien tuli ottaa perusteiden mukaiset paikalliset suunnitelmat käyttöön 1.8.2017 alkaen.</a:t>
            </a:r>
          </a:p>
          <a:p>
            <a:r>
              <a:rPr lang="fi-FI" dirty="0"/>
              <a:t>Lain mukaan jokaiselle päiväkodissa varhaiskasvatukseen osallistuvalle lapselle on laadittava henkilökohtainen varhaiskasvatussuunnitelma lapsen kasvatuksen, opetuksen ja hoidon toteuttamiseksi. Suunnitelma tulee laatia myös perhepäivähoidossa.</a:t>
            </a:r>
          </a:p>
          <a:p>
            <a:endParaRPr lang="fi-FI"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Varhaiskasvatuslaki 540/2018</a:t>
            </a:r>
          </a:p>
        </p:txBody>
      </p:sp>
      <p:sp>
        <p:nvSpPr>
          <p:cNvPr id="3" name="Sisällön paikkamerkki 2"/>
          <p:cNvSpPr>
            <a:spLocks noGrp="1"/>
          </p:cNvSpPr>
          <p:nvPr>
            <p:ph sz="quarter" idx="1"/>
          </p:nvPr>
        </p:nvSpPr>
        <p:spPr/>
        <p:txBody>
          <a:bodyPr/>
          <a:lstStyle/>
          <a:p>
            <a:r>
              <a:rPr lang="fi-FI" dirty="0"/>
              <a:t>Päivähoitolaki v. 1973 </a:t>
            </a:r>
            <a:r>
              <a:rPr lang="fi-FI" dirty="0" err="1"/>
              <a:t>huom</a:t>
            </a:r>
            <a:r>
              <a:rPr lang="fi-FI" dirty="0"/>
              <a:t>! Yksikään alkuperäinen päivähoitolain pykälä ei ollut enää voimassa v. 2014!</a:t>
            </a:r>
          </a:p>
          <a:p>
            <a:r>
              <a:rPr lang="fi-FI" dirty="0"/>
              <a:t>Lainsäädäntö oli ns. ajan tasalla ennen v. 2015 uudistuksia</a:t>
            </a:r>
          </a:p>
          <a:p>
            <a:r>
              <a:rPr lang="fi-FI" dirty="0"/>
              <a:t>Vuosien 2015 ja 2016 jäivät keskeneräisiksi </a:t>
            </a:r>
            <a:r>
              <a:rPr lang="fi-FI" dirty="0">
                <a:sym typeface="Wingdings" pitchFamily="2" charset="2"/>
              </a:rPr>
              <a:t> uusi yhtenäislaki v. 2018</a:t>
            </a:r>
            <a:endParaRPr lang="fi-FI"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3200" dirty="0"/>
              <a:t>Varhaiskasvatuslaki ja suurimmat muutokset aiempaan verrattuna 1.8.2016 lähtien</a:t>
            </a:r>
          </a:p>
        </p:txBody>
      </p:sp>
      <p:sp>
        <p:nvSpPr>
          <p:cNvPr id="3" name="Sisällön paikkamerkki 2"/>
          <p:cNvSpPr>
            <a:spLocks noGrp="1"/>
          </p:cNvSpPr>
          <p:nvPr>
            <p:ph sz="quarter" idx="1"/>
          </p:nvPr>
        </p:nvSpPr>
        <p:spPr/>
        <p:txBody>
          <a:bodyPr>
            <a:normAutofit/>
          </a:bodyPr>
          <a:lstStyle/>
          <a:p>
            <a:endParaRPr lang="fi-FI" dirty="0"/>
          </a:p>
          <a:p>
            <a:r>
              <a:rPr lang="fi-FI" dirty="0"/>
              <a:t>Päiväkodit osa koulutusjärjestelmää (hallinnollinen uudistus)</a:t>
            </a:r>
          </a:p>
          <a:p>
            <a:r>
              <a:rPr lang="fi-FI" dirty="0">
                <a:sym typeface="Wingdings" pitchFamily="2" charset="2"/>
              </a:rPr>
              <a:t>Vasu</a:t>
            </a:r>
          </a:p>
          <a:p>
            <a:r>
              <a:rPr lang="fi-FI" dirty="0"/>
              <a:t>Varhaiskasvatuksen </a:t>
            </a:r>
            <a:r>
              <a:rPr lang="fi-FI" b="1" dirty="0"/>
              <a:t>tietovaranto </a:t>
            </a:r>
            <a:r>
              <a:rPr lang="fi-FI" dirty="0"/>
              <a:t>(digitaalinen)</a:t>
            </a:r>
          </a:p>
          <a:p>
            <a:endParaRPr lang="fi-FI"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 ja lisää muutoksia</a:t>
            </a:r>
          </a:p>
        </p:txBody>
      </p:sp>
      <p:sp>
        <p:nvSpPr>
          <p:cNvPr id="3" name="Sisällön paikkamerkki 2"/>
          <p:cNvSpPr>
            <a:spLocks noGrp="1"/>
          </p:cNvSpPr>
          <p:nvPr>
            <p:ph sz="quarter" idx="1"/>
          </p:nvPr>
        </p:nvSpPr>
        <p:spPr/>
        <p:txBody>
          <a:bodyPr>
            <a:normAutofit fontScale="77500" lnSpcReduction="20000"/>
          </a:bodyPr>
          <a:lstStyle/>
          <a:p>
            <a:pPr>
              <a:buNone/>
            </a:pPr>
            <a:r>
              <a:rPr lang="fi-FI" dirty="0"/>
              <a:t>1.9.2018 lähtien:</a:t>
            </a:r>
          </a:p>
          <a:p>
            <a:r>
              <a:rPr lang="fi-FI" dirty="0"/>
              <a:t>Uudet henkilöstömitoitukset (</a:t>
            </a:r>
            <a:r>
              <a:rPr lang="fi-FI" dirty="0" err="1"/>
              <a:t>huom</a:t>
            </a:r>
            <a:r>
              <a:rPr lang="fi-FI" dirty="0"/>
              <a:t>! siirtymäkausi, vasta v.2030 alkaen täysimääräisesti)</a:t>
            </a:r>
          </a:p>
          <a:p>
            <a:r>
              <a:rPr lang="fi-FI" dirty="0"/>
              <a:t>tehtävänimikkeet</a:t>
            </a:r>
          </a:p>
          <a:p>
            <a:pPr>
              <a:buNone/>
            </a:pPr>
            <a:r>
              <a:rPr lang="fi-FI" dirty="0"/>
              <a:t>1.8.2021 alkaen:</a:t>
            </a:r>
          </a:p>
          <a:p>
            <a:r>
              <a:rPr lang="fi-FI" dirty="0"/>
              <a:t>varhaiskasvatuksen ryhmissä aikuisten määrää/lapsiryhmä ei enää saa alittaa mistään henkilöstön poissaolosta johtuvasta syystä. Suhdeluvun on säilyttävä niin, että yli 3-vuotiaiden ryhmässä seitsemää lasta kohden on yksi aikuinen ja alle 3-vuotiaiden ryhmässä yksi aikuinen neljää lasta kohti.</a:t>
            </a:r>
          </a:p>
          <a:p>
            <a:r>
              <a:rPr lang="fi-FI" dirty="0"/>
              <a:t>henkilöstön ilmoitusvelvollisuus lapsen varhaiskasvatuksen toteuttamiseen kohdistuvasta epäkohdasta tai epäkohdan uhasta.</a:t>
            </a:r>
          </a:p>
          <a:p>
            <a:r>
              <a:rPr lang="fi-FI" dirty="0"/>
              <a:t>Tällaisia voivat olla esimerkiksi varhaiskasvatuksen laiminlyönti tai lasten epäasiallinen kohtelu.</a:t>
            </a:r>
          </a:p>
          <a:p>
            <a:r>
              <a:rPr lang="fi-FI" dirty="0"/>
              <a:t>Elokuun alusta alkaen henkilöstön on ilmoitettava havaitsemastaan epäkohdasta tai sen uhasta viipymättä toiminnasta vastaavalle henkilölle. Ilmoitusvelvollisuus koskee sekä julkista että yksityistä varhaiskasvatustoimintaa.</a:t>
            </a:r>
          </a:p>
          <a:p>
            <a:endParaRPr lang="fi-FI"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dirty="0"/>
          </a:p>
        </p:txBody>
      </p:sp>
      <p:sp>
        <p:nvSpPr>
          <p:cNvPr id="3" name="Sisällön paikkamerkki 2"/>
          <p:cNvSpPr>
            <a:spLocks noGrp="1"/>
          </p:cNvSpPr>
          <p:nvPr>
            <p:ph sz="quarter" idx="1"/>
          </p:nvPr>
        </p:nvSpPr>
        <p:spPr/>
        <p:txBody>
          <a:bodyPr/>
          <a:lstStyle/>
          <a:p>
            <a:pPr>
              <a:buNone/>
            </a:pPr>
            <a:r>
              <a:rPr lang="fi-FI" dirty="0"/>
              <a:t>  Kirjoita ylös kolme asiaa, jotka tiedät lastensuojelulaista/lastensuojelusta</a:t>
            </a:r>
          </a:p>
          <a:p>
            <a:pPr>
              <a:buNone/>
            </a:pPr>
            <a:endParaRPr lang="fi-FI" dirty="0"/>
          </a:p>
          <a:p>
            <a:pPr>
              <a:buNone/>
            </a:pPr>
            <a:endParaRPr lang="fi-FI" dirty="0"/>
          </a:p>
        </p:txBody>
      </p:sp>
      <p:pic>
        <p:nvPicPr>
          <p:cNvPr id="4" name="Kuva 3" descr="lastensuojelu.jpg"/>
          <p:cNvPicPr>
            <a:picLocks noChangeAspect="1"/>
          </p:cNvPicPr>
          <p:nvPr/>
        </p:nvPicPr>
        <p:blipFill>
          <a:blip r:embed="rId2" cstate="print"/>
          <a:stretch>
            <a:fillRect/>
          </a:stretch>
        </p:blipFill>
        <p:spPr>
          <a:xfrm>
            <a:off x="2915816" y="3212976"/>
            <a:ext cx="3784269" cy="25250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u="sng" dirty="0"/>
              <a:t>Tehtävät</a:t>
            </a:r>
            <a:endParaRPr lang="fi-FI" dirty="0"/>
          </a:p>
        </p:txBody>
      </p:sp>
      <p:sp>
        <p:nvSpPr>
          <p:cNvPr id="3" name="Sisällön paikkamerkki 2"/>
          <p:cNvSpPr>
            <a:spLocks noGrp="1"/>
          </p:cNvSpPr>
          <p:nvPr>
            <p:ph sz="quarter" idx="1"/>
          </p:nvPr>
        </p:nvSpPr>
        <p:spPr/>
        <p:txBody>
          <a:bodyPr>
            <a:normAutofit/>
          </a:bodyPr>
          <a:lstStyle/>
          <a:p>
            <a:r>
              <a:rPr lang="fi-FI" dirty="0"/>
              <a:t>Tuntitehtävät</a:t>
            </a:r>
          </a:p>
          <a:p>
            <a:r>
              <a:rPr lang="fi-FI" dirty="0"/>
              <a:t>Varhaiskasvatuslaki 1</a:t>
            </a:r>
          </a:p>
          <a:p>
            <a:r>
              <a:rPr lang="fi-FI" dirty="0"/>
              <a:t>Varhaiskasvatuslaki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b="1" dirty="0"/>
              <a:t>Mitä on lastensuojelu?</a:t>
            </a:r>
          </a:p>
        </p:txBody>
      </p:sp>
      <p:sp>
        <p:nvSpPr>
          <p:cNvPr id="3" name="Sisällön paikkamerkki 2"/>
          <p:cNvSpPr>
            <a:spLocks noGrp="1"/>
          </p:cNvSpPr>
          <p:nvPr>
            <p:ph sz="quarter" idx="1"/>
          </p:nvPr>
        </p:nvSpPr>
        <p:spPr/>
        <p:txBody>
          <a:bodyPr>
            <a:normAutofit/>
          </a:bodyPr>
          <a:lstStyle/>
          <a:p>
            <a:r>
              <a:rPr lang="fi-FI" dirty="0"/>
              <a:t>Lastensuojelulain tarkoituksena on turvata lapsen oikeus turvalliseen kasvuympäristöön, tasapainoiseen ja monipuoliseen kehitykseen sekä erityiseen suojeluun.</a:t>
            </a:r>
          </a:p>
          <a:p>
            <a:pPr>
              <a:buNone/>
            </a:pPr>
            <a:endParaRPr lang="fi-FI"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a:bodyPr>
          <a:lstStyle/>
          <a:p>
            <a:r>
              <a:rPr lang="fi-FI" dirty="0"/>
              <a:t>Laissa määritellään lastensuojelu laajasti: lasten ja nuorten hyvinvoinnin edistämiseen liittyvillä toimilla ehkäistään varsinaisen lastensuojelun tarvetta ja ehkäisevällä lastensuojelulla tarjotaan apua ja tukea riittävän varhain, jolloin ehkäistään ongelmien syntymistä tai pahenemista. Tärkeä tehtävä ehkäisevän työn toteuttamisessa on neuvolalla, päivähoidolla ja koululla.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a:bodyPr>
          <a:lstStyle/>
          <a:p>
            <a:r>
              <a:rPr lang="fi-FI" dirty="0"/>
              <a:t>Lapsen oikeuksien toteuttaminen on myös muuta lainsäädäntöä ja muita viranomaisia sekä laajemmin koko yhteiskuntaa koskeva tehtävä.</a:t>
            </a:r>
          </a:p>
          <a:p>
            <a:r>
              <a:rPr lang="fi-FI" dirty="0"/>
              <a:t>Lapsen oikeuksista on säädetty erikseen Suomen perustuslaissa sekä Suomea sitovissa Euroopan ihmisoikeussopimuksessa ja YK:n lapsen oikeuksien yleissopimuksessa. Niissä velvoitetaan lapsen edun asettamiseen etusijalle kaikessa viranomaistoiminnassa.</a:t>
            </a:r>
          </a:p>
          <a:p>
            <a:endParaRPr lang="fi-FI" dirty="0"/>
          </a:p>
          <a:p>
            <a:pPr>
              <a:buNone/>
            </a:pPr>
            <a:endParaRPr lang="fi-FI"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404664"/>
            <a:ext cx="7498080" cy="5843736"/>
          </a:xfrm>
        </p:spPr>
        <p:txBody>
          <a:bodyPr>
            <a:normAutofit/>
          </a:bodyPr>
          <a:lstStyle/>
          <a:p>
            <a:r>
              <a:rPr lang="fi-FI" dirty="0"/>
              <a:t>Lastensuojelu käsitetäänkin laajasti lasten suojeluksi.</a:t>
            </a:r>
          </a:p>
          <a:p>
            <a:pPr>
              <a:buNone/>
            </a:pPr>
            <a:endParaRPr lang="fi-FI" dirty="0"/>
          </a:p>
          <a:p>
            <a:r>
              <a:rPr lang="fi-FI" dirty="0"/>
              <a:t>Lastensuojelulla on kolme perustehtävää:</a:t>
            </a:r>
          </a:p>
          <a:p>
            <a:pPr>
              <a:buFontTx/>
              <a:buChar char="-"/>
            </a:pPr>
            <a:r>
              <a:rPr lang="fi-FI" dirty="0"/>
              <a:t>lasten yleisiin kasvuoloihin vaikuttaminen</a:t>
            </a:r>
          </a:p>
          <a:p>
            <a:pPr>
              <a:buFontTx/>
              <a:buChar char="-"/>
            </a:pPr>
            <a:r>
              <a:rPr lang="fi-FI" dirty="0"/>
              <a:t>vanhempien tukeminen kasvatustehtävässä</a:t>
            </a:r>
          </a:p>
          <a:p>
            <a:pPr>
              <a:buFontTx/>
              <a:buChar char="-"/>
            </a:pPr>
            <a:r>
              <a:rPr lang="fi-FI" dirty="0"/>
              <a:t> varsinainen lasten suojelutehtävä.</a:t>
            </a:r>
          </a:p>
          <a:p>
            <a:endParaRPr lang="fi-FI"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03648" y="260648"/>
            <a:ext cx="7498080" cy="1412776"/>
          </a:xfrm>
        </p:spPr>
        <p:txBody>
          <a:bodyPr>
            <a:normAutofit/>
          </a:bodyPr>
          <a:lstStyle/>
          <a:p>
            <a:r>
              <a:rPr lang="fi-FI" b="1" dirty="0"/>
              <a:t>Huoli lapsesta </a:t>
            </a:r>
            <a:br>
              <a:rPr lang="fi-FI" b="1" dirty="0"/>
            </a:br>
            <a:r>
              <a:rPr lang="fi-FI" sz="2000" b="1" dirty="0"/>
              <a:t>(</a:t>
            </a:r>
            <a:r>
              <a:rPr lang="fi-FI" sz="2000" dirty="0"/>
              <a:t>Mahkonen, S. 2015. Varhaiskasvatuslaki. Edita.)</a:t>
            </a:r>
            <a:endParaRPr lang="fi-FI" dirty="0"/>
          </a:p>
        </p:txBody>
      </p:sp>
      <p:pic>
        <p:nvPicPr>
          <p:cNvPr id="4" name="Sisällön paikkamerkki 3" descr="Huolen vyohykkeisto_pienempi.png"/>
          <p:cNvPicPr>
            <a:picLocks noGrp="1" noChangeAspect="1"/>
          </p:cNvPicPr>
          <p:nvPr>
            <p:ph sz="quarter" idx="1"/>
          </p:nvPr>
        </p:nvPicPr>
        <p:blipFill>
          <a:blip r:embed="rId2" cstate="print"/>
          <a:stretch>
            <a:fillRect/>
          </a:stretch>
        </p:blipFill>
        <p:spPr>
          <a:xfrm>
            <a:off x="1389563" y="1772816"/>
            <a:ext cx="7374410" cy="4032448"/>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620688"/>
            <a:ext cx="7498080" cy="5627712"/>
          </a:xfrm>
        </p:spPr>
        <p:txBody>
          <a:bodyPr/>
          <a:lstStyle/>
          <a:p>
            <a:pPr lvl="0"/>
            <a:r>
              <a:rPr lang="fi-FI" dirty="0"/>
              <a:t>Ei huolta -vyöhyke ei tarkoita huolettomuutta</a:t>
            </a:r>
          </a:p>
          <a:p>
            <a:pPr lvl="0"/>
            <a:endParaRPr lang="fi-FI" dirty="0"/>
          </a:p>
          <a:p>
            <a:pPr lvl="0"/>
            <a:r>
              <a:rPr lang="fi-FI" dirty="0"/>
              <a:t>Ääritilanne (suuren huolen vyöhyke) → esim. lapsi </a:t>
            </a:r>
            <a:r>
              <a:rPr lang="fi-FI" dirty="0" err="1"/>
              <a:t>kaltoinkohdeltu</a:t>
            </a:r>
            <a:r>
              <a:rPr lang="fi-FI" dirty="0"/>
              <a:t> YK:n lapsen oikeuksien sopimuksen mukaan (artikla 19)</a:t>
            </a:r>
          </a:p>
          <a:p>
            <a:pPr marL="0" indent="0">
              <a:buNone/>
            </a:pPr>
            <a:r>
              <a:rPr lang="fi-FI" b="0" i="1" dirty="0">
                <a:solidFill>
                  <a:srgbClr val="2D2D2D"/>
                </a:solidFill>
                <a:effectLst/>
                <a:latin typeface="Roboto" panose="020F0502020204030204" pitchFamily="2" charset="0"/>
              </a:rPr>
              <a:t>Lasta on suojeltava kaikelta väkivallalta, välinpitämättömältä kohtelulta ja hyväksikäytöltä.</a:t>
            </a:r>
          </a:p>
          <a:p>
            <a:endParaRPr lang="fi-FI"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Väliintulot</a:t>
            </a:r>
          </a:p>
        </p:txBody>
      </p:sp>
      <p:sp>
        <p:nvSpPr>
          <p:cNvPr id="3" name="Sisällön paikkamerkki 2"/>
          <p:cNvSpPr>
            <a:spLocks noGrp="1"/>
          </p:cNvSpPr>
          <p:nvPr>
            <p:ph sz="quarter" idx="1"/>
          </p:nvPr>
        </p:nvSpPr>
        <p:spPr/>
        <p:txBody>
          <a:bodyPr/>
          <a:lstStyle/>
          <a:p>
            <a:pPr lvl="0"/>
            <a:r>
              <a:rPr lang="fi-FI" dirty="0"/>
              <a:t>Sidoksissa huolen vahvuusasteeseen</a:t>
            </a:r>
          </a:p>
          <a:p>
            <a:pPr lvl="0"/>
            <a:r>
              <a:rPr lang="fi-FI" dirty="0"/>
              <a:t>Esim. suuri huoli → ensisijaisesti yhteistyö (monialainen)</a:t>
            </a:r>
          </a:p>
          <a:p>
            <a:pPr lvl="0"/>
            <a:r>
              <a:rPr lang="fi-FI" dirty="0"/>
              <a:t>Mikäli vanhemmat kieltävät yhteistyön, väliintulo mahdollista määrätyissä tilanteissa (esim. lastensuojeluilmoituksen tekeminen)</a:t>
            </a:r>
          </a:p>
          <a:p>
            <a:pPr lvl="0"/>
            <a:r>
              <a:rPr lang="fi-FI" dirty="0"/>
              <a:t>Lastensuojeluilmoitus eri asia kuin rikosilmoitus (vrt. Eerikan tapaus)</a:t>
            </a:r>
          </a:p>
          <a:p>
            <a:endParaRPr lang="fi-FI"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Lastensuojeluilmoitus</a:t>
            </a:r>
            <a:br>
              <a:rPr lang="fi-FI" dirty="0"/>
            </a:br>
            <a:endParaRPr lang="fi-FI" dirty="0"/>
          </a:p>
        </p:txBody>
      </p:sp>
      <p:sp>
        <p:nvSpPr>
          <p:cNvPr id="3" name="Sisällön paikkamerkki 2"/>
          <p:cNvSpPr>
            <a:spLocks noGrp="1"/>
          </p:cNvSpPr>
          <p:nvPr>
            <p:ph sz="quarter" idx="1"/>
          </p:nvPr>
        </p:nvSpPr>
        <p:spPr/>
        <p:txBody>
          <a:bodyPr>
            <a:normAutofit/>
          </a:bodyPr>
          <a:lstStyle/>
          <a:p>
            <a:pPr lvl="0"/>
            <a:r>
              <a:rPr lang="fi-FI" dirty="0"/>
              <a:t>Ilmoitusvelvollisuus, kriteerit (25.1. §)</a:t>
            </a:r>
          </a:p>
          <a:p>
            <a:pPr lvl="0"/>
            <a:r>
              <a:rPr lang="fi-FI" dirty="0"/>
              <a:t>Yhteistyö</a:t>
            </a:r>
          </a:p>
          <a:p>
            <a:pPr lvl="0"/>
            <a:r>
              <a:rPr lang="fi-FI" dirty="0"/>
              <a:t>Ilmoituksen tekemättä jättäminen, esimerkki </a:t>
            </a:r>
            <a:r>
              <a:rPr lang="fi-FI" dirty="0">
                <a:hlinkClick r:id="rId2"/>
              </a:rPr>
              <a:t>s. 197</a:t>
            </a:r>
            <a:endParaRPr lang="fi-FI" dirty="0"/>
          </a:p>
          <a:p>
            <a:pPr lvl="0"/>
            <a:r>
              <a:rPr lang="fi-FI" dirty="0"/>
              <a:t>Päivähoidon piirissä lastensuojeluilmoituksen tekeminen kohdistuu vanhempiin - lapsen käyttäytymiseen liittyvä huoli voi olla ensisijaisesti esim. neuvolan asia (ks. kriteerit lastensuojeluilmoituksen tekemiselle)</a:t>
            </a:r>
          </a:p>
          <a:p>
            <a:endParaRPr lang="fi-FI"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lstStyle/>
          <a:p>
            <a:r>
              <a:rPr lang="fi-FI" dirty="0"/>
              <a:t>Voi olla, ettei päivähoito kuule tilanteesta mitään ilmoituksen tekemisen jälkeen </a:t>
            </a:r>
            <a:r>
              <a:rPr lang="fi-FI" dirty="0">
                <a:sym typeface="Wingdings" pitchFamily="2" charset="2"/>
              </a:rPr>
              <a:t> </a:t>
            </a:r>
            <a:r>
              <a:rPr lang="fi-FI" dirty="0" err="1">
                <a:sym typeface="Wingdings" pitchFamily="2" charset="2"/>
              </a:rPr>
              <a:t>Huom</a:t>
            </a:r>
            <a:r>
              <a:rPr lang="fi-FI" dirty="0">
                <a:sym typeface="Wingdings" pitchFamily="2" charset="2"/>
              </a:rPr>
              <a:t>! Tämä ei tarkoita, ettei asia olisi käsittelyssä  salassapitovelvollisuudet!!!!</a:t>
            </a:r>
            <a:endParaRPr lang="fi-FI"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Yhteydenotto poliisiin</a:t>
            </a:r>
            <a:br>
              <a:rPr lang="fi-FI" dirty="0"/>
            </a:br>
            <a:endParaRPr lang="fi-FI" dirty="0"/>
          </a:p>
        </p:txBody>
      </p:sp>
      <p:sp>
        <p:nvSpPr>
          <p:cNvPr id="3" name="Sisällön paikkamerkki 2"/>
          <p:cNvSpPr>
            <a:spLocks noGrp="1"/>
          </p:cNvSpPr>
          <p:nvPr>
            <p:ph sz="quarter" idx="1"/>
          </p:nvPr>
        </p:nvSpPr>
        <p:spPr/>
        <p:txBody>
          <a:bodyPr>
            <a:normAutofit/>
          </a:bodyPr>
          <a:lstStyle/>
          <a:p>
            <a:pPr lvl="0"/>
            <a:r>
              <a:rPr lang="fi-FI" dirty="0"/>
              <a:t>Lievä pahoinpitely ei asianomistajarikos alle 18-v. kohdalla</a:t>
            </a:r>
          </a:p>
          <a:p>
            <a:pPr lvl="0"/>
            <a:r>
              <a:rPr lang="fi-FI" dirty="0"/>
              <a:t>Törkeä seksuaalinen hyväksikäyttö, esimerkki </a:t>
            </a:r>
            <a:r>
              <a:rPr lang="fi-FI" dirty="0">
                <a:hlinkClick r:id="rId2"/>
              </a:rPr>
              <a:t>s. 203 </a:t>
            </a:r>
            <a:r>
              <a:rPr lang="fi-FI" dirty="0"/>
              <a:t>→</a:t>
            </a:r>
          </a:p>
          <a:p>
            <a:pPr lvl="0"/>
            <a:r>
              <a:rPr lang="fi-FI" dirty="0"/>
              <a:t>Ilmoitusvelvollisuus mm. sosiaalihuollon asiakaslaissa, potilaslaissa, perusopetuslaissa sekä oppilas- ja opiskelijahuoltolaissa</a:t>
            </a:r>
          </a:p>
          <a:p>
            <a:pPr lvl="0"/>
            <a:r>
              <a:rPr lang="fi-FI" dirty="0"/>
              <a:t>Varhaiskasvatuslaissa ei ole ilmoitusvelvollisuutta, mutta sosiaalihuollon asiakaslakia voi soveltaa varhaiskasvatukseen</a:t>
            </a:r>
          </a:p>
          <a:p>
            <a:endParaRPr lang="fi-FI"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Mitä tarkoittaa?</a:t>
            </a:r>
          </a:p>
        </p:txBody>
      </p:sp>
      <p:sp>
        <p:nvSpPr>
          <p:cNvPr id="3" name="Sisällön paikkamerkki 2"/>
          <p:cNvSpPr>
            <a:spLocks noGrp="1"/>
          </p:cNvSpPr>
          <p:nvPr>
            <p:ph sz="quarter" idx="1"/>
          </p:nvPr>
        </p:nvSpPr>
        <p:spPr/>
        <p:txBody>
          <a:bodyPr/>
          <a:lstStyle/>
          <a:p>
            <a:pPr>
              <a:buNone/>
            </a:pPr>
            <a:endParaRPr lang="fi-FI" dirty="0"/>
          </a:p>
          <a:p>
            <a:r>
              <a:rPr lang="fi-FI" dirty="0"/>
              <a:t>Varhaiskasvatus?</a:t>
            </a:r>
          </a:p>
          <a:p>
            <a:endParaRPr lang="fi-FI" dirty="0"/>
          </a:p>
          <a:p>
            <a:pPr>
              <a:buNone/>
            </a:pPr>
            <a:endParaRPr lang="fi-FI" dirty="0"/>
          </a:p>
        </p:txBody>
      </p:sp>
      <p:pic>
        <p:nvPicPr>
          <p:cNvPr id="4" name="Kuva 3" descr="vk.jpg"/>
          <p:cNvPicPr>
            <a:picLocks noChangeAspect="1"/>
          </p:cNvPicPr>
          <p:nvPr/>
        </p:nvPicPr>
        <p:blipFill>
          <a:blip r:embed="rId2" cstate="print"/>
          <a:stretch>
            <a:fillRect/>
          </a:stretch>
        </p:blipFill>
        <p:spPr>
          <a:xfrm>
            <a:off x="2123728" y="3501008"/>
            <a:ext cx="5180409" cy="198916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Lastensuojeluilmoitus</a:t>
            </a:r>
          </a:p>
        </p:txBody>
      </p:sp>
      <p:sp>
        <p:nvSpPr>
          <p:cNvPr id="3" name="Sisällön paikkamerkki 2"/>
          <p:cNvSpPr>
            <a:spLocks noGrp="1"/>
          </p:cNvSpPr>
          <p:nvPr>
            <p:ph sz="quarter" idx="1"/>
          </p:nvPr>
        </p:nvSpPr>
        <p:spPr/>
        <p:txBody>
          <a:bodyPr>
            <a:normAutofit fontScale="32500" lnSpcReduction="20000"/>
          </a:bodyPr>
          <a:lstStyle/>
          <a:p>
            <a:r>
              <a:rPr lang="fi-FI" sz="5000" dirty="0"/>
              <a:t>aina ensisijaisesti lapsen asuinkunnan sosiaalitoimistoon. Kiireellisissä tilanteissa tai virka-ajan ulkopuolella ilmoitus voidaan tehdä sosiaalipäivystykseen tai hätäkeskukseen (112).</a:t>
            </a:r>
          </a:p>
          <a:p>
            <a:pPr>
              <a:buNone/>
            </a:pPr>
            <a:endParaRPr lang="fi-FI" sz="5000" dirty="0"/>
          </a:p>
          <a:p>
            <a:pPr>
              <a:buNone/>
            </a:pPr>
            <a:r>
              <a:rPr lang="fi-FI" sz="5000" dirty="0"/>
              <a:t>Miten lastensuojeluilmoitus tehdään?</a:t>
            </a:r>
          </a:p>
          <a:p>
            <a:r>
              <a:rPr lang="fi-FI" sz="5000" dirty="0"/>
              <a:t>Ilmoituksen voi tehdä</a:t>
            </a:r>
          </a:p>
          <a:p>
            <a:r>
              <a:rPr lang="fi-FI" sz="5000" dirty="0"/>
              <a:t>puhelimitse </a:t>
            </a:r>
          </a:p>
          <a:p>
            <a:r>
              <a:rPr lang="fi-FI" sz="5000" dirty="0"/>
              <a:t>kirjallisesti tai</a:t>
            </a:r>
          </a:p>
          <a:p>
            <a:r>
              <a:rPr lang="fi-FI" sz="5000" dirty="0"/>
              <a:t>käymällä virastossa henkilökohtaisesti.</a:t>
            </a:r>
          </a:p>
          <a:p>
            <a:r>
              <a:rPr lang="fi-FI" sz="5000" dirty="0"/>
              <a:t>Tietojen arkaluontoisuuden vuoksi ilmoitusta ei pidä tehdä sähköpostitse. </a:t>
            </a:r>
            <a:br>
              <a:rPr lang="fi-FI" sz="5000" dirty="0"/>
            </a:br>
            <a:endParaRPr lang="fi-FI" sz="5000" dirty="0"/>
          </a:p>
          <a:p>
            <a:r>
              <a:rPr lang="fi-FI" sz="5000" dirty="0"/>
              <a:t>Ilmoituksen tekemistä varten on olemassa valmiita lomakkeita.</a:t>
            </a:r>
            <a:br>
              <a:rPr lang="fi-FI" sz="5000" dirty="0"/>
            </a:br>
            <a:r>
              <a:rPr lang="fi-FI" sz="4000" dirty="0">
                <a:hlinkClick r:id="rId2"/>
              </a:rPr>
              <a:t>Lomakkeet - Lastensuojelun käsikirja - THL</a:t>
            </a:r>
            <a:endParaRPr lang="fi-FI" sz="5000" dirty="0"/>
          </a:p>
          <a:p>
            <a:r>
              <a:rPr lang="fi-FI" sz="5000" dirty="0"/>
              <a:t>Tärkeintä on, että ilmoitus tehdään viipymättä ja että ilmoitusvelvolliset tahot antavat ilmoituksen tehdessään yhteystietonsa, jotta tietoja voidaan tarpeen mukaan täydentää. Erityisen nopeasti tieto on välitettävä sellaisissa tapauksissa, joihin liittyy rikos. </a:t>
            </a:r>
            <a:br>
              <a:rPr lang="fi-FI" sz="5000" dirty="0"/>
            </a:br>
            <a:endParaRPr lang="fi-FI" sz="5000" dirty="0"/>
          </a:p>
          <a:p>
            <a:endParaRPr lang="fi-FI"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332656"/>
            <a:ext cx="7498080" cy="5915744"/>
          </a:xfrm>
        </p:spPr>
        <p:txBody>
          <a:bodyPr>
            <a:normAutofit/>
          </a:bodyPr>
          <a:lstStyle/>
          <a:p>
            <a:pPr>
              <a:buNone/>
            </a:pPr>
            <a:r>
              <a:rPr lang="fi-FI" b="1" dirty="0"/>
              <a:t>Lastensuojeluilmoituksen tekijän on kerrottava</a:t>
            </a:r>
          </a:p>
          <a:p>
            <a:pPr>
              <a:buNone/>
            </a:pPr>
            <a:endParaRPr lang="fi-FI" b="1" dirty="0"/>
          </a:p>
          <a:p>
            <a:r>
              <a:rPr lang="fi-FI" dirty="0"/>
              <a:t>tiedossaan olevat lapsen henkilötiedot</a:t>
            </a:r>
          </a:p>
          <a:p>
            <a:r>
              <a:rPr lang="fi-FI" dirty="0"/>
              <a:t>ilmoituksen syy</a:t>
            </a:r>
          </a:p>
          <a:p>
            <a:r>
              <a:rPr lang="fi-FI" dirty="0"/>
              <a:t>Lisäksi voidaan kertoa, onko lapselle tai tämän huoltajalle kerrottu ilmoituksen tekemisestä. </a:t>
            </a:r>
          </a:p>
          <a:p>
            <a:r>
              <a:rPr lang="fi-FI" dirty="0"/>
              <a:t>myös puhelimitse saapuneet ilmoitukseen tulevat aina kirjalliseen muotoon (työntekijä kirjaa) </a:t>
            </a:r>
          </a:p>
          <a:p>
            <a:endParaRPr lang="fi-FI"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Milloin on tehtävä lastensuojeluilmoitus?</a:t>
            </a:r>
          </a:p>
        </p:txBody>
      </p:sp>
      <p:sp>
        <p:nvSpPr>
          <p:cNvPr id="3" name="Sisällön paikkamerkki 2"/>
          <p:cNvSpPr>
            <a:spLocks noGrp="1"/>
          </p:cNvSpPr>
          <p:nvPr>
            <p:ph sz="quarter" idx="1"/>
          </p:nvPr>
        </p:nvSpPr>
        <p:spPr/>
        <p:txBody>
          <a:bodyPr>
            <a:normAutofit fontScale="77500" lnSpcReduction="20000"/>
          </a:bodyPr>
          <a:lstStyle/>
          <a:p>
            <a:endParaRPr lang="fi-FI" dirty="0"/>
          </a:p>
          <a:p>
            <a:r>
              <a:rPr lang="fi-FI" dirty="0"/>
              <a:t>silloin kun havaitsee tai saa tietää sellaisia seikkoja, joiden vuoksi lapsen lastensuojelun tarve on syytä selvittää</a:t>
            </a:r>
          </a:p>
          <a:p>
            <a:pPr>
              <a:buNone/>
            </a:pPr>
            <a:endParaRPr lang="fi-FI" dirty="0"/>
          </a:p>
          <a:p>
            <a:r>
              <a:rPr lang="fi-FI" dirty="0"/>
              <a:t>oma arvio tarpeesta selvittää lapsen lastensuojelun tarve</a:t>
            </a:r>
          </a:p>
          <a:p>
            <a:pPr>
              <a:buNone/>
            </a:pPr>
            <a:endParaRPr lang="fi-FI" dirty="0"/>
          </a:p>
          <a:p>
            <a:r>
              <a:rPr lang="fi-FI" dirty="0"/>
              <a:t> Tietyillä henkilöillä on </a:t>
            </a:r>
            <a:r>
              <a:rPr lang="fi-FI" i="1" dirty="0"/>
              <a:t>velvollisuus </a:t>
            </a:r>
            <a:r>
              <a:rPr lang="fi-FI" dirty="0"/>
              <a:t>tehdä ilmoitus.</a:t>
            </a:r>
          </a:p>
          <a:p>
            <a:pPr>
              <a:buNone/>
            </a:pPr>
            <a:endParaRPr lang="fi-FI" dirty="0"/>
          </a:p>
          <a:p>
            <a:r>
              <a:rPr lang="fi-FI" dirty="0"/>
              <a:t>syynä voi olla </a:t>
            </a:r>
            <a:r>
              <a:rPr lang="fi-FI" dirty="0" err="1"/>
              <a:t>esim.lapsen</a:t>
            </a:r>
            <a:r>
              <a:rPr lang="fi-FI" dirty="0"/>
              <a:t> tarpeiden laiminlyönti, lapsen heitteillejättö, lapsen pahoinpitely tai seksuaalinen hyväksikäyttö tai niiden epäily tai uhka.</a:t>
            </a:r>
          </a:p>
          <a:p>
            <a:pPr>
              <a:buNone/>
            </a:pPr>
            <a:endParaRPr lang="fi-FI" dirty="0"/>
          </a:p>
          <a:p>
            <a:r>
              <a:rPr lang="fi-FI" dirty="0"/>
              <a:t>lapsen hoidossa tai huolenpidossa havaitaan muutoin puutteita tai osaamattomuutta, joka vaarantaa lapsen hyvinvointia.</a:t>
            </a:r>
          </a:p>
          <a:p>
            <a:pPr>
              <a:buNone/>
            </a:pPr>
            <a:r>
              <a:rPr lang="fi-FI" dirty="0">
                <a:sym typeface="Wingdings" pitchFamily="2" charset="2"/>
              </a:rPr>
              <a:t> jatkuu</a:t>
            </a:r>
            <a:endParaRPr lang="fi-FI" dirty="0"/>
          </a:p>
          <a:p>
            <a:endParaRPr lang="fi-FI"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548680"/>
            <a:ext cx="7498080" cy="5699720"/>
          </a:xfrm>
        </p:spPr>
        <p:txBody>
          <a:bodyPr>
            <a:normAutofit fontScale="92500" lnSpcReduction="20000"/>
          </a:bodyPr>
          <a:lstStyle/>
          <a:p>
            <a:r>
              <a:rPr lang="fi-FI" dirty="0"/>
              <a:t>aikuisen päihde- tai mielenterveysongelmat, jaksamattomuus tai oman hoidon laiminlyöminen</a:t>
            </a:r>
          </a:p>
          <a:p>
            <a:pPr>
              <a:buNone/>
            </a:pPr>
            <a:endParaRPr lang="fi-FI" dirty="0"/>
          </a:p>
          <a:p>
            <a:r>
              <a:rPr lang="fi-FI" dirty="0"/>
              <a:t>lapsen oma päihteiden käyttö, mielenterveyden ongelma, rikoksilla oireilu tai lapsen </a:t>
            </a:r>
            <a:r>
              <a:rPr lang="fi-FI" dirty="0" err="1"/>
              <a:t>itsetuhoisuus</a:t>
            </a:r>
            <a:r>
              <a:rPr lang="fi-FI" dirty="0"/>
              <a:t>.</a:t>
            </a:r>
          </a:p>
          <a:p>
            <a:pPr>
              <a:buNone/>
            </a:pPr>
            <a:endParaRPr lang="fi-FI" dirty="0"/>
          </a:p>
          <a:p>
            <a:r>
              <a:rPr lang="fi-FI" dirty="0"/>
              <a:t>vanhemman ja lapsen väliset vakavat vuorovaikutusongelmat</a:t>
            </a:r>
          </a:p>
          <a:p>
            <a:pPr>
              <a:buNone/>
            </a:pPr>
            <a:endParaRPr lang="fi-FI" dirty="0"/>
          </a:p>
          <a:p>
            <a:r>
              <a:rPr lang="fi-FI" dirty="0"/>
              <a:t>jatkuva koulunkäynnin laiminlyöminen</a:t>
            </a:r>
          </a:p>
          <a:p>
            <a:pPr>
              <a:buNone/>
            </a:pPr>
            <a:endParaRPr lang="fi-FI" dirty="0"/>
          </a:p>
          <a:p>
            <a:r>
              <a:rPr lang="fi-FI" dirty="0"/>
              <a:t>lapsi joutuu kantamaan ikätasoonsa nähden suhteetonta vastuuta</a:t>
            </a:r>
          </a:p>
          <a:p>
            <a:pPr>
              <a:buNone/>
            </a:pPr>
            <a:endParaRPr lang="fi-FI" dirty="0"/>
          </a:p>
          <a:p>
            <a:r>
              <a:rPr lang="fi-FI" dirty="0"/>
              <a:t>myös perheen erittäin heikko taloudellinen tilanne saattaa vaarantaa lapsen huolenpitoa tai kehitystä, jolloin perheelle taloudellista tukea esimerkiksi lastensuojelullisin perustein.</a:t>
            </a:r>
          </a:p>
          <a:p>
            <a:endParaRPr lang="fi-FI"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260648"/>
            <a:ext cx="7498080" cy="5987752"/>
          </a:xfrm>
        </p:spPr>
        <p:txBody>
          <a:bodyPr>
            <a:normAutofit/>
          </a:bodyPr>
          <a:lstStyle/>
          <a:p>
            <a:r>
              <a:rPr lang="fi-FI" dirty="0"/>
              <a:t> Jos on epävarma siitä, tulisiko tietyissä tilanteissa tehdä lastensuojeluilmoitus, voi kysyä neuvoa kunnan lastensuojeluviranomaiselta ilmaisematta lapsen henkilöllisyyttä.</a:t>
            </a:r>
          </a:p>
          <a:p>
            <a:pPr>
              <a:buNone/>
            </a:pPr>
            <a:endParaRPr lang="fi-FI" dirty="0"/>
          </a:p>
          <a:p>
            <a:r>
              <a:rPr lang="fi-FI" dirty="0"/>
              <a:t>Tärkeintä on, että ilmoitus tehdään </a:t>
            </a:r>
            <a:r>
              <a:rPr lang="fi-FI" i="1" dirty="0"/>
              <a:t>viipymättä</a:t>
            </a:r>
            <a:r>
              <a:rPr lang="fi-FI" dirty="0"/>
              <a:t>.</a:t>
            </a:r>
          </a:p>
          <a:p>
            <a:endParaRPr lang="fi-FI" dirty="0"/>
          </a:p>
          <a:p>
            <a:r>
              <a:rPr lang="fi-FI" dirty="0"/>
              <a:t>Toisen tahon ilmoitusvelvollisuus ei poista omaa ilmoitusvelvollisuutta. </a:t>
            </a:r>
          </a:p>
          <a:p>
            <a:pPr>
              <a:buNone/>
            </a:pPr>
            <a:endParaRPr lang="fi-FI" dirty="0"/>
          </a:p>
          <a:p>
            <a:r>
              <a:rPr lang="fi-FI" dirty="0"/>
              <a:t>Ilmoitusvelvollisuutta ei myöskään poista se, että ilmoitusvelvollinen taho tietää varmuudella, että kyseinen lapsi tai perhe on jo lastensuojelun asiakkaana.</a:t>
            </a:r>
          </a:p>
          <a:p>
            <a:endParaRPr lang="fi-FI"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dirty="0"/>
              <a:t>Kuka voi tehdä lastensuojeluilmoituksen?</a:t>
            </a:r>
          </a:p>
        </p:txBody>
      </p:sp>
      <p:sp>
        <p:nvSpPr>
          <p:cNvPr id="3" name="Sisällön paikkamerkki 2"/>
          <p:cNvSpPr>
            <a:spLocks noGrp="1"/>
          </p:cNvSpPr>
          <p:nvPr>
            <p:ph sz="quarter" idx="1"/>
          </p:nvPr>
        </p:nvSpPr>
        <p:spPr/>
        <p:txBody>
          <a:bodyPr>
            <a:normAutofit fontScale="92500" lnSpcReduction="20000"/>
          </a:bodyPr>
          <a:lstStyle/>
          <a:p>
            <a:pPr>
              <a:buNone/>
            </a:pPr>
            <a:r>
              <a:rPr lang="fi-FI" b="1" dirty="0"/>
              <a:t>Oikeus tehdä lastensuojeluilmoitus</a:t>
            </a:r>
          </a:p>
          <a:p>
            <a:r>
              <a:rPr lang="fi-FI" i="1" dirty="0"/>
              <a:t>voi tehdä kuka tahansa</a:t>
            </a:r>
            <a:r>
              <a:rPr lang="fi-FI" dirty="0"/>
              <a:t>, jos epäilee, että on tarpeen selvittää, voiko joku lapsi huonosti</a:t>
            </a:r>
          </a:p>
          <a:p>
            <a:pPr>
              <a:buNone/>
            </a:pPr>
            <a:endParaRPr lang="fi-FI" dirty="0"/>
          </a:p>
          <a:p>
            <a:r>
              <a:rPr lang="fi-FI" dirty="0"/>
              <a:t>Ilmoituksen voi</a:t>
            </a:r>
            <a:r>
              <a:rPr lang="fi-FI" i="1" dirty="0"/>
              <a:t> aina tehdä salassapitosäännöksien estämättä</a:t>
            </a:r>
            <a:r>
              <a:rPr lang="fi-FI" dirty="0"/>
              <a:t>.</a:t>
            </a:r>
          </a:p>
          <a:p>
            <a:pPr>
              <a:buNone/>
            </a:pPr>
            <a:endParaRPr lang="fi-FI" dirty="0"/>
          </a:p>
          <a:p>
            <a:r>
              <a:rPr lang="fi-FI" dirty="0"/>
              <a:t>Ilmoituksen voi tehdä myös lapsi itse, hänen vanhempansa, perheen naapuri tai muu henkilö, jolla on herännyt huoli lapsen hyvinvoinnista.</a:t>
            </a:r>
          </a:p>
          <a:p>
            <a:pPr>
              <a:buNone/>
            </a:pPr>
            <a:endParaRPr lang="fi-FI" dirty="0"/>
          </a:p>
          <a:p>
            <a:r>
              <a:rPr lang="fi-FI" dirty="0"/>
              <a:t>Henkilö, joka työskentelee lasten kanssa, mutta jolla ei ole työnsä puolesta velvollisuutta tehdä lastensuojeluilmoitusta</a:t>
            </a:r>
          </a:p>
          <a:p>
            <a:endParaRPr lang="fi-FI"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b="1" dirty="0"/>
              <a:t>Velvollisuus tehdä lastensuojeluilmoitus</a:t>
            </a:r>
            <a:endParaRPr lang="fi-FI" sz="2800" dirty="0"/>
          </a:p>
        </p:txBody>
      </p:sp>
      <p:sp>
        <p:nvSpPr>
          <p:cNvPr id="3" name="Sisällön paikkamerkki 2"/>
          <p:cNvSpPr>
            <a:spLocks noGrp="1"/>
          </p:cNvSpPr>
          <p:nvPr>
            <p:ph sz="quarter" idx="1"/>
          </p:nvPr>
        </p:nvSpPr>
        <p:spPr/>
        <p:txBody>
          <a:bodyPr>
            <a:normAutofit fontScale="77500" lnSpcReduction="20000"/>
          </a:bodyPr>
          <a:lstStyle/>
          <a:p>
            <a:r>
              <a:rPr lang="fi-FI" dirty="0"/>
              <a:t>Ei saa viivästyttää delegoimalla ilmoituksen tekemistä esimerkiksi esimiehelle.</a:t>
            </a:r>
          </a:p>
          <a:p>
            <a:r>
              <a:rPr lang="fi-FI" dirty="0"/>
              <a:t> Ilmoituksen tekemiseen on velvoitettu se henkilö, joka on saanut tietää mahdollisesta lastensuojelun tarpeesta. </a:t>
            </a:r>
            <a:br>
              <a:rPr lang="fi-FI" dirty="0"/>
            </a:br>
            <a:endParaRPr lang="fi-FI" dirty="0"/>
          </a:p>
          <a:p>
            <a:pPr>
              <a:buNone/>
            </a:pPr>
            <a:r>
              <a:rPr lang="fi-FI" dirty="0"/>
              <a:t>Kenellä on velvollisuus ilmoittaa?</a:t>
            </a:r>
          </a:p>
          <a:p>
            <a:r>
              <a:rPr lang="fi-FI" dirty="0"/>
              <a:t>sosiaali- ja terveydenhuollon, lasten päivähoidon, opetustoimen, nuorisotoimen, poliisitoimen ja seurakunnan palveluksessa tai luottamustoimessa olevat</a:t>
            </a:r>
          </a:p>
          <a:p>
            <a:r>
              <a:rPr lang="fi-FI" dirty="0"/>
              <a:t>Rikosseuraamuslaitoksen sekä palo- ja pelastustoimen palveluksessa olevat</a:t>
            </a:r>
          </a:p>
          <a:p>
            <a:r>
              <a:rPr lang="fi-FI" dirty="0"/>
              <a:t>muun sosiaali- ja terveydenhuollon palvelujen tuottajat</a:t>
            </a:r>
          </a:p>
          <a:p>
            <a:r>
              <a:rPr lang="fi-FI" dirty="0"/>
              <a:t>opetuksen tai koulutuksen järjestäjät</a:t>
            </a:r>
          </a:p>
          <a:p>
            <a:r>
              <a:rPr lang="fi-FI" dirty="0"/>
              <a:t>terveydenhuollon ammattihenkilöt</a:t>
            </a:r>
          </a:p>
          <a:p>
            <a:pPr>
              <a:buNone/>
            </a:pPr>
            <a:r>
              <a:rPr lang="fi-FI" dirty="0">
                <a:sym typeface="Wingdings" pitchFamily="2" charset="2"/>
              </a:rPr>
              <a:t>Jatkuu </a:t>
            </a:r>
            <a:endParaRPr lang="fi-FI"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476672"/>
            <a:ext cx="7498080" cy="5771728"/>
          </a:xfrm>
        </p:spPr>
        <p:txBody>
          <a:bodyPr>
            <a:normAutofit/>
          </a:bodyPr>
          <a:lstStyle/>
          <a:p>
            <a:r>
              <a:rPr lang="fi-FI" dirty="0"/>
              <a:t>seurakunnan tai muun uskonnollisen yhdyskunnan henkilöstö</a:t>
            </a:r>
          </a:p>
          <a:p>
            <a:r>
              <a:rPr lang="fi-FI" dirty="0"/>
              <a:t>koululaisten aamu-/iltapäivätoimintaa harjoittavan yksikön toiminnassa olevat</a:t>
            </a:r>
          </a:p>
          <a:p>
            <a:r>
              <a:rPr lang="fi-FI" dirty="0"/>
              <a:t>turvapaikan hakijoiden vastaanottotoiminnan palveluksessa olevat ja kotoutumisen edistämisestä annetussa laissa tarkoitetussa perheryhmäkodissa ja muussa asuinyksikössä työskentelevät</a:t>
            </a:r>
          </a:p>
          <a:p>
            <a:r>
              <a:rPr lang="fi-FI" dirty="0"/>
              <a:t>hätäkeskustoiminnan palveluksessa toimivat</a:t>
            </a:r>
          </a:p>
          <a:p>
            <a:r>
              <a:rPr lang="fi-FI" dirty="0"/>
              <a:t>Tullin, rajavartiolaitoksen ja ulosottoviranomaisen palveluksessa olevat henkilöt.</a:t>
            </a:r>
          </a:p>
          <a:p>
            <a:pPr>
              <a:buNone/>
            </a:pPr>
            <a:endParaRPr lang="fi-FI"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1435608" y="332656"/>
            <a:ext cx="7498080" cy="5915744"/>
          </a:xfrm>
        </p:spPr>
        <p:txBody>
          <a:bodyPr>
            <a:normAutofit/>
          </a:bodyPr>
          <a:lstStyle/>
          <a:p>
            <a:pPr>
              <a:buNone/>
            </a:pPr>
            <a:r>
              <a:rPr lang="fi-FI" sz="2900" b="1" dirty="0">
                <a:solidFill>
                  <a:schemeClr val="tx2"/>
                </a:solidFill>
              </a:rPr>
              <a:t>Estääkö vaitiolovelvollisuus ilmoituksen tekemisen?</a:t>
            </a:r>
          </a:p>
          <a:p>
            <a:pPr>
              <a:buNone/>
            </a:pPr>
            <a:endParaRPr lang="fi-FI" sz="2900" b="1" dirty="0"/>
          </a:p>
          <a:p>
            <a:r>
              <a:rPr lang="fi-FI" dirty="0"/>
              <a:t>Ilmoitusvelvollisuus syrjäyttää säännöksessä mainittujen henkilöiden salassapitovelvollisuuden esim. terveydenhuollossa.</a:t>
            </a:r>
          </a:p>
          <a:p>
            <a:pPr>
              <a:buNone/>
            </a:pPr>
            <a:endParaRPr lang="fi-FI" dirty="0"/>
          </a:p>
          <a:p>
            <a:r>
              <a:rPr lang="fi-FI" dirty="0"/>
              <a:t>Lastensuojeluilmoitus tulee tehdä, vaikka lapsi tai perhe kieltää sen tekemisen.</a:t>
            </a:r>
          </a:p>
          <a:p>
            <a:pPr>
              <a:buNone/>
            </a:pPr>
            <a:endParaRPr lang="fi-FI" dirty="0"/>
          </a:p>
          <a:p>
            <a:r>
              <a:rPr lang="fi-FI" dirty="0"/>
              <a:t>Hyvän hallintotavan mukaista kuitenkin on informoida perhettä lastensuojeluilmoituksen tekemisestä, ellei ole erityisiä syitä jättää tätä tekemättä. </a:t>
            </a:r>
          </a:p>
          <a:p>
            <a:endParaRPr lang="fi-FI"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971600" y="404664"/>
            <a:ext cx="7498080" cy="5915744"/>
          </a:xfrm>
        </p:spPr>
        <p:txBody>
          <a:bodyPr>
            <a:normAutofit/>
          </a:bodyPr>
          <a:lstStyle/>
          <a:p>
            <a:pPr>
              <a:buNone/>
            </a:pPr>
            <a:r>
              <a:rPr lang="fi-FI" b="1" dirty="0">
                <a:solidFill>
                  <a:schemeClr val="tx2"/>
                </a:solidFill>
              </a:rPr>
              <a:t>Saako perhe tietää ilmoittajan?</a:t>
            </a:r>
          </a:p>
          <a:p>
            <a:endParaRPr lang="fi-FI" dirty="0"/>
          </a:p>
          <a:p>
            <a:r>
              <a:rPr lang="fi-FI" dirty="0"/>
              <a:t>Jos henkilöllä velvollisuus lastensuojeluilmoituksen tekemiseen, ei hän voi tehdä ilmoitusta ilmoittamatta nimeään.</a:t>
            </a:r>
            <a:r>
              <a:rPr lang="fi-FI" b="1" dirty="0"/>
              <a:t> </a:t>
            </a:r>
          </a:p>
          <a:p>
            <a:pPr>
              <a:buNone/>
            </a:pPr>
            <a:endParaRPr lang="fi-FI" b="1" dirty="0"/>
          </a:p>
          <a:p>
            <a:r>
              <a:rPr lang="fi-FI" b="1" dirty="0"/>
              <a:t>Yksityishenkilö voi jättää henkilöllisyytensä ilmoittamatta. </a:t>
            </a:r>
            <a:r>
              <a:rPr lang="fi-FI" dirty="0"/>
              <a:t>Jos lastensuojelun työntekijä tietää yksityishenkilön henkilöllisyyden, hän ei voi luvata että tieto voidaan salata asianosaisilta.</a:t>
            </a:r>
          </a:p>
          <a:p>
            <a:endParaRPr lang="fi-FI" dirty="0"/>
          </a:p>
          <a:p>
            <a:r>
              <a:rPr lang="fi-FI" dirty="0"/>
              <a:t>pääsääntöisesti oikeus tietää, kuka on tehnyt lastensuojeluilmoituksen</a:t>
            </a:r>
          </a:p>
          <a:p>
            <a:endParaRPr lang="fi-FI"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Varhaiskasvatus</a:t>
            </a:r>
          </a:p>
        </p:txBody>
      </p:sp>
      <p:sp>
        <p:nvSpPr>
          <p:cNvPr id="3" name="Sisällön paikkamerkki 2"/>
          <p:cNvSpPr>
            <a:spLocks noGrp="1"/>
          </p:cNvSpPr>
          <p:nvPr>
            <p:ph sz="quarter" idx="1"/>
          </p:nvPr>
        </p:nvSpPr>
        <p:spPr/>
        <p:txBody>
          <a:bodyPr/>
          <a:lstStyle/>
          <a:p>
            <a:r>
              <a:rPr lang="fi-FI" dirty="0"/>
              <a:t>Varhaiskasvatuksella tarkoitetaan lapsen suunnitelmallista ja tavoitteellista kasvatuksen, opetuksen ja hoidon muodostamaa kokonaisuutta, jossa painottuu erityisesti pedagogiikka. Varhaiskasvatuksen tavoitteena on tukea lapsen kasvua, kehitystä ja oppimista sekä edistää hyvinvointia.</a:t>
            </a:r>
          </a:p>
          <a:p>
            <a:endParaRPr lang="fi-FI"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
          </p:nvPr>
        </p:nvSpPr>
        <p:spPr>
          <a:xfrm>
            <a:off x="611560" y="404664"/>
            <a:ext cx="7498080" cy="5915744"/>
          </a:xfrm>
        </p:spPr>
        <p:txBody>
          <a:bodyPr>
            <a:normAutofit/>
          </a:bodyPr>
          <a:lstStyle/>
          <a:p>
            <a:endParaRPr lang="fi-FI" dirty="0"/>
          </a:p>
          <a:p>
            <a:r>
              <a:rPr lang="fi-FI" dirty="0"/>
              <a:t>perusteena nimettömyyteen voi olla esimerkiksi tilanne, jossa ilmoituksen tekijä on lapselle läheinen henkilö</a:t>
            </a:r>
          </a:p>
          <a:p>
            <a:pPr>
              <a:buNone/>
            </a:pPr>
            <a:endParaRPr lang="fi-FI" dirty="0"/>
          </a:p>
          <a:p>
            <a:r>
              <a:rPr lang="fi-FI" dirty="0"/>
              <a:t>esimerkiksi todennäköinen väkivallan uhka, tai jos on pelättävissä muita vastatoimenpiteitä ilmoittajaa kohtaan. Ilmoittajaa voidaan joutua suojelemaan.</a:t>
            </a:r>
          </a:p>
          <a:p>
            <a:pPr>
              <a:buNone/>
            </a:pPr>
            <a:endParaRPr lang="fi-FI" dirty="0"/>
          </a:p>
          <a:p>
            <a:r>
              <a:rPr lang="fi-FI" dirty="0"/>
              <a:t>Mahdollista on esimerkiksi, että lapsi pyritään viemään pois maasta tai muuten estetään lapsen suojelun tarpeen selvittäminen.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Ammattieettiset ohjeet ja sopimukset</a:t>
            </a:r>
          </a:p>
        </p:txBody>
      </p:sp>
      <p:sp>
        <p:nvSpPr>
          <p:cNvPr id="3" name="Sisällön paikkamerkki 2"/>
          <p:cNvSpPr>
            <a:spLocks noGrp="1"/>
          </p:cNvSpPr>
          <p:nvPr>
            <p:ph sz="quarter" idx="1"/>
          </p:nvPr>
        </p:nvSpPr>
        <p:spPr/>
        <p:txBody>
          <a:bodyPr/>
          <a:lstStyle/>
          <a:p>
            <a:endParaRPr lang="fi-FI"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1E62F9-E419-CAFD-2177-27C21E20FDE9}"/>
              </a:ext>
            </a:extLst>
          </p:cNvPr>
          <p:cNvSpPr>
            <a:spLocks noGrp="1"/>
          </p:cNvSpPr>
          <p:nvPr>
            <p:ph type="title"/>
          </p:nvPr>
        </p:nvSpPr>
        <p:spPr/>
        <p:txBody>
          <a:bodyPr/>
          <a:lstStyle/>
          <a:p>
            <a:r>
              <a:rPr lang="fi-FI" dirty="0"/>
              <a:t>Tehtävä</a:t>
            </a:r>
          </a:p>
        </p:txBody>
      </p:sp>
      <p:sp>
        <p:nvSpPr>
          <p:cNvPr id="3" name="Sisällön paikkamerkki 2">
            <a:extLst>
              <a:ext uri="{FF2B5EF4-FFF2-40B4-BE49-F238E27FC236}">
                <a16:creationId xmlns:a16="http://schemas.microsoft.com/office/drawing/2014/main" id="{50F9B0C2-14A5-1AA3-182A-3D4F96C3A5FA}"/>
              </a:ext>
            </a:extLst>
          </p:cNvPr>
          <p:cNvSpPr>
            <a:spLocks noGrp="1"/>
          </p:cNvSpPr>
          <p:nvPr>
            <p:ph sz="quarter" idx="1"/>
          </p:nvPr>
        </p:nvSpPr>
        <p:spPr/>
        <p:txBody>
          <a:bodyPr/>
          <a:lstStyle/>
          <a:p>
            <a:pPr marL="0" indent="0">
              <a:buNone/>
            </a:pPr>
            <a:endParaRPr lang="fi-FI" dirty="0"/>
          </a:p>
          <a:p>
            <a:pPr marL="0" indent="0">
              <a:buNone/>
            </a:pPr>
            <a:r>
              <a:rPr lang="fi-FI" sz="4400" dirty="0"/>
              <a:t>Keskustelua: Mitä tarkoittaa lastenohjaajan etiikka?</a:t>
            </a:r>
          </a:p>
          <a:p>
            <a:pPr marL="0" indent="0">
              <a:buNone/>
            </a:pPr>
            <a:endParaRPr lang="fi-FI" sz="4400" dirty="0"/>
          </a:p>
          <a:p>
            <a:pPr marL="0" indent="0">
              <a:buNone/>
            </a:pPr>
            <a:r>
              <a:rPr lang="fi-FI" sz="4400" dirty="0">
                <a:sym typeface="Wingdings" panose="05000000000000000000" pitchFamily="2" charset="2"/>
              </a:rPr>
              <a:t> Kirjataan muutama periaate</a:t>
            </a:r>
            <a:endParaRPr lang="fi-FI" sz="4400" dirty="0"/>
          </a:p>
        </p:txBody>
      </p:sp>
    </p:spTree>
    <p:extLst>
      <p:ext uri="{BB962C8B-B14F-4D97-AF65-F5344CB8AC3E}">
        <p14:creationId xmlns:p14="http://schemas.microsoft.com/office/powerpoint/2010/main" val="4731149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058279-32EE-E77E-139A-D9DCA18AA2CD}"/>
              </a:ext>
            </a:extLst>
          </p:cNvPr>
          <p:cNvSpPr>
            <a:spLocks noGrp="1"/>
          </p:cNvSpPr>
          <p:nvPr>
            <p:ph type="title"/>
          </p:nvPr>
        </p:nvSpPr>
        <p:spPr/>
        <p:txBody>
          <a:bodyPr/>
          <a:lstStyle/>
          <a:p>
            <a:endParaRPr lang="fi-FI"/>
          </a:p>
        </p:txBody>
      </p:sp>
      <p:sp>
        <p:nvSpPr>
          <p:cNvPr id="3" name="Sisällön paikkamerkki 2">
            <a:extLst>
              <a:ext uri="{FF2B5EF4-FFF2-40B4-BE49-F238E27FC236}">
                <a16:creationId xmlns:a16="http://schemas.microsoft.com/office/drawing/2014/main" id="{6D286EAA-5E0D-7712-C524-3A5FECDDD09F}"/>
              </a:ext>
            </a:extLst>
          </p:cNvPr>
          <p:cNvSpPr>
            <a:spLocks noGrp="1"/>
          </p:cNvSpPr>
          <p:nvPr>
            <p:ph sz="quarter" idx="1"/>
          </p:nvPr>
        </p:nvSpPr>
        <p:spPr/>
        <p:txBody>
          <a:bodyPr>
            <a:normAutofit fontScale="77500" lnSpcReduction="20000"/>
          </a:bodyPr>
          <a:lstStyle/>
          <a:p>
            <a:pPr marL="0" indent="0">
              <a:buNone/>
            </a:pPr>
            <a:r>
              <a:rPr lang="fi-FI" dirty="0"/>
              <a:t>Pienryhmiin (2–4 hengen ryhmät). Jokaiselle ryhmälle annetaan 1 </a:t>
            </a:r>
            <a:r>
              <a:rPr lang="fi-FI" b="1" dirty="0"/>
              <a:t>valintatilanne</a:t>
            </a:r>
            <a:r>
              <a:rPr lang="fi-FI" dirty="0"/>
              <a:t>.</a:t>
            </a:r>
            <a:br>
              <a:rPr lang="fi-FI" dirty="0"/>
            </a:br>
            <a:r>
              <a:rPr lang="fi-FI" dirty="0"/>
              <a:t>Tilanteet:</a:t>
            </a:r>
          </a:p>
          <a:p>
            <a:pPr marL="514350" indent="-514350">
              <a:buFont typeface="+mj-lt"/>
              <a:buAutoNum type="arabicParenR"/>
            </a:pPr>
            <a:r>
              <a:rPr lang="fi-FI" dirty="0"/>
              <a:t>Ryhmässä yksi lapsi jää jatkuvasti ulkopuolelle leikissä. Mitä teet ohjaajana?</a:t>
            </a:r>
          </a:p>
          <a:p>
            <a:pPr marL="514350" indent="-514350">
              <a:buFont typeface="+mj-lt"/>
              <a:buAutoNum type="arabicParenR"/>
            </a:pPr>
            <a:r>
              <a:rPr lang="fi-FI" dirty="0"/>
              <a:t>Lapsi kertoo sinulle salaisuuden, jossa on kyse kotona tapahtuvasta vakavasta asiasta. Mitä teet?</a:t>
            </a:r>
          </a:p>
          <a:p>
            <a:pPr marL="514350" indent="-514350">
              <a:buFont typeface="+mj-lt"/>
              <a:buAutoNum type="arabicParenR"/>
            </a:pPr>
            <a:r>
              <a:rPr lang="fi-FI" dirty="0"/>
              <a:t>Sinulla on oma lempilapsi, jonka kanssa haluaisit viettää enemmän aikaa. Miten toimit ammatillisesti?</a:t>
            </a:r>
          </a:p>
          <a:p>
            <a:pPr marL="514350" indent="-514350">
              <a:buFont typeface="+mj-lt"/>
              <a:buAutoNum type="arabicParenR"/>
            </a:pPr>
            <a:r>
              <a:rPr lang="fi-FI" dirty="0"/>
              <a:t>Vanhempi pyytää sinua kertomaan muista lapsista, jotta hän voi verrata omaansa. Mitä vastaat?</a:t>
            </a:r>
          </a:p>
          <a:p>
            <a:pPr marL="0" indent="0">
              <a:buNone/>
            </a:pPr>
            <a:endParaRPr lang="fi-FI" b="1" dirty="0"/>
          </a:p>
          <a:p>
            <a:pPr marL="0" indent="0">
              <a:buNone/>
            </a:pPr>
            <a:r>
              <a:rPr lang="fi-FI" b="1" dirty="0"/>
              <a:t>Tehtävä ryhmille:</a:t>
            </a:r>
            <a:endParaRPr lang="fi-FI" dirty="0"/>
          </a:p>
          <a:p>
            <a:r>
              <a:rPr lang="fi-FI" dirty="0"/>
              <a:t>Keskustelkaa, miten lastenohjaajan tulisi toimia tilanteessa.</a:t>
            </a:r>
          </a:p>
          <a:p>
            <a:r>
              <a:rPr lang="fi-FI" dirty="0"/>
              <a:t>Kytkekää vastaukset </a:t>
            </a:r>
            <a:r>
              <a:rPr lang="fi-FI" b="1" dirty="0"/>
              <a:t>etiikan periaatteisiin</a:t>
            </a:r>
            <a:r>
              <a:rPr lang="fi-FI" dirty="0"/>
              <a:t> (esim. vaitiolovelvollisuus, lapsen etu, tasapuolisuus).</a:t>
            </a:r>
          </a:p>
          <a:p>
            <a:endParaRPr lang="fi-FI" dirty="0"/>
          </a:p>
        </p:txBody>
      </p:sp>
    </p:spTree>
    <p:extLst>
      <p:ext uri="{BB962C8B-B14F-4D97-AF65-F5344CB8AC3E}">
        <p14:creationId xmlns:p14="http://schemas.microsoft.com/office/powerpoint/2010/main" val="22405044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32C19B-197D-72CD-664F-6B69756E4570}"/>
              </a:ext>
            </a:extLst>
          </p:cNvPr>
          <p:cNvSpPr>
            <a:spLocks noGrp="1"/>
          </p:cNvSpPr>
          <p:nvPr>
            <p:ph type="title"/>
          </p:nvPr>
        </p:nvSpPr>
        <p:spPr/>
        <p:txBody>
          <a:bodyPr>
            <a:normAutofit/>
          </a:bodyPr>
          <a:lstStyle/>
          <a:p>
            <a:r>
              <a:rPr lang="fi-FI" b="1" dirty="0"/>
              <a:t>Yhteinen purku </a:t>
            </a:r>
            <a:endParaRPr lang="fi-FI" dirty="0"/>
          </a:p>
        </p:txBody>
      </p:sp>
      <p:sp>
        <p:nvSpPr>
          <p:cNvPr id="3" name="Sisällön paikkamerkki 2">
            <a:extLst>
              <a:ext uri="{FF2B5EF4-FFF2-40B4-BE49-F238E27FC236}">
                <a16:creationId xmlns:a16="http://schemas.microsoft.com/office/drawing/2014/main" id="{0A0E4944-914E-7EF9-2BC3-D0855030B8A3}"/>
              </a:ext>
            </a:extLst>
          </p:cNvPr>
          <p:cNvSpPr>
            <a:spLocks noGrp="1"/>
          </p:cNvSpPr>
          <p:nvPr>
            <p:ph sz="quarter" idx="1"/>
          </p:nvPr>
        </p:nvSpPr>
        <p:spPr/>
        <p:txBody>
          <a:bodyPr/>
          <a:lstStyle/>
          <a:p>
            <a:r>
              <a:rPr lang="fi-FI" dirty="0"/>
              <a:t>Jokainen ryhmä esittelee lyhyesti oman tilanteensa ja ratkaisunsa.</a:t>
            </a:r>
          </a:p>
          <a:p>
            <a:r>
              <a:rPr lang="fi-FI" dirty="0"/>
              <a:t>Keskustelkaa: Mitkä tilanteet olivat helppoja? Mitkä vaikeampia?</a:t>
            </a:r>
          </a:p>
          <a:p>
            <a:endParaRPr lang="fi-FI" dirty="0"/>
          </a:p>
        </p:txBody>
      </p:sp>
    </p:spTree>
    <p:extLst>
      <p:ext uri="{BB962C8B-B14F-4D97-AF65-F5344CB8AC3E}">
        <p14:creationId xmlns:p14="http://schemas.microsoft.com/office/powerpoint/2010/main" val="1522277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6">
            <a:extLst>
              <a:ext uri="{FF2B5EF4-FFF2-40B4-BE49-F238E27FC236}">
                <a16:creationId xmlns:a16="http://schemas.microsoft.com/office/drawing/2014/main" id="{67EFC694-11C9-96DB-F2B1-1B8182759904}"/>
              </a:ext>
            </a:extLst>
          </p:cNvPr>
          <p:cNvSpPr>
            <a:spLocks noChangeArrowheads="1"/>
          </p:cNvSpPr>
          <p:nvPr/>
        </p:nvSpPr>
        <p:spPr bwMode="auto">
          <a:xfrm>
            <a:off x="163688" y="71272"/>
            <a:ext cx="7884368" cy="1349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Tilannekortit: Lastenohjaajan etiikka</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1</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Leikkitilanteessa huomaat, että kaksi lasta ei päästä yhtä lasta mukaan leikkiin.</a:t>
            </a:r>
          </a:p>
          <a:p>
            <a:pPr marL="0" marR="0" lvl="0" indent="0" algn="l" defTabSz="914400" rtl="0" eaLnBrk="0" fontAlgn="base" latinLnBrk="0" hangingPunct="0">
              <a:lnSpc>
                <a:spcPct val="100000"/>
              </a:lnSpc>
              <a:spcBef>
                <a:spcPct val="0"/>
              </a:spcBef>
              <a:spcAft>
                <a:spcPct val="0"/>
              </a:spcAft>
              <a:buClrTx/>
              <a:buSzTx/>
              <a:buFontTx/>
              <a:buNone/>
              <a:tabLst/>
            </a:pP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toimit ohjaajana, jotta lapsen oikeus osallisuuteen ja tasa-arvoon toteutuu?</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21" name="Rectangle 18">
            <a:extLst>
              <a:ext uri="{FF2B5EF4-FFF2-40B4-BE49-F238E27FC236}">
                <a16:creationId xmlns:a16="http://schemas.microsoft.com/office/drawing/2014/main" id="{A1150F74-DA7E-B39F-8B1C-3329835342A9}"/>
              </a:ext>
            </a:extLst>
          </p:cNvPr>
          <p:cNvSpPr>
            <a:spLocks noChangeArrowheads="1"/>
          </p:cNvSpPr>
          <p:nvPr/>
        </p:nvSpPr>
        <p:spPr bwMode="auto">
          <a:xfrm>
            <a:off x="216796" y="977057"/>
            <a:ext cx="7884368" cy="97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2</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Lapsi kertoo sinulle salaisuuden: "Isi suuttuu kotona ja pelottaa."</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huomioit vaitiolovelvollisuuden ja samalla lapsen edun?</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23" name="Rectangle 20">
            <a:extLst>
              <a:ext uri="{FF2B5EF4-FFF2-40B4-BE49-F238E27FC236}">
                <a16:creationId xmlns:a16="http://schemas.microsoft.com/office/drawing/2014/main" id="{BFB0F70F-53EE-5EE1-3E59-F14681E0B377}"/>
              </a:ext>
            </a:extLst>
          </p:cNvPr>
          <p:cNvSpPr>
            <a:spLocks noChangeArrowheads="1"/>
          </p:cNvSpPr>
          <p:nvPr/>
        </p:nvSpPr>
        <p:spPr bwMode="auto">
          <a:xfrm>
            <a:off x="162536" y="1585653"/>
            <a:ext cx="7884368" cy="97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3</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Vanhempi kysyy sinulta: </a:t>
            </a:r>
            <a:r>
              <a:rPr kumimoji="0" lang="fi-FI" altLang="fi-FI" sz="12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"Miten muiden lapset pärjäävät? Onko minun lapseni yhtä taitava kuin he?"</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Mitä vastaat ja miten turvaat muiden lasten yksityisyyden?</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25" name="Rectangle 22">
            <a:extLst>
              <a:ext uri="{FF2B5EF4-FFF2-40B4-BE49-F238E27FC236}">
                <a16:creationId xmlns:a16="http://schemas.microsoft.com/office/drawing/2014/main" id="{56F0C53A-CB7E-3014-C740-096878660ACE}"/>
              </a:ext>
            </a:extLst>
          </p:cNvPr>
          <p:cNvSpPr>
            <a:spLocks noChangeArrowheads="1"/>
          </p:cNvSpPr>
          <p:nvPr/>
        </p:nvSpPr>
        <p:spPr bwMode="auto">
          <a:xfrm>
            <a:off x="271056" y="2300081"/>
            <a:ext cx="7884368" cy="97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4</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Sinulla on ryhmässä lapsi, josta pidät erityisen paljon ja viettäisit mielelläsi hänen kanssaan enemmän aikaa.</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varmistat, että kohtelet kaikkia lapsia tasapuolisesti?</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27" name="Rectangle 24">
            <a:extLst>
              <a:ext uri="{FF2B5EF4-FFF2-40B4-BE49-F238E27FC236}">
                <a16:creationId xmlns:a16="http://schemas.microsoft.com/office/drawing/2014/main" id="{087FA831-20EF-F8C0-7EA1-2810C0953621}"/>
              </a:ext>
            </a:extLst>
          </p:cNvPr>
          <p:cNvSpPr>
            <a:spLocks noChangeArrowheads="1"/>
          </p:cNvSpPr>
          <p:nvPr/>
        </p:nvSpPr>
        <p:spPr bwMode="auto">
          <a:xfrm>
            <a:off x="379576" y="2909339"/>
            <a:ext cx="7884368" cy="97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5</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Kaksi lasta riitelee leluista ja tilanne uhkaa muuttua fyysiseksi.</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toimit oikeudenmukaisesti ja rauhoitat tilanteen?</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29" name="Rectangle 26">
            <a:extLst>
              <a:ext uri="{FF2B5EF4-FFF2-40B4-BE49-F238E27FC236}">
                <a16:creationId xmlns:a16="http://schemas.microsoft.com/office/drawing/2014/main" id="{7C1B27C0-B3B9-D43F-FF0F-BCF47BF59CC0}"/>
              </a:ext>
            </a:extLst>
          </p:cNvPr>
          <p:cNvSpPr>
            <a:spLocks noChangeArrowheads="1"/>
          </p:cNvSpPr>
          <p:nvPr/>
        </p:nvSpPr>
        <p:spPr bwMode="auto">
          <a:xfrm>
            <a:off x="323072" y="3643721"/>
            <a:ext cx="7884368" cy="1164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6</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Olet luvannut lapselle, että hänen tekemänsä piirustus laitetaan seinälle esille. Kiireessä unohdat tehdä sen, ja lapsi huomaa asian.</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toimit ja miten tämä liittyy luotettavuuteen ohjaajana?</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31" name="Rectangle 28">
            <a:extLst>
              <a:ext uri="{FF2B5EF4-FFF2-40B4-BE49-F238E27FC236}">
                <a16:creationId xmlns:a16="http://schemas.microsoft.com/office/drawing/2014/main" id="{80C3A0DB-3D75-3B68-124C-1E2C070CED20}"/>
              </a:ext>
            </a:extLst>
          </p:cNvPr>
          <p:cNvSpPr>
            <a:spLocks noChangeArrowheads="1"/>
          </p:cNvSpPr>
          <p:nvPr/>
        </p:nvSpPr>
        <p:spPr bwMode="auto">
          <a:xfrm>
            <a:off x="434408" y="4490414"/>
            <a:ext cx="7884368" cy="97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7</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Huomaat, että työtoverisi kohtelee joitakin lapsia välinpitämättömästi ja suosii toisia.</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puutut asiaan ammatillisesti?</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
        <p:nvSpPr>
          <p:cNvPr id="33" name="Rectangle 30">
            <a:extLst>
              <a:ext uri="{FF2B5EF4-FFF2-40B4-BE49-F238E27FC236}">
                <a16:creationId xmlns:a16="http://schemas.microsoft.com/office/drawing/2014/main" id="{DDD234B6-0D5E-7A9D-BB40-1981940E4E62}"/>
              </a:ext>
            </a:extLst>
          </p:cNvPr>
          <p:cNvSpPr>
            <a:spLocks noChangeArrowheads="1"/>
          </p:cNvSpPr>
          <p:nvPr/>
        </p:nvSpPr>
        <p:spPr bwMode="auto">
          <a:xfrm>
            <a:off x="467544" y="5386660"/>
            <a:ext cx="788436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Kortti 8</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Lapset alkavat esittää kysymyksiä eri uskonnoista, perhemuodoista ja kulttuureista.</a:t>
            </a:r>
            <a:b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Segoe UI Emoji" panose="020B0502040204020203" pitchFamily="34" charset="0"/>
              </a:rPr>
              <a:t>👉</a:t>
            </a:r>
            <a:r>
              <a:rPr kumimoji="0" lang="fi-FI" altLang="fi-FI"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Miten toimit niin, että edistät yhdenvertaisuutta ja kunnioitat erilaisuutta?</a:t>
            </a:r>
            <a:endParaRPr kumimoji="0" lang="fi-FI" altLang="fi-FI"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46817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27584" y="764704"/>
            <a:ext cx="7726632" cy="824136"/>
          </a:xfrm>
        </p:spPr>
        <p:txBody>
          <a:bodyPr>
            <a:normAutofit fontScale="90000"/>
          </a:bodyPr>
          <a:lstStyle/>
          <a:p>
            <a:r>
              <a:rPr lang="fi-FI" b="1" dirty="0"/>
              <a:t>Lastenohjaajan etiikka</a:t>
            </a:r>
            <a:br>
              <a:rPr lang="fi-FI" b="1" dirty="0"/>
            </a:br>
            <a:endParaRPr lang="fi-FI" dirty="0"/>
          </a:p>
        </p:txBody>
      </p:sp>
      <p:graphicFrame>
        <p:nvGraphicFramePr>
          <p:cNvPr id="4" name="Sisällön paikkamerkki 3"/>
          <p:cNvGraphicFramePr>
            <a:graphicFrameLocks noGrp="1"/>
          </p:cNvGraphicFramePr>
          <p:nvPr>
            <p:ph sz="quarter" idx="1"/>
            <p:extLst>
              <p:ext uri="{D42A27DB-BD31-4B8C-83A1-F6EECF244321}">
                <p14:modId xmlns:p14="http://schemas.microsoft.com/office/powerpoint/2010/main" val="3113708826"/>
              </p:ext>
            </p:extLst>
          </p:nvPr>
        </p:nvGraphicFramePr>
        <p:xfrm>
          <a:off x="971600" y="1196752"/>
          <a:ext cx="8363271" cy="4503539"/>
        </p:xfrm>
        <a:graphic>
          <a:graphicData uri="http://schemas.openxmlformats.org/drawingml/2006/table">
            <a:tbl>
              <a:tblPr/>
              <a:tblGrid>
                <a:gridCol w="8363271">
                  <a:extLst>
                    <a:ext uri="{9D8B030D-6E8A-4147-A177-3AD203B41FA5}">
                      <a16:colId xmlns:a16="http://schemas.microsoft.com/office/drawing/2014/main" val="20000"/>
                    </a:ext>
                  </a:extLst>
                </a:gridCol>
              </a:tblGrid>
              <a:tr h="375295">
                <a:tc>
                  <a:txBody>
                    <a:bodyPr/>
                    <a:lstStyle/>
                    <a:p>
                      <a:endParaRPr lang="fi-FI" b="1" dirty="0"/>
                    </a:p>
                  </a:txBody>
                  <a:tcPr marL="0" marR="0" marT="0" marB="0" anchor="ctr">
                    <a:lnL>
                      <a:noFill/>
                    </a:lnL>
                    <a:lnR>
                      <a:noFill/>
                    </a:lnR>
                    <a:lnT>
                      <a:noFill/>
                    </a:lnT>
                    <a:lnB>
                      <a:noFill/>
                    </a:lnB>
                  </a:tcPr>
                </a:tc>
                <a:extLst>
                  <a:ext uri="{0D108BD9-81ED-4DB2-BD59-A6C34878D82A}">
                    <a16:rowId xmlns:a16="http://schemas.microsoft.com/office/drawing/2014/main" val="10000"/>
                  </a:ext>
                </a:extLst>
              </a:tr>
              <a:tr h="4128244">
                <a:tc>
                  <a:txBody>
                    <a:bodyPr/>
                    <a:lstStyle/>
                    <a:p>
                      <a:pPr>
                        <a:buFontTx/>
                        <a:buChar char="-"/>
                      </a:pPr>
                      <a:r>
                        <a:rPr lang="fi-FI" sz="2000" dirty="0">
                          <a:latin typeface="Arial" panose="020B0604020202020204" pitchFamily="34" charset="0"/>
                          <a:cs typeface="Arial" panose="020B0604020202020204" pitchFamily="34" charset="0"/>
                        </a:rPr>
                        <a:t>Etiikka on oppiaine, jonka piirissä tutkitaan hyvää elämää.</a:t>
                      </a:r>
                    </a:p>
                    <a:p>
                      <a:pPr>
                        <a:buFontTx/>
                        <a:buNone/>
                      </a:pPr>
                      <a:endParaRPr lang="fi-FI" sz="2000" dirty="0">
                        <a:latin typeface="Arial" panose="020B0604020202020204" pitchFamily="34" charset="0"/>
                        <a:cs typeface="Arial" panose="020B0604020202020204" pitchFamily="34" charset="0"/>
                      </a:endParaRPr>
                    </a:p>
                    <a:p>
                      <a:pPr>
                        <a:buFontTx/>
                        <a:buChar char="-"/>
                      </a:pPr>
                      <a:r>
                        <a:rPr lang="fi-FI" sz="2000" dirty="0">
                          <a:latin typeface="Arial" panose="020B0604020202020204" pitchFamily="34" charset="0"/>
                          <a:cs typeface="Arial" panose="020B0604020202020204" pitchFamily="34" charset="0"/>
                        </a:rPr>
                        <a:t>Hyvä elämä saavutetaan etiikan näkökulmasta moraalisissa käytänteissä. </a:t>
                      </a:r>
                    </a:p>
                    <a:p>
                      <a:pPr>
                        <a:buFontTx/>
                        <a:buNone/>
                      </a:pPr>
                      <a:endParaRPr lang="fi-FI" sz="2000" dirty="0">
                        <a:latin typeface="Arial" panose="020B0604020202020204" pitchFamily="34" charset="0"/>
                        <a:cs typeface="Arial" panose="020B0604020202020204" pitchFamily="34" charset="0"/>
                      </a:endParaRPr>
                    </a:p>
                    <a:p>
                      <a:pPr>
                        <a:buFontTx/>
                        <a:buChar char="-"/>
                      </a:pPr>
                      <a:r>
                        <a:rPr lang="fi-FI" sz="2000" dirty="0">
                          <a:latin typeface="Arial" panose="020B0604020202020204" pitchFamily="34" charset="0"/>
                          <a:cs typeface="Arial" panose="020B0604020202020204" pitchFamily="34" charset="0"/>
                        </a:rPr>
                        <a:t>Eettinen tieto ja taito on lastenohjaajan ydinosaamista. </a:t>
                      </a:r>
                    </a:p>
                    <a:p>
                      <a:pPr>
                        <a:buFontTx/>
                        <a:buNone/>
                      </a:pPr>
                      <a:endParaRPr lang="fi-FI" sz="2000" dirty="0">
                        <a:latin typeface="Arial" panose="020B0604020202020204" pitchFamily="34" charset="0"/>
                        <a:cs typeface="Arial" panose="020B0604020202020204" pitchFamily="34" charset="0"/>
                      </a:endParaRPr>
                    </a:p>
                    <a:p>
                      <a:pPr>
                        <a:buFontTx/>
                        <a:buChar char="-"/>
                      </a:pPr>
                      <a:r>
                        <a:rPr lang="fi-FI" sz="2000" dirty="0">
                          <a:latin typeface="Arial" panose="020B0604020202020204" pitchFamily="34" charset="0"/>
                          <a:cs typeface="Arial" panose="020B0604020202020204" pitchFamily="34" charset="0"/>
                        </a:rPr>
                        <a:t>Lapsen oikeudet, lasten kasvattamisen luonne, lasten kaltoinkohtelu jne. ovat keskeisiä kysymyksiä. </a:t>
                      </a:r>
                    </a:p>
                    <a:p>
                      <a:pPr>
                        <a:buFontTx/>
                        <a:buNone/>
                      </a:pPr>
                      <a:endParaRPr lang="fi-FI" sz="2000" dirty="0">
                        <a:latin typeface="Arial" panose="020B0604020202020204" pitchFamily="34" charset="0"/>
                        <a:cs typeface="Arial" panose="020B0604020202020204" pitchFamily="34" charset="0"/>
                      </a:endParaRPr>
                    </a:p>
                    <a:p>
                      <a:pPr>
                        <a:buFontTx/>
                        <a:buChar char="-"/>
                      </a:pPr>
                      <a:r>
                        <a:rPr lang="fi-FI" sz="2000" dirty="0">
                          <a:latin typeface="Arial" panose="020B0604020202020204" pitchFamily="34" charset="0"/>
                          <a:cs typeface="Arial" panose="020B0604020202020204" pitchFamily="34" charset="0"/>
                        </a:rPr>
                        <a:t>Lasten oikeuksien julistus, Perustuslaki, Perusoikeuslaki, varhaiskasvatuslaki</a:t>
                      </a:r>
                      <a:r>
                        <a:rPr lang="fi-FI" sz="2000" baseline="0" dirty="0">
                          <a:latin typeface="Arial" panose="020B0604020202020204" pitchFamily="34" charset="0"/>
                          <a:cs typeface="Arial" panose="020B0604020202020204" pitchFamily="34" charset="0"/>
                        </a:rPr>
                        <a:t> </a:t>
                      </a:r>
                      <a:r>
                        <a:rPr lang="fi-FI" sz="2000" dirty="0">
                          <a:latin typeface="Arial" panose="020B0604020202020204" pitchFamily="34" charset="0"/>
                          <a:cs typeface="Arial" panose="020B0604020202020204" pitchFamily="34" charset="0"/>
                        </a:rPr>
                        <a:t>sekä lastensuojelulaki.</a:t>
                      </a:r>
                    </a:p>
                  </a:txBody>
                  <a:tcPr marL="0" marR="0" marT="0" marB="0" anchor="ctr">
                    <a:lnL>
                      <a:noFill/>
                    </a:lnL>
                    <a:lnR>
                      <a:noFill/>
                    </a:lnR>
                    <a:lnT>
                      <a:noFill/>
                    </a:lnT>
                    <a:lnB>
                      <a:noFill/>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52509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01752" y="228600"/>
            <a:ext cx="8534400" cy="896144"/>
          </a:xfrm>
        </p:spPr>
        <p:txBody>
          <a:bodyPr>
            <a:noAutofit/>
          </a:bodyPr>
          <a:lstStyle/>
          <a:p>
            <a:br>
              <a:rPr lang="fi-FI" sz="2800" dirty="0"/>
            </a:br>
            <a:br>
              <a:rPr lang="fi-FI" sz="2800" dirty="0"/>
            </a:br>
            <a:r>
              <a:rPr lang="fi-FI" sz="2800" b="1" dirty="0"/>
              <a:t>Kasvatus-, ohjaus ja opetusalan eettiset periaatteet</a:t>
            </a:r>
            <a:endParaRPr lang="fi-FI" sz="2800" dirty="0"/>
          </a:p>
        </p:txBody>
      </p:sp>
      <p:sp>
        <p:nvSpPr>
          <p:cNvPr id="3" name="Sisällön paikkamerkki 2"/>
          <p:cNvSpPr>
            <a:spLocks noGrp="1"/>
          </p:cNvSpPr>
          <p:nvPr>
            <p:ph sz="quarter" idx="1"/>
          </p:nvPr>
        </p:nvSpPr>
        <p:spPr>
          <a:xfrm>
            <a:off x="107504" y="1600200"/>
            <a:ext cx="8856984" cy="4525963"/>
          </a:xfrm>
        </p:spPr>
        <p:txBody>
          <a:bodyPr>
            <a:normAutofit fontScale="85000" lnSpcReduction="20000"/>
          </a:bodyPr>
          <a:lstStyle/>
          <a:p>
            <a:pPr marL="0" indent="0">
              <a:buNone/>
            </a:pPr>
            <a:r>
              <a:rPr lang="fi-FI" u="sng" dirty="0"/>
              <a:t>Eettisten periaatteiden tarkoitus</a:t>
            </a:r>
          </a:p>
          <a:p>
            <a:r>
              <a:rPr lang="fi-FI" dirty="0"/>
              <a:t>tukea  päätöksentekoa  päivittäisessä työssä suhteessa oppijaan, työyhteisöön ja yhteiskuntaan</a:t>
            </a:r>
          </a:p>
          <a:p>
            <a:pPr marL="0" indent="0">
              <a:buNone/>
            </a:pPr>
            <a:endParaRPr lang="fi-FI" dirty="0"/>
          </a:p>
          <a:p>
            <a:pPr marL="0" indent="0">
              <a:buNone/>
            </a:pPr>
            <a:r>
              <a:rPr lang="fi-FI" u="sng" dirty="0"/>
              <a:t>Työn tekeminen</a:t>
            </a:r>
          </a:p>
          <a:p>
            <a:r>
              <a:rPr lang="fi-FI" dirty="0"/>
              <a:t>Työn vastuullinen hoitaminen</a:t>
            </a:r>
          </a:p>
          <a:p>
            <a:r>
              <a:rPr lang="fi-FI" dirty="0"/>
              <a:t>Työn kehittäminen ja oman toiminnan arviointi</a:t>
            </a:r>
          </a:p>
          <a:p>
            <a:r>
              <a:rPr lang="fi-FI" dirty="0"/>
              <a:t> Erehtyvyyden hyväksyminen ja valmius tarkistaa näkemyksiä</a:t>
            </a:r>
          </a:p>
          <a:p>
            <a:r>
              <a:rPr lang="fi-FI" dirty="0"/>
              <a:t>Työtä määritteleviin lakeihin, sääntöihin ja työssä noudatettaviin käytäntöihin sitoutuminen </a:t>
            </a:r>
            <a:br>
              <a:rPr lang="fi-FI" dirty="0"/>
            </a:br>
            <a:br>
              <a:rPr lang="fi-FI" dirty="0"/>
            </a:br>
            <a:br>
              <a:rPr lang="fi-FI" dirty="0"/>
            </a:br>
            <a:endParaRPr lang="fi-FI" dirty="0"/>
          </a:p>
        </p:txBody>
      </p:sp>
    </p:spTree>
    <p:extLst>
      <p:ext uri="{BB962C8B-B14F-4D97-AF65-F5344CB8AC3E}">
        <p14:creationId xmlns:p14="http://schemas.microsoft.com/office/powerpoint/2010/main" val="15547370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0" y="476250"/>
            <a:ext cx="8135938" cy="5649913"/>
          </a:xfrm>
        </p:spPr>
        <p:txBody>
          <a:bodyPr>
            <a:normAutofit fontScale="92500" lnSpcReduction="10000"/>
          </a:bodyPr>
          <a:lstStyle/>
          <a:p>
            <a:pPr marL="0" indent="0">
              <a:buNone/>
            </a:pPr>
            <a:r>
              <a:rPr lang="fi-FI" u="sng" dirty="0"/>
              <a:t>Yhteiskunta</a:t>
            </a:r>
          </a:p>
          <a:p>
            <a:r>
              <a:rPr lang="fi-FI" dirty="0"/>
              <a:t>Ammatillisesta kehittymisestä huolehtiminen ja toimiminen yhteistyössä kodin, ympäröivän yhteisön ja yhteiskunnan kanssa.</a:t>
            </a:r>
          </a:p>
          <a:p>
            <a:endParaRPr lang="fi-FI" u="sng" dirty="0"/>
          </a:p>
          <a:p>
            <a:pPr marL="0" indent="0">
              <a:buNone/>
            </a:pPr>
            <a:r>
              <a:rPr lang="fi-FI" u="sng" dirty="0"/>
              <a:t>Oppija/lapsi</a:t>
            </a:r>
          </a:p>
          <a:p>
            <a:r>
              <a:rPr lang="fi-FI" dirty="0"/>
              <a:t>Oppijan hyväksyminen huomiointi ja ainutkertaisena ihmisenä</a:t>
            </a:r>
          </a:p>
          <a:p>
            <a:r>
              <a:rPr lang="fi-FI" dirty="0"/>
              <a:t> Oppijan oikeuksien kunnioittaminen ja inhimillisesti ja oikeudenmukaisesti suhtautuminen</a:t>
            </a:r>
          </a:p>
          <a:p>
            <a:r>
              <a:rPr lang="fi-FI" dirty="0"/>
              <a:t>Oppijan lähtökohtien, ajattelun ja mielipiteiden ymmärtäminen ja persoonaan ja yksityisyyteen liittyvien asioiden tahdikas käsittely</a:t>
            </a:r>
          </a:p>
          <a:p>
            <a:pPr marL="0" indent="0">
              <a:buNone/>
            </a:pPr>
            <a:endParaRPr lang="fi-FI" dirty="0"/>
          </a:p>
          <a:p>
            <a:pPr marL="0" indent="0">
              <a:buNone/>
            </a:pPr>
            <a:r>
              <a:rPr lang="fi-FI" dirty="0"/>
              <a:t>Erityisesti huolenpitoa ja suojelua tarvitsevien oppijoiden huomiointi</a:t>
            </a:r>
            <a:br>
              <a:rPr lang="fi-FI" dirty="0"/>
            </a:br>
            <a:r>
              <a:rPr lang="fi-FI" dirty="0"/>
              <a:t>Lapsesta vastuussa olevien aikuisten kanssa yhteistyössä</a:t>
            </a:r>
            <a:br>
              <a:rPr lang="fi-FI" dirty="0"/>
            </a:br>
            <a:r>
              <a:rPr lang="fi-FI" dirty="0"/>
              <a:t>toimiminen</a:t>
            </a:r>
          </a:p>
          <a:p>
            <a:endParaRPr lang="fi-FI" dirty="0"/>
          </a:p>
        </p:txBody>
      </p:sp>
    </p:spTree>
    <p:extLst>
      <p:ext uri="{BB962C8B-B14F-4D97-AF65-F5344CB8AC3E}">
        <p14:creationId xmlns:p14="http://schemas.microsoft.com/office/powerpoint/2010/main" val="18186253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0" y="765175"/>
            <a:ext cx="8208963" cy="5360988"/>
          </a:xfrm>
        </p:spPr>
        <p:txBody>
          <a:bodyPr>
            <a:normAutofit/>
          </a:bodyPr>
          <a:lstStyle/>
          <a:p>
            <a:pPr marL="0" indent="0">
              <a:buNone/>
            </a:pPr>
            <a:r>
              <a:rPr lang="fi-FI" u="sng" dirty="0"/>
              <a:t>Kasvatuksen päävastuu kuuluu vanhemmille</a:t>
            </a:r>
            <a:endParaRPr lang="fi-FI" dirty="0"/>
          </a:p>
          <a:p>
            <a:r>
              <a:rPr lang="fi-FI" dirty="0"/>
              <a:t>Tehtävänä on tukea eettisesti ja moraalisesti oikeaa kasvatusta ottaen huomioon työtä koskevat yleiset säännöt, lait ja sopimukset.</a:t>
            </a:r>
          </a:p>
          <a:p>
            <a:pPr marL="0" indent="0">
              <a:buNone/>
            </a:pPr>
            <a:r>
              <a:rPr lang="fi-FI" u="sng" dirty="0"/>
              <a:t>Lastenohjaaja itse </a:t>
            </a:r>
          </a:p>
          <a:p>
            <a:r>
              <a:rPr lang="fi-FI" dirty="0"/>
              <a:t>ohjaajan työssä keskeisintä on hänen oma persoonansa, jonka kehittäminen ja hoitaminen on hänen oikeutensa ja velvollisuutensa. </a:t>
            </a:r>
          </a:p>
          <a:p>
            <a:endParaRPr lang="fi-FI" dirty="0"/>
          </a:p>
        </p:txBody>
      </p:sp>
    </p:spTree>
    <p:extLst>
      <p:ext uri="{BB962C8B-B14F-4D97-AF65-F5344CB8AC3E}">
        <p14:creationId xmlns:p14="http://schemas.microsoft.com/office/powerpoint/2010/main" val="899895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Mitä tarkoittaa?</a:t>
            </a:r>
          </a:p>
        </p:txBody>
      </p:sp>
      <p:pic>
        <p:nvPicPr>
          <p:cNvPr id="4" name="Sisällön paikkamerkki 3" descr="laki.png"/>
          <p:cNvPicPr>
            <a:picLocks noGrp="1" noChangeAspect="1"/>
          </p:cNvPicPr>
          <p:nvPr>
            <p:ph sz="quarter" idx="1"/>
          </p:nvPr>
        </p:nvPicPr>
        <p:blipFill>
          <a:blip r:embed="rId2" cstate="print"/>
          <a:stretch>
            <a:fillRect/>
          </a:stretch>
        </p:blipFill>
        <p:spPr>
          <a:xfrm>
            <a:off x="2584450" y="2386012"/>
            <a:ext cx="5200650" cy="2924175"/>
          </a:xfr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0" y="620713"/>
            <a:ext cx="8424863" cy="5505450"/>
          </a:xfrm>
        </p:spPr>
        <p:txBody>
          <a:bodyPr>
            <a:normAutofit/>
          </a:bodyPr>
          <a:lstStyle/>
          <a:p>
            <a:pPr marL="0" indent="0">
              <a:buNone/>
            </a:pPr>
            <a:r>
              <a:rPr lang="fi-FI" u="sng" dirty="0"/>
              <a:t>Lastenohjaaja ja työyhteisö</a:t>
            </a:r>
          </a:p>
          <a:p>
            <a:r>
              <a:rPr lang="fi-FI" dirty="0"/>
              <a:t>lastenohjaaja arvostaa tehtäväänsä ja myös muiden työtä</a:t>
            </a:r>
          </a:p>
          <a:p>
            <a:r>
              <a:rPr lang="fi-FI" dirty="0"/>
              <a:t>ohjaaja pyrkii työyhteisössä rakentavaan yhteistyöhön sekä löytämään tasapainon oman tehtävänsä ja muiden työyhteisön tehtävien välillä</a:t>
            </a:r>
          </a:p>
          <a:p>
            <a:r>
              <a:rPr lang="fi-FI" dirty="0"/>
              <a:t>työtovereiden yksilöllisyyden hyväksyminen, ymmärtämys ja keskinäinen apu ja tuki ovat periaatteita, joihin nojautuen  lastenohjaajat toimivat työyhteisössä. </a:t>
            </a:r>
            <a:br>
              <a:rPr lang="fi-FI" dirty="0"/>
            </a:br>
            <a:endParaRPr lang="fi-FI" dirty="0"/>
          </a:p>
        </p:txBody>
      </p:sp>
    </p:spTree>
    <p:extLst>
      <p:ext uri="{BB962C8B-B14F-4D97-AF65-F5344CB8AC3E}">
        <p14:creationId xmlns:p14="http://schemas.microsoft.com/office/powerpoint/2010/main" val="3059580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4294967295"/>
          </p:nvPr>
        </p:nvSpPr>
        <p:spPr>
          <a:xfrm>
            <a:off x="0" y="836613"/>
            <a:ext cx="8208963" cy="5289550"/>
          </a:xfrm>
        </p:spPr>
        <p:txBody>
          <a:bodyPr>
            <a:normAutofit/>
          </a:bodyPr>
          <a:lstStyle/>
          <a:p>
            <a:pPr marL="0" indent="0">
              <a:buNone/>
            </a:pPr>
            <a:r>
              <a:rPr lang="fi-FI" u="sng" dirty="0"/>
              <a:t>Lastenohjaaja ja vaitiolovelvollisuus</a:t>
            </a:r>
            <a:endParaRPr lang="fi-FI" dirty="0"/>
          </a:p>
          <a:p>
            <a:r>
              <a:rPr lang="fi-FI" dirty="0"/>
              <a:t>lastenohjaaja ei luvatta paljasta sivullisille mitä hän työssään on saanut tietää lasten tai heidän perheenjäsentensä henkilökohtaisista oloista tai asioista.</a:t>
            </a:r>
          </a:p>
          <a:p>
            <a:pPr marL="0" indent="0">
              <a:buNone/>
            </a:pPr>
            <a:r>
              <a:rPr lang="fi-FI" dirty="0"/>
              <a:t> </a:t>
            </a:r>
          </a:p>
          <a:p>
            <a:pPr marL="0" indent="0">
              <a:buNone/>
            </a:pPr>
            <a:r>
              <a:rPr lang="fi-FI" dirty="0"/>
              <a:t> </a:t>
            </a:r>
          </a:p>
          <a:p>
            <a:pPr marL="0" indent="0">
              <a:buNone/>
            </a:pPr>
            <a:r>
              <a:rPr lang="fi-FI" dirty="0"/>
              <a:t> </a:t>
            </a:r>
          </a:p>
          <a:p>
            <a:endParaRPr lang="fi-FI" dirty="0"/>
          </a:p>
        </p:txBody>
      </p:sp>
    </p:spTree>
    <p:extLst>
      <p:ext uri="{BB962C8B-B14F-4D97-AF65-F5344CB8AC3E}">
        <p14:creationId xmlns:p14="http://schemas.microsoft.com/office/powerpoint/2010/main" val="32916064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Ryhmätyönä</a:t>
            </a:r>
          </a:p>
        </p:txBody>
      </p:sp>
      <p:sp>
        <p:nvSpPr>
          <p:cNvPr id="3" name="Sisällön paikkamerkki 2"/>
          <p:cNvSpPr>
            <a:spLocks noGrp="1"/>
          </p:cNvSpPr>
          <p:nvPr>
            <p:ph sz="quarter" idx="1"/>
          </p:nvPr>
        </p:nvSpPr>
        <p:spPr/>
        <p:txBody>
          <a:bodyPr>
            <a:normAutofit fontScale="92500" lnSpcReduction="20000"/>
          </a:bodyPr>
          <a:lstStyle/>
          <a:p>
            <a:pPr marL="0" indent="0">
              <a:buNone/>
            </a:pPr>
            <a:r>
              <a:rPr lang="fi-FI" dirty="0"/>
              <a:t>Millaisia eettisiä ongelmia lastenohjaajan  työssä voi tulla vastaan? Kerätään pienissä ryhmissä:</a:t>
            </a:r>
          </a:p>
          <a:p>
            <a:pPr marL="0" indent="0">
              <a:buNone/>
            </a:pPr>
            <a:r>
              <a:rPr lang="fi-FI" dirty="0"/>
              <a:t> </a:t>
            </a:r>
          </a:p>
          <a:p>
            <a:pPr lvl="0"/>
            <a:r>
              <a:rPr lang="fi-FI" dirty="0"/>
              <a:t>kasvatustyöhön liittyvät</a:t>
            </a:r>
          </a:p>
          <a:p>
            <a:pPr marL="0" indent="0">
              <a:buNone/>
            </a:pPr>
            <a:r>
              <a:rPr lang="fi-FI" dirty="0"/>
              <a:t> </a:t>
            </a:r>
          </a:p>
          <a:p>
            <a:pPr lvl="0"/>
            <a:r>
              <a:rPr lang="fi-FI" dirty="0"/>
              <a:t>työntekijän ja vanhempien välisiin suhteisiin liittyvät</a:t>
            </a:r>
          </a:p>
          <a:p>
            <a:pPr marL="0" indent="0">
              <a:buNone/>
            </a:pPr>
            <a:r>
              <a:rPr lang="fi-FI" dirty="0"/>
              <a:t>  </a:t>
            </a:r>
          </a:p>
          <a:p>
            <a:pPr lvl="0"/>
            <a:r>
              <a:rPr lang="fi-FI" dirty="0"/>
              <a:t>työntekijöiden välisiin suhteisiin liittyvät</a:t>
            </a:r>
          </a:p>
          <a:p>
            <a:pPr marL="0" indent="0">
              <a:buNone/>
            </a:pPr>
            <a:r>
              <a:rPr lang="fi-FI" dirty="0"/>
              <a:t> </a:t>
            </a:r>
          </a:p>
          <a:p>
            <a:pPr marL="0" indent="0">
              <a:buNone/>
            </a:pPr>
            <a:r>
              <a:rPr lang="fi-FI" dirty="0"/>
              <a:t>Pohditaan yhdessä mahdollisia toimintatapoja ja ratkaisuja niihin.</a:t>
            </a:r>
          </a:p>
          <a:p>
            <a:pPr marL="0" indent="0">
              <a:buNone/>
            </a:pPr>
            <a:r>
              <a:rPr lang="fi-FI" dirty="0"/>
              <a:t> </a:t>
            </a:r>
          </a:p>
          <a:p>
            <a:pPr marL="0" indent="0">
              <a:buNone/>
            </a:pPr>
            <a:r>
              <a:rPr lang="fi-FI" dirty="0"/>
              <a:t> </a:t>
            </a:r>
          </a:p>
          <a:p>
            <a:endParaRPr lang="fi-FI" dirty="0"/>
          </a:p>
        </p:txBody>
      </p:sp>
    </p:spTree>
    <p:extLst>
      <p:ext uri="{BB962C8B-B14F-4D97-AF65-F5344CB8AC3E}">
        <p14:creationId xmlns:p14="http://schemas.microsoft.com/office/powerpoint/2010/main" val="2824083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4000" dirty="0"/>
              <a:t>Työajan noudattaminen, asiallinen käytös, puhelinkäyttäytyminen</a:t>
            </a:r>
            <a:r>
              <a:rPr lang="fi-FI" dirty="0"/>
              <a:t>,</a:t>
            </a:r>
          </a:p>
        </p:txBody>
      </p:sp>
      <p:sp>
        <p:nvSpPr>
          <p:cNvPr id="3" name="Sisällön paikkamerkki 2"/>
          <p:cNvSpPr>
            <a:spLocks noGrp="1"/>
          </p:cNvSpPr>
          <p:nvPr>
            <p:ph sz="quarter" idx="1"/>
          </p:nvPr>
        </p:nvSpPr>
        <p:spPr/>
        <p:txBody>
          <a:bodyPr/>
          <a:lstStyle/>
          <a:p>
            <a:endParaRPr lang="fi-FI" sz="2800" dirty="0"/>
          </a:p>
          <a:p>
            <a:r>
              <a:rPr lang="fi-FI" sz="2800" dirty="0"/>
              <a:t>Mitä tarkoittaa asiallinen käytös?</a:t>
            </a:r>
          </a:p>
          <a:p>
            <a:r>
              <a:rPr lang="fi-FI" sz="2800" dirty="0"/>
              <a:t>Entäs työaikojen noudattaminen?</a:t>
            </a:r>
          </a:p>
          <a:p>
            <a:r>
              <a:rPr lang="fi-FI" sz="2800" dirty="0"/>
              <a:t>Miten lastenohjaajan kuuluisi pukeutua?</a:t>
            </a:r>
          </a:p>
          <a:p>
            <a:pPr>
              <a:buNone/>
            </a:pPr>
            <a:endParaRPr lang="fi-FI" dirty="0"/>
          </a:p>
          <a:p>
            <a:pPr>
              <a:buNone/>
            </a:pPr>
            <a:endParaRPr lang="fi-FI"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Ammattietiikka </a:t>
            </a:r>
          </a:p>
        </p:txBody>
      </p:sp>
      <p:sp>
        <p:nvSpPr>
          <p:cNvPr id="3" name="Sisällön paikkamerkki 2"/>
          <p:cNvSpPr>
            <a:spLocks noGrp="1"/>
          </p:cNvSpPr>
          <p:nvPr>
            <p:ph sz="quarter" idx="1"/>
          </p:nvPr>
        </p:nvSpPr>
        <p:spPr/>
        <p:txBody>
          <a:bodyPr>
            <a:normAutofit/>
          </a:bodyPr>
          <a:lstStyle/>
          <a:p>
            <a:pPr>
              <a:buFont typeface="Wingdings" panose="05000000000000000000" pitchFamily="2" charset="2"/>
              <a:buChar char="§"/>
            </a:pPr>
            <a:r>
              <a:rPr lang="fi-FI" dirty="0"/>
              <a:t>Ammattieettinen toiminta</a:t>
            </a:r>
          </a:p>
          <a:p>
            <a:pPr>
              <a:buFont typeface="Wingdings" panose="05000000000000000000" pitchFamily="2" charset="2"/>
              <a:buChar char="§"/>
            </a:pPr>
            <a:r>
              <a:rPr lang="fi-FI" dirty="0"/>
              <a:t>Ammatilliseen kasvuun pyrkiminen</a:t>
            </a:r>
          </a:p>
          <a:p>
            <a:pPr>
              <a:buFont typeface="Wingdings" panose="05000000000000000000" pitchFamily="2" charset="2"/>
              <a:buChar char="§"/>
            </a:pPr>
            <a:r>
              <a:rPr lang="fi-FI" dirty="0"/>
              <a:t>Etiikan soveltaminen käytäntöön</a:t>
            </a:r>
          </a:p>
          <a:p>
            <a:pPr marL="0" indent="0">
              <a:buNone/>
            </a:pPr>
            <a:r>
              <a:rPr lang="fi-FI" u="sng" dirty="0"/>
              <a:t>Opiskelijana/työntekijänä huomioi</a:t>
            </a:r>
          </a:p>
          <a:p>
            <a:r>
              <a:rPr lang="fi-FI" dirty="0"/>
              <a:t>Verbaalinen vuorovaikutus, </a:t>
            </a:r>
            <a:r>
              <a:rPr lang="fi-FI" dirty="0" err="1"/>
              <a:t>nonverbaalinen</a:t>
            </a:r>
            <a:r>
              <a:rPr lang="fi-FI" dirty="0"/>
              <a:t> vuorovaikutus, kielen käyttö</a:t>
            </a:r>
          </a:p>
          <a:p>
            <a:r>
              <a:rPr lang="fi-FI" dirty="0"/>
              <a:t>Vaatetus, korut, meikki, tatuoinnit ym.</a:t>
            </a:r>
          </a:p>
          <a:p>
            <a:r>
              <a:rPr lang="fi-FI" dirty="0"/>
              <a:t>Tupakointi, päihteet</a:t>
            </a:r>
          </a:p>
          <a:p>
            <a:endParaRPr lang="fi-FI" dirty="0"/>
          </a:p>
        </p:txBody>
      </p:sp>
    </p:spTree>
    <p:extLst>
      <p:ext uri="{BB962C8B-B14F-4D97-AF65-F5344CB8AC3E}">
        <p14:creationId xmlns:p14="http://schemas.microsoft.com/office/powerpoint/2010/main" val="13454350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Ammatillisuus lastenohjaajan työssä</a:t>
            </a:r>
          </a:p>
        </p:txBody>
      </p:sp>
      <p:sp>
        <p:nvSpPr>
          <p:cNvPr id="3" name="Sisällön paikkamerkki 2"/>
          <p:cNvSpPr>
            <a:spLocks noGrp="1"/>
          </p:cNvSpPr>
          <p:nvPr>
            <p:ph sz="quarter" idx="1"/>
          </p:nvPr>
        </p:nvSpPr>
        <p:spPr/>
        <p:txBody>
          <a:bodyPr>
            <a:normAutofit lnSpcReduction="10000"/>
          </a:bodyPr>
          <a:lstStyle/>
          <a:p>
            <a:r>
              <a:rPr lang="fi-FI" dirty="0"/>
              <a:t>Ammatillisuus tietämistä ja taitamista = tietoa ja taitoa vaativa ammatti</a:t>
            </a:r>
          </a:p>
          <a:p>
            <a:r>
              <a:rPr lang="fi-FI" dirty="0"/>
              <a:t>Kyky mukautua moniin eri rooleihin</a:t>
            </a:r>
          </a:p>
          <a:p>
            <a:r>
              <a:rPr lang="fi-FI" dirty="0"/>
              <a:t>Käsien taitoa, intuitiota, ymmärrystä</a:t>
            </a:r>
          </a:p>
          <a:p>
            <a:r>
              <a:rPr lang="fi-FI" dirty="0"/>
              <a:t>Taitojen ja rutiinien kasvaessa työ muodostuu jäsennellyksi </a:t>
            </a:r>
            <a:r>
              <a:rPr lang="fi-FI" dirty="0">
                <a:sym typeface="Wingdings" panose="05000000000000000000" pitchFamily="2" charset="2"/>
              </a:rPr>
              <a:t> ammattitaidon kehittyminen ja rutiinien tarkoituksenmukainen käyttäminen</a:t>
            </a:r>
          </a:p>
          <a:p>
            <a:r>
              <a:rPr lang="fi-FI" dirty="0">
                <a:sym typeface="Wingdings" panose="05000000000000000000" pitchFamily="2" charset="2"/>
              </a:rPr>
              <a:t>Verkottuminen = asiantuntijoiden käyttö omassa työssä</a:t>
            </a:r>
          </a:p>
          <a:p>
            <a:r>
              <a:rPr lang="fi-FI" dirty="0">
                <a:sym typeface="Wingdings" panose="05000000000000000000" pitchFamily="2" charset="2"/>
              </a:rPr>
              <a:t>Oman työn jatkuva arviointi  kokemus tulee tietoiseksi  oppiminen</a:t>
            </a:r>
          </a:p>
          <a:p>
            <a:r>
              <a:rPr lang="fi-FI" dirty="0">
                <a:sym typeface="Wingdings" panose="05000000000000000000" pitchFamily="2" charset="2"/>
              </a:rPr>
              <a:t>Palautteen saaminen lisää kehitystä ja oppimista</a:t>
            </a:r>
            <a:endParaRPr lang="fi-FI" dirty="0"/>
          </a:p>
        </p:txBody>
      </p:sp>
    </p:spTree>
    <p:extLst>
      <p:ext uri="{BB962C8B-B14F-4D97-AF65-F5344CB8AC3E}">
        <p14:creationId xmlns:p14="http://schemas.microsoft.com/office/powerpoint/2010/main" val="41120005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Ammatillinen käyttäytyminen</a:t>
            </a:r>
          </a:p>
        </p:txBody>
      </p:sp>
      <p:sp>
        <p:nvSpPr>
          <p:cNvPr id="3" name="Sisällön paikkamerkki 2"/>
          <p:cNvSpPr>
            <a:spLocks noGrp="1"/>
          </p:cNvSpPr>
          <p:nvPr>
            <p:ph sz="quarter" idx="1"/>
          </p:nvPr>
        </p:nvSpPr>
        <p:spPr/>
        <p:txBody>
          <a:bodyPr/>
          <a:lstStyle/>
          <a:p>
            <a:r>
              <a:rPr lang="fi-FI" dirty="0"/>
              <a:t>Omien tunteiden tunnistaminen ja ilmaiseminen</a:t>
            </a:r>
          </a:p>
          <a:p>
            <a:r>
              <a:rPr lang="fi-FI" dirty="0"/>
              <a:t>Työssä jaksamisen huomiointi ja työkyvyn ylläpito</a:t>
            </a:r>
          </a:p>
          <a:p>
            <a:r>
              <a:rPr lang="fi-FI" dirty="0"/>
              <a:t>Erilaisuuden kohtaaminen</a:t>
            </a:r>
          </a:p>
          <a:p>
            <a:r>
              <a:rPr lang="fi-FI" dirty="0"/>
              <a:t>Kerro vanhemmille mahdollisimman paljon myönteisiä asioita lapsesta</a:t>
            </a:r>
          </a:p>
        </p:txBody>
      </p:sp>
    </p:spTree>
    <p:extLst>
      <p:ext uri="{BB962C8B-B14F-4D97-AF65-F5344CB8AC3E}">
        <p14:creationId xmlns:p14="http://schemas.microsoft.com/office/powerpoint/2010/main" val="2997540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01752" y="228600"/>
            <a:ext cx="8534400" cy="1112168"/>
          </a:xfrm>
        </p:spPr>
        <p:txBody>
          <a:bodyPr>
            <a:normAutofit fontScale="90000"/>
          </a:bodyPr>
          <a:lstStyle/>
          <a:p>
            <a:r>
              <a:rPr lang="fi-FI" dirty="0"/>
              <a:t>Sisäisen yrittäjyyden periaatteet</a:t>
            </a:r>
            <a:br>
              <a:rPr lang="fi-FI" dirty="0"/>
            </a:br>
            <a:endParaRPr lang="fi-FI" dirty="0"/>
          </a:p>
        </p:txBody>
      </p:sp>
      <p:sp>
        <p:nvSpPr>
          <p:cNvPr id="3" name="Sisällön paikkamerkki 2"/>
          <p:cNvSpPr>
            <a:spLocks noGrp="1"/>
          </p:cNvSpPr>
          <p:nvPr>
            <p:ph sz="quarter" idx="1"/>
          </p:nvPr>
        </p:nvSpPr>
        <p:spPr/>
        <p:txBody>
          <a:bodyPr>
            <a:normAutofit/>
          </a:bodyPr>
          <a:lstStyle/>
          <a:p>
            <a:pPr marL="0" indent="0">
              <a:buNone/>
            </a:pPr>
            <a:r>
              <a:rPr lang="fi-FI" dirty="0"/>
              <a:t>Tapa toimia aktiivisesti ja oma-aloitteisesti = sisäinen yrittäjyys</a:t>
            </a:r>
          </a:p>
          <a:p>
            <a:r>
              <a:rPr lang="fi-FI" dirty="0"/>
              <a:t>Toiminnan taloudellisuus</a:t>
            </a:r>
            <a:endParaRPr lang="fi-FI" sz="2000" dirty="0"/>
          </a:p>
          <a:p>
            <a:r>
              <a:rPr lang="fi-FI" dirty="0"/>
              <a:t>Ratkaisujen vastuullisuus</a:t>
            </a:r>
            <a:endParaRPr lang="fi-FI" sz="2000" dirty="0"/>
          </a:p>
          <a:p>
            <a:r>
              <a:rPr lang="fi-FI" dirty="0"/>
              <a:t>Työn tavoitteellisuus</a:t>
            </a:r>
            <a:endParaRPr lang="fi-FI" sz="2000" dirty="0"/>
          </a:p>
          <a:p>
            <a:r>
              <a:rPr lang="fi-FI" sz="2800" dirty="0"/>
              <a:t>Toiminnan oma-aloitteellisuus</a:t>
            </a:r>
          </a:p>
          <a:p>
            <a:r>
              <a:rPr lang="fi-FI" sz="2800" dirty="0"/>
              <a:t>Ohjauksen hakeminen ja vastaanotto</a:t>
            </a:r>
          </a:p>
          <a:p>
            <a:r>
              <a:rPr lang="fi-FI" sz="2800" dirty="0"/>
              <a:t>Joustavuus</a:t>
            </a:r>
          </a:p>
          <a:p>
            <a:pPr marL="0" indent="0">
              <a:buNone/>
            </a:pPr>
            <a:r>
              <a:rPr lang="fi-FI" sz="2800" dirty="0">
                <a:sym typeface="Wingdings" panose="05000000000000000000" pitchFamily="2" charset="2"/>
              </a:rPr>
              <a:t> Työelämän sisäinen yrittäjyys on tapa työskennellä ikään kuin hoitaisi omaa yritystään</a:t>
            </a:r>
            <a:endParaRPr lang="fi-FI" sz="2800" dirty="0"/>
          </a:p>
          <a:p>
            <a:pPr marL="0" indent="0">
              <a:buNone/>
            </a:pPr>
            <a:endParaRPr lang="fi-FI" sz="2800" dirty="0"/>
          </a:p>
        </p:txBody>
      </p:sp>
    </p:spTree>
    <p:extLst>
      <p:ext uri="{BB962C8B-B14F-4D97-AF65-F5344CB8AC3E}">
        <p14:creationId xmlns:p14="http://schemas.microsoft.com/office/powerpoint/2010/main" val="26152126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Oman työn merkitys</a:t>
            </a:r>
          </a:p>
        </p:txBody>
      </p:sp>
      <p:sp>
        <p:nvSpPr>
          <p:cNvPr id="3" name="Sisällön paikkamerkki 2"/>
          <p:cNvSpPr>
            <a:spLocks noGrp="1"/>
          </p:cNvSpPr>
          <p:nvPr>
            <p:ph sz="quarter" idx="1"/>
          </p:nvPr>
        </p:nvSpPr>
        <p:spPr/>
        <p:txBody>
          <a:bodyPr>
            <a:normAutofit/>
          </a:bodyPr>
          <a:lstStyle/>
          <a:p>
            <a:r>
              <a:rPr lang="fi-FI" dirty="0"/>
              <a:t>Kuulua johonkin ammattiryhmään ja luoda hyvä motivaatio ja ammatti-identiteetti</a:t>
            </a:r>
          </a:p>
          <a:p>
            <a:r>
              <a:rPr lang="fi-FI" dirty="0"/>
              <a:t>Kehittää työtä työnsä asiantuntijana, jotta työ olisi haasteellista ja tavoitteiden saaminen palkitsevaa</a:t>
            </a:r>
          </a:p>
          <a:p>
            <a:r>
              <a:rPr lang="fi-FI" dirty="0"/>
              <a:t>Ammattiarvostuksen lisääntyminen, kun ohjaaja itse arvostaa omaa työtään ja viestii sen ympäristölleen</a:t>
            </a:r>
          </a:p>
          <a:p>
            <a:r>
              <a:rPr lang="fi-FI" dirty="0"/>
              <a:t>Koulutus antaa tilaisuuden tarkastella omia ratkaisuja, toiminta-tapoja </a:t>
            </a:r>
            <a:r>
              <a:rPr lang="fi-FI" dirty="0">
                <a:sym typeface="Wingdings" panose="05000000000000000000" pitchFamily="2" charset="2"/>
              </a:rPr>
              <a:t> voi herättää uudistavan ja kokeilevan mielenkiinnon omaan työhön, vahvistaa myös työssä jaksamista</a:t>
            </a:r>
            <a:endParaRPr lang="fi-FI" dirty="0"/>
          </a:p>
        </p:txBody>
      </p:sp>
    </p:spTree>
    <p:extLst>
      <p:ext uri="{BB962C8B-B14F-4D97-AF65-F5344CB8AC3E}">
        <p14:creationId xmlns:p14="http://schemas.microsoft.com/office/powerpoint/2010/main" val="37310603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t>Lapsen hakeminen päivähoidosta</a:t>
            </a:r>
            <a:endParaRPr lang="fi-FI" dirty="0"/>
          </a:p>
        </p:txBody>
      </p:sp>
      <p:sp>
        <p:nvSpPr>
          <p:cNvPr id="3" name="Sisällön paikkamerkki 2"/>
          <p:cNvSpPr>
            <a:spLocks noGrp="1"/>
          </p:cNvSpPr>
          <p:nvPr>
            <p:ph sz="quarter" idx="1"/>
          </p:nvPr>
        </p:nvSpPr>
        <p:spPr/>
        <p:txBody>
          <a:bodyPr>
            <a:normAutofit/>
          </a:bodyPr>
          <a:lstStyle/>
          <a:p>
            <a:pPr>
              <a:buNone/>
            </a:pPr>
            <a:endParaRPr lang="fi-FI" dirty="0"/>
          </a:p>
          <a:p>
            <a:pPr lvl="0"/>
            <a:r>
              <a:rPr lang="fi-FI" dirty="0"/>
              <a:t>Lähtökohtana: Lapsen hakee hoidosta jompikumpi lapsen vanhemmista / huoltaja</a:t>
            </a:r>
          </a:p>
          <a:p>
            <a:pPr lvl="0"/>
            <a:r>
              <a:rPr lang="fi-FI" dirty="0"/>
              <a:t>Kenelle tahansa lasta ei saa antaa: vanhempien on ilmoitettava, jos joku eri henkilö hakee lasta</a:t>
            </a:r>
          </a:p>
          <a:p>
            <a:pPr lvl="0"/>
            <a:r>
              <a:rPr lang="fi-FI" dirty="0"/>
              <a:t>Lapsen vanhempi sisarus hakijana : huomioitava hakijan ikä ja tilanne; kunta/kaupunki saattaa asettaa rajoituksia</a:t>
            </a:r>
          </a:p>
          <a:p>
            <a:endParaRPr lang="fi-FI"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547664" y="620688"/>
            <a:ext cx="5904656" cy="996950"/>
          </a:xfrm>
        </p:spPr>
        <p:txBody>
          <a:bodyPr/>
          <a:lstStyle/>
          <a:p>
            <a:pPr eaLnBrk="1" hangingPunct="1"/>
            <a:br>
              <a:rPr lang="fi-FI" sz="1200" dirty="0">
                <a:latin typeface="Arial" charset="0"/>
                <a:cs typeface="Arial" charset="0"/>
              </a:rPr>
            </a:br>
            <a:r>
              <a:rPr lang="fi-FI" dirty="0">
                <a:latin typeface="Arial" charset="0"/>
                <a:cs typeface="Arial" charset="0"/>
              </a:rPr>
              <a:t>Mitä löydän </a:t>
            </a:r>
            <a:r>
              <a:rPr lang="fi-FI" dirty="0" err="1">
                <a:latin typeface="Arial" charset="0"/>
                <a:cs typeface="Arial" charset="0"/>
              </a:rPr>
              <a:t>Finlexistä</a:t>
            </a:r>
            <a:r>
              <a:rPr lang="fi-FI" dirty="0">
                <a:latin typeface="Arial" charset="0"/>
                <a:cs typeface="Arial" charset="0"/>
              </a:rPr>
              <a:t>?</a:t>
            </a:r>
          </a:p>
        </p:txBody>
      </p:sp>
      <p:sp>
        <p:nvSpPr>
          <p:cNvPr id="13317" name="Dian numeron paikkamerkki 4"/>
          <p:cNvSpPr>
            <a:spLocks noGrp="1"/>
          </p:cNvSpPr>
          <p:nvPr>
            <p:ph type="sldNum" sz="quarter" idx="12"/>
          </p:nvPr>
        </p:nvSpPr>
        <p:spPr>
          <a:noFill/>
        </p:spPr>
        <p:txBody>
          <a:bodyPr/>
          <a:lstStyle/>
          <a:p>
            <a:fld id="{EFB812DC-F2D2-4715-9703-48487C445798}" type="slidenum">
              <a:rPr lang="fi-FI" smtClean="0"/>
              <a:pPr/>
              <a:t>7</a:t>
            </a:fld>
            <a:endParaRPr lang="fi-FI"/>
          </a:p>
        </p:txBody>
      </p:sp>
      <p:sp>
        <p:nvSpPr>
          <p:cNvPr id="13315" name="Rectangle 3"/>
          <p:cNvSpPr>
            <a:spLocks noGrp="1" noChangeArrowheads="1"/>
          </p:cNvSpPr>
          <p:nvPr>
            <p:ph sz="quarter" idx="1"/>
          </p:nvPr>
        </p:nvSpPr>
        <p:spPr/>
        <p:txBody>
          <a:bodyPr/>
          <a:lstStyle/>
          <a:p>
            <a:pPr eaLnBrk="1" hangingPunct="1">
              <a:buFontTx/>
              <a:buNone/>
            </a:pPr>
            <a:endParaRPr lang="fi-FI" sz="1700" dirty="0">
              <a:latin typeface="Arial" charset="0"/>
              <a:cs typeface="Arial" charset="0"/>
            </a:endParaRPr>
          </a:p>
          <a:p>
            <a:pPr eaLnBrk="1" hangingPunct="1">
              <a:buFontTx/>
              <a:buNone/>
            </a:pPr>
            <a:endParaRPr lang="fi-FI" sz="1700" dirty="0">
              <a:latin typeface="Arial" charset="0"/>
              <a:cs typeface="Arial" charset="0"/>
            </a:endParaRPr>
          </a:p>
          <a:p>
            <a:pPr eaLnBrk="1" hangingPunct="1">
              <a:buFontTx/>
              <a:buNone/>
            </a:pPr>
            <a:r>
              <a:rPr lang="fi-FI" sz="2000" dirty="0">
                <a:latin typeface="Arial" pitchFamily="34" charset="0"/>
                <a:cs typeface="Arial" pitchFamily="34" charset="0"/>
              </a:rPr>
              <a:t>Tutustu </a:t>
            </a:r>
            <a:r>
              <a:rPr lang="fi-FI" sz="2000" dirty="0" err="1">
                <a:latin typeface="Arial" pitchFamily="34" charset="0"/>
                <a:cs typeface="Arial" pitchFamily="34" charset="0"/>
              </a:rPr>
              <a:t>Finlex-sivustoon</a:t>
            </a:r>
            <a:r>
              <a:rPr lang="fi-FI" sz="2000" dirty="0">
                <a:latin typeface="Arial" pitchFamily="34" charset="0"/>
                <a:cs typeface="Arial" pitchFamily="34" charset="0"/>
              </a:rPr>
              <a:t> etsimällä seuraavat tiedot.</a:t>
            </a:r>
          </a:p>
          <a:p>
            <a:pPr eaLnBrk="1" hangingPunct="1">
              <a:buFontTx/>
              <a:buNone/>
            </a:pPr>
            <a:r>
              <a:rPr lang="fi-FI" sz="2000" dirty="0">
                <a:latin typeface="Arial" pitchFamily="34" charset="0"/>
                <a:cs typeface="Arial" pitchFamily="34" charset="0"/>
              </a:rPr>
              <a:t>1.	Mikä on </a:t>
            </a:r>
            <a:r>
              <a:rPr lang="fi-FI" sz="2000" dirty="0" err="1">
                <a:latin typeface="Arial" pitchFamily="34" charset="0"/>
                <a:cs typeface="Arial" pitchFamily="34" charset="0"/>
              </a:rPr>
              <a:t>Finlex</a:t>
            </a:r>
            <a:r>
              <a:rPr lang="fi-FI" sz="2000" dirty="0">
                <a:latin typeface="Arial" pitchFamily="34" charset="0"/>
                <a:cs typeface="Arial" pitchFamily="34" charset="0"/>
              </a:rPr>
              <a:t> ja mitä se sisältää?</a:t>
            </a:r>
          </a:p>
          <a:p>
            <a:pPr marL="425196" indent="-342900" eaLnBrk="1" hangingPunct="1">
              <a:buFontTx/>
              <a:buAutoNum type="arabicPeriod" startAt="2"/>
            </a:pPr>
            <a:r>
              <a:rPr lang="fi-FI" sz="2000" dirty="0">
                <a:latin typeface="Arial" pitchFamily="34" charset="0"/>
                <a:cs typeface="Arial" pitchFamily="34" charset="0"/>
              </a:rPr>
              <a:t>Selosta lyhyesti </a:t>
            </a:r>
            <a:r>
              <a:rPr lang="fi-FI" sz="2000" dirty="0" err="1">
                <a:latin typeface="Arial" pitchFamily="34" charset="0"/>
                <a:cs typeface="Arial" pitchFamily="34" charset="0"/>
              </a:rPr>
              <a:t>Finlexin</a:t>
            </a:r>
            <a:r>
              <a:rPr lang="fi-FI" sz="2000" dirty="0">
                <a:latin typeface="Arial" pitchFamily="34" charset="0"/>
                <a:cs typeface="Arial" pitchFamily="34" charset="0"/>
              </a:rPr>
              <a:t> viimeisimmän uutisen sisältö.</a:t>
            </a:r>
          </a:p>
          <a:p>
            <a:pPr marL="425196" indent="-342900">
              <a:buFontTx/>
              <a:buAutoNum type="arabicPeriod" startAt="2"/>
            </a:pPr>
            <a:r>
              <a:rPr lang="fi-FI" sz="2000" dirty="0">
                <a:latin typeface="Arial" pitchFamily="34" charset="0"/>
                <a:cs typeface="Arial" pitchFamily="34" charset="0"/>
              </a:rPr>
              <a:t>Etsi </a:t>
            </a:r>
            <a:r>
              <a:rPr lang="fi-FI" sz="2000" dirty="0" err="1">
                <a:latin typeface="Arial" pitchFamily="34" charset="0"/>
                <a:cs typeface="Arial" pitchFamily="34" charset="0"/>
              </a:rPr>
              <a:t>internetistä</a:t>
            </a:r>
            <a:r>
              <a:rPr lang="fi-FI" sz="2000" dirty="0">
                <a:latin typeface="Arial" pitchFamily="34" charset="0"/>
                <a:cs typeface="Arial" pitchFamily="34" charset="0"/>
              </a:rPr>
              <a:t> tietoa siitä, millainen rangaistus on mahdollinen liikenneturvallisuuden vaarantamisesta. </a:t>
            </a:r>
          </a:p>
          <a:p>
            <a:pPr marL="425196" indent="-342900">
              <a:buFontTx/>
              <a:buAutoNum type="arabicPeriod" startAt="2"/>
            </a:pPr>
            <a:r>
              <a:rPr lang="fi-FI" sz="2000" dirty="0">
                <a:latin typeface="Arial" pitchFamily="34" charset="0"/>
                <a:cs typeface="Arial" pitchFamily="34" charset="0"/>
              </a:rPr>
              <a:t>Hae </a:t>
            </a:r>
            <a:r>
              <a:rPr lang="fi-FI" sz="2000" dirty="0" err="1">
                <a:latin typeface="Arial" pitchFamily="34" charset="0"/>
                <a:cs typeface="Arial" pitchFamily="34" charset="0"/>
              </a:rPr>
              <a:t>internetistä</a:t>
            </a:r>
            <a:r>
              <a:rPr lang="fi-FI" sz="2000" dirty="0">
                <a:latin typeface="Arial" pitchFamily="34" charset="0"/>
                <a:cs typeface="Arial" pitchFamily="34" charset="0"/>
              </a:rPr>
              <a:t> tietoa siitä, mitä lukiolaki sanoo opettajan oikeudesta tarkastaa opiskelijan tavarat. Lakeja ja asetuksia voi hakea kirjoittamalla </a:t>
            </a:r>
            <a:r>
              <a:rPr lang="fi-FI" sz="2000" dirty="0" err="1">
                <a:latin typeface="Arial" pitchFamily="34" charset="0"/>
                <a:cs typeface="Arial" pitchFamily="34" charset="0"/>
              </a:rPr>
              <a:t>finlex.fi-sivuston</a:t>
            </a:r>
            <a:r>
              <a:rPr lang="fi-FI" sz="2000" dirty="0">
                <a:latin typeface="Arial" pitchFamily="34" charset="0"/>
                <a:cs typeface="Arial" pitchFamily="34" charset="0"/>
              </a:rPr>
              <a:t> hakukenttään hakusanan. Esimerkiksi hakusanalla lukio </a:t>
            </a:r>
            <a:r>
              <a:rPr lang="fi-FI" sz="2000" dirty="0" err="1">
                <a:latin typeface="Arial" pitchFamily="34" charset="0"/>
                <a:cs typeface="Arial" pitchFamily="34" charset="0"/>
              </a:rPr>
              <a:t>Finlex</a:t>
            </a:r>
            <a:r>
              <a:rPr lang="fi-FI" sz="2000" dirty="0">
                <a:latin typeface="Arial" pitchFamily="34" charset="0"/>
                <a:cs typeface="Arial" pitchFamily="34" charset="0"/>
              </a:rPr>
              <a:t> antaa 11 osumaa ajantasaisesta lainsäädännöstä.</a:t>
            </a:r>
          </a:p>
        </p:txBody>
      </p:sp>
      <p:pic>
        <p:nvPicPr>
          <p:cNvPr id="13316" name="Kuva 9"/>
          <p:cNvPicPr>
            <a:picLocks noChangeAspect="1"/>
          </p:cNvPicPr>
          <p:nvPr/>
        </p:nvPicPr>
        <p:blipFill>
          <a:blip r:embed="rId3" cstate="print"/>
          <a:srcRect/>
          <a:stretch>
            <a:fillRect/>
          </a:stretch>
        </p:blipFill>
        <p:spPr bwMode="auto">
          <a:xfrm>
            <a:off x="8229600" y="152400"/>
            <a:ext cx="746125" cy="795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t>Kun lasta haetaan päihtyneenä</a:t>
            </a:r>
            <a:endParaRPr lang="fi-FI" dirty="0"/>
          </a:p>
        </p:txBody>
      </p:sp>
      <p:sp>
        <p:nvSpPr>
          <p:cNvPr id="3" name="Sisällön paikkamerkki 2"/>
          <p:cNvSpPr>
            <a:spLocks noGrp="1"/>
          </p:cNvSpPr>
          <p:nvPr>
            <p:ph sz="quarter" idx="1"/>
          </p:nvPr>
        </p:nvSpPr>
        <p:spPr/>
        <p:txBody>
          <a:bodyPr>
            <a:normAutofit/>
          </a:bodyPr>
          <a:lstStyle/>
          <a:p>
            <a:pPr lvl="0"/>
            <a:r>
              <a:rPr lang="fi-FI" dirty="0"/>
              <a:t>lasta ei saisi antaa päihtyneelle vanhemmalle</a:t>
            </a:r>
          </a:p>
          <a:p>
            <a:pPr>
              <a:buNone/>
            </a:pPr>
            <a:r>
              <a:rPr lang="fi-FI" dirty="0"/>
              <a:t>Mitä tehdä?</a:t>
            </a:r>
          </a:p>
          <a:p>
            <a:pPr lvl="0"/>
            <a:r>
              <a:rPr lang="fi-FI" dirty="0"/>
              <a:t>mietitään tilannekohtaisesti, ”pieni humala”?, varoitetaan sosiaalityöntekijällä ilmoittamisesta</a:t>
            </a:r>
          </a:p>
          <a:p>
            <a:pPr lvl="0"/>
            <a:r>
              <a:rPr lang="fi-FI" dirty="0"/>
              <a:t>toinen vanhempi hakemaan</a:t>
            </a:r>
          </a:p>
          <a:p>
            <a:pPr lvl="0"/>
            <a:r>
              <a:rPr lang="fi-FI" dirty="0"/>
              <a:t>joku muu hakija/varahakija</a:t>
            </a:r>
          </a:p>
          <a:p>
            <a:pPr lvl="0"/>
            <a:r>
              <a:rPr lang="fi-FI" dirty="0"/>
              <a:t>vanhempaa kehotetaan menemään kotiin selviämään ja palaamaan myöhemmin uudestaan</a:t>
            </a:r>
          </a:p>
          <a:p>
            <a:r>
              <a:rPr lang="fi-FI" dirty="0"/>
              <a:t>lasta ei anneta vanhemmille; yhteys sosiaalityöntekijään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t>Kun lasta ei haeta päivähoidosta</a:t>
            </a:r>
            <a:endParaRPr lang="fi-FI" dirty="0"/>
          </a:p>
        </p:txBody>
      </p:sp>
      <p:sp>
        <p:nvSpPr>
          <p:cNvPr id="3" name="Sisällön paikkamerkki 2"/>
          <p:cNvSpPr>
            <a:spLocks noGrp="1"/>
          </p:cNvSpPr>
          <p:nvPr>
            <p:ph sz="quarter" idx="1"/>
          </p:nvPr>
        </p:nvSpPr>
        <p:spPr/>
        <p:txBody>
          <a:bodyPr>
            <a:normAutofit/>
          </a:bodyPr>
          <a:lstStyle/>
          <a:p>
            <a:pPr lvl="0"/>
            <a:r>
              <a:rPr lang="fi-FI" dirty="0"/>
              <a:t>Jokaisella kunnalla/kaupungilla omat toimintaohjeensa</a:t>
            </a:r>
          </a:p>
          <a:p>
            <a:pPr lvl="0">
              <a:buNone/>
            </a:pPr>
            <a:r>
              <a:rPr lang="fi-FI" dirty="0"/>
              <a:t>Mitä tehdä</a:t>
            </a:r>
          </a:p>
          <a:p>
            <a:pPr>
              <a:buNone/>
            </a:pPr>
            <a:r>
              <a:rPr lang="fi-FI" dirty="0">
                <a:sym typeface="Wingdings"/>
              </a:rPr>
              <a:t></a:t>
            </a:r>
            <a:r>
              <a:rPr lang="fi-FI" dirty="0"/>
              <a:t> yritetään soittaa vanhemmille/varahakijalle</a:t>
            </a:r>
          </a:p>
          <a:p>
            <a:pPr>
              <a:buNone/>
            </a:pPr>
            <a:r>
              <a:rPr lang="fi-FI" dirty="0">
                <a:sym typeface="Wingdings"/>
              </a:rPr>
              <a:t></a:t>
            </a:r>
            <a:r>
              <a:rPr lang="fi-FI" dirty="0"/>
              <a:t> odotetaan päiväkodin sulkeutumisaikaan, joissain kunnissa sovittu tunti sen yli</a:t>
            </a:r>
          </a:p>
          <a:p>
            <a:pPr>
              <a:buNone/>
            </a:pPr>
            <a:r>
              <a:rPr lang="fi-FI" dirty="0">
                <a:sym typeface="Wingdings"/>
              </a:rPr>
              <a:t></a:t>
            </a:r>
            <a:r>
              <a:rPr lang="fi-FI" dirty="0"/>
              <a:t> otetaan yhteys sosiaalityöntekijään/sosiaalipäivystykseen/ ja viedään lapsi esim. lastenkotiin</a:t>
            </a:r>
          </a:p>
          <a:p>
            <a:pPr>
              <a:buNone/>
            </a:pPr>
            <a:r>
              <a:rPr lang="fi-FI" dirty="0"/>
              <a:t> </a:t>
            </a:r>
            <a:r>
              <a:rPr lang="fi-FI" dirty="0">
                <a:sym typeface="Wingdings"/>
              </a:rPr>
              <a:t></a:t>
            </a:r>
            <a:r>
              <a:rPr lang="fi-FI" dirty="0"/>
              <a:t> vanhemmille tieto lapsen sijoituspaikasta</a:t>
            </a:r>
          </a:p>
          <a:p>
            <a:pPr lvl="0"/>
            <a:r>
              <a:rPr lang="fi-FI" dirty="0"/>
              <a:t>lasta ei saa viedä omaan kotiin!</a:t>
            </a:r>
          </a:p>
          <a:p>
            <a:endParaRPr lang="fi-FI"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t>Lausuntojen antaminen lapsista</a:t>
            </a:r>
            <a:endParaRPr lang="fi-FI" dirty="0"/>
          </a:p>
        </p:txBody>
      </p:sp>
      <p:sp>
        <p:nvSpPr>
          <p:cNvPr id="3" name="Sisällön paikkamerkki 2"/>
          <p:cNvSpPr>
            <a:spLocks noGrp="1"/>
          </p:cNvSpPr>
          <p:nvPr>
            <p:ph sz="quarter" idx="1"/>
          </p:nvPr>
        </p:nvSpPr>
        <p:spPr/>
        <p:txBody>
          <a:bodyPr/>
          <a:lstStyle/>
          <a:p>
            <a:pPr lvl="0"/>
            <a:r>
              <a:rPr lang="fi-FI" dirty="0"/>
              <a:t>päivähoidon työntekijä ei saa antaa lausuntoa esim. huoltoa tai tapaamisoikeutta koskevissa asioissa </a:t>
            </a:r>
            <a:r>
              <a:rPr lang="fi-FI" dirty="0">
                <a:sym typeface="Wingdings"/>
              </a:rPr>
              <a:t></a:t>
            </a:r>
            <a:r>
              <a:rPr lang="fi-FI" dirty="0"/>
              <a:t> ohjataan ottamaan yhteyttä esim. sosiaalityöntekijään</a:t>
            </a:r>
          </a:p>
          <a:p>
            <a:pPr lvl="0"/>
            <a:r>
              <a:rPr lang="fi-FI" dirty="0"/>
              <a:t>todistaminen oikeudessa: voi vedota vaitiolovelvollisuuteen</a:t>
            </a:r>
          </a:p>
          <a:p>
            <a:endParaRPr lang="fi-FI"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Työntekijän oikeudet, velvollisuudet ja vastuut</a:t>
            </a:r>
          </a:p>
        </p:txBody>
      </p:sp>
      <p:sp>
        <p:nvSpPr>
          <p:cNvPr id="3" name="Sisällön paikkamerkki 2"/>
          <p:cNvSpPr>
            <a:spLocks noGrp="1"/>
          </p:cNvSpPr>
          <p:nvPr>
            <p:ph sz="quarter" idx="1"/>
          </p:nvPr>
        </p:nvSpPr>
        <p:spPr>
          <a:xfrm>
            <a:off x="685800" y="1417638"/>
            <a:ext cx="7772400" cy="5400103"/>
          </a:xfrm>
        </p:spPr>
        <p:txBody>
          <a:bodyPr>
            <a:normAutofit fontScale="77500" lnSpcReduction="20000"/>
          </a:bodyPr>
          <a:lstStyle/>
          <a:p>
            <a:pPr>
              <a:buNone/>
            </a:pPr>
            <a:r>
              <a:rPr lang="fi-FI" dirty="0"/>
              <a:t>Etsi Internetistä vastaukset alla oleviin kysymyksiin.</a:t>
            </a:r>
          </a:p>
          <a:p>
            <a:pPr lvl="0">
              <a:buNone/>
            </a:pPr>
            <a:r>
              <a:rPr lang="fi-FI" dirty="0"/>
              <a:t>Mitä tarkoittavat seuraavat työntekijän oikeudet?</a:t>
            </a:r>
          </a:p>
          <a:p>
            <a:pPr>
              <a:buNone/>
            </a:pPr>
            <a:r>
              <a:rPr lang="fi-FI" dirty="0"/>
              <a:t>Työntekijällä on oikeus:</a:t>
            </a:r>
          </a:p>
          <a:p>
            <a:pPr lvl="0"/>
            <a:r>
              <a:rPr lang="fi-FI" dirty="0"/>
              <a:t>työehtosopimuksen mukaiseen palkkaan ja muihin vähimmäisehtoihin</a:t>
            </a:r>
          </a:p>
          <a:p>
            <a:pPr lvl="0"/>
            <a:r>
              <a:rPr lang="fi-FI" dirty="0"/>
              <a:t>suojaan, jonka lait ja sopimukset antavat</a:t>
            </a:r>
          </a:p>
          <a:p>
            <a:pPr lvl="0"/>
            <a:r>
              <a:rPr lang="fi-FI" dirty="0"/>
              <a:t>järjestäytymiseen</a:t>
            </a:r>
          </a:p>
          <a:p>
            <a:pPr lvl="0"/>
            <a:r>
              <a:rPr lang="fi-FI" dirty="0"/>
              <a:t>terveelliseen ja turvalliseen työympäristöön</a:t>
            </a:r>
          </a:p>
          <a:p>
            <a:pPr>
              <a:buNone/>
            </a:pPr>
            <a:endParaRPr lang="fi-FI" dirty="0"/>
          </a:p>
          <a:p>
            <a:pPr lvl="0">
              <a:buNone/>
            </a:pPr>
            <a:r>
              <a:rPr lang="fi-FI" dirty="0"/>
              <a:t>Mitä tarkoittavat seuraavat työntekijän velvollisuudet?</a:t>
            </a:r>
          </a:p>
          <a:p>
            <a:r>
              <a:rPr lang="fi-FI" dirty="0"/>
              <a:t>Työntekijällä on velvollisuus:</a:t>
            </a:r>
          </a:p>
          <a:p>
            <a:pPr lvl="0"/>
            <a:r>
              <a:rPr lang="fi-FI" dirty="0"/>
              <a:t>suorittaa työ huolellisesti</a:t>
            </a:r>
          </a:p>
          <a:p>
            <a:pPr lvl="0"/>
            <a:r>
              <a:rPr lang="fi-FI" dirty="0"/>
              <a:t>noudattaa sovittuja työaikoja</a:t>
            </a:r>
          </a:p>
          <a:p>
            <a:pPr lvl="0"/>
            <a:r>
              <a:rPr lang="fi-FI" dirty="0"/>
              <a:t>noudattaa työnjohdon ohjeita</a:t>
            </a:r>
          </a:p>
          <a:p>
            <a:pPr lvl="0"/>
            <a:r>
              <a:rPr lang="fi-FI" dirty="0"/>
              <a:t>kieltäytyä työnantajan kanssa kilpailevasta toiminnasta</a:t>
            </a:r>
          </a:p>
          <a:p>
            <a:pPr lvl="0"/>
            <a:r>
              <a:rPr lang="fi-FI" dirty="0"/>
              <a:t>pitää liike- ja ammattisalaisuus</a:t>
            </a:r>
          </a:p>
          <a:p>
            <a:pPr lvl="0"/>
            <a:r>
              <a:rPr lang="fi-FI" dirty="0"/>
              <a:t>ottaa huomioon työnantajan etu</a:t>
            </a:r>
          </a:p>
          <a:p>
            <a:endParaRPr lang="fi-FI"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Työympäristön työsuojelumääräykset</a:t>
            </a:r>
          </a:p>
        </p:txBody>
      </p:sp>
      <p:sp>
        <p:nvSpPr>
          <p:cNvPr id="3" name="Sisällön paikkamerkki 2"/>
          <p:cNvSpPr>
            <a:spLocks noGrp="1"/>
          </p:cNvSpPr>
          <p:nvPr>
            <p:ph sz="quarter" idx="1"/>
          </p:nvPr>
        </p:nvSpPr>
        <p:spPr/>
        <p:txBody>
          <a:bodyPr>
            <a:normAutofit fontScale="92500"/>
          </a:bodyPr>
          <a:lstStyle/>
          <a:p>
            <a:r>
              <a:rPr lang="fi-FI" dirty="0"/>
              <a:t>Työturvallisuus mielletään helposti etäiseksi asiaksi, josta vastaavat vain työnantaja ja esimiehet. Työntekijät kuitenkin yleensä huomaavat ensimmäisenä työturvallisuudessa ilmenevät puutteet. </a:t>
            </a:r>
          </a:p>
          <a:p>
            <a:r>
              <a:rPr lang="fi-FI" dirty="0"/>
              <a:t>Työturvallisuuskysymysten monimuotoisuutta sekä työntekijän tärkeää roolia voidaan avata tutkimalla työturvallisuutta omassa koulussa. </a:t>
            </a:r>
          </a:p>
          <a:p>
            <a:r>
              <a:rPr lang="fi-FI" dirty="0"/>
              <a:t>Millaisia työsuojeluun liittyviä määräyksiä voisi olla päiväkodissa?</a:t>
            </a:r>
          </a:p>
          <a:p>
            <a:pPr>
              <a:buNone/>
            </a:pPr>
            <a:endParaRPr lang="fi-FI" dirty="0"/>
          </a:p>
          <a:p>
            <a:pPr>
              <a:buNone/>
            </a:pPr>
            <a:r>
              <a:rPr lang="fi-FI" dirty="0">
                <a:hlinkClick r:id="rId2"/>
              </a:rPr>
              <a:t>https://www.oph.fi/fi/koulutus-ja-tutkinnot/tyosuojelu-ja-turvallisuus</a:t>
            </a:r>
            <a:endParaRPr lang="fi-FI" dirty="0"/>
          </a:p>
          <a:p>
            <a:pPr>
              <a:buNone/>
            </a:pPr>
            <a:endParaRPr lang="fi-FI"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Tehtävä</a:t>
            </a:r>
          </a:p>
        </p:txBody>
      </p:sp>
      <p:sp>
        <p:nvSpPr>
          <p:cNvPr id="3" name="Sisällön paikkamerkki 2"/>
          <p:cNvSpPr>
            <a:spLocks noGrp="1"/>
          </p:cNvSpPr>
          <p:nvPr>
            <p:ph sz="quarter" idx="1"/>
          </p:nvPr>
        </p:nvSpPr>
        <p:spPr/>
        <p:txBody>
          <a:bodyPr>
            <a:normAutofit fontScale="92500" lnSpcReduction="20000"/>
          </a:bodyPr>
          <a:lstStyle/>
          <a:p>
            <a:r>
              <a:rPr lang="fi-FI" dirty="0"/>
              <a:t>Lähtekää kännykkäkameroiden kanssa ulos luokasta ja tutkikaa koulun tiloja ja toimintatapoja. Etsikää ja kuvatkaa paikkoja ja tilanteita, joissa vaanii mahdollinen vaara. Kiinnittäkää huomiota myös sellaisiin kohteisiin, joissa riskejä on erilaisilla järjestelyillä jo pyritty vähentämään. </a:t>
            </a:r>
          </a:p>
          <a:p>
            <a:r>
              <a:rPr lang="fi-FI" dirty="0"/>
              <a:t>Vaarallisten portaiden, työkoneiden ja sähkökatkaisimien ohella kannattaa pohtia myös henkistä työsuojelua eli sitä, miten oppilaiden ja opettajien henkinen hyvinvointi on otettu huomioon eri tilanteissa. </a:t>
            </a:r>
          </a:p>
          <a:p>
            <a:r>
              <a:rPr lang="fi-FI" dirty="0"/>
              <a:t>Laatikaa kuvien avulla omaa koulua koskeva työsuojelukatsaus, eli:</a:t>
            </a:r>
          </a:p>
          <a:p>
            <a:pPr>
              <a:buFontTx/>
              <a:buChar char="-"/>
            </a:pPr>
            <a:r>
              <a:rPr lang="fi-FI" dirty="0"/>
              <a:t>Risut, joihin kannattaa keksiä myös korjausehdotuksia. Kannattaa pohtia myös sitä, miten voisit omaa toimintaasi muuttamalla parantaa samalla koko työpaikan työturvallisuutta. </a:t>
            </a:r>
          </a:p>
          <a:p>
            <a:pPr>
              <a:buFontTx/>
              <a:buChar char="-"/>
            </a:pPr>
            <a:r>
              <a:rPr lang="fi-FI" dirty="0"/>
              <a:t>Ruusut</a:t>
            </a:r>
          </a:p>
          <a:p>
            <a:endParaRPr lang="fi-FI"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9D697E6-25CC-73C7-53E1-B44904995935}"/>
              </a:ext>
            </a:extLst>
          </p:cNvPr>
          <p:cNvSpPr>
            <a:spLocks noGrp="1"/>
          </p:cNvSpPr>
          <p:nvPr>
            <p:ph type="title"/>
          </p:nvPr>
        </p:nvSpPr>
        <p:spPr/>
        <p:txBody>
          <a:bodyPr>
            <a:normAutofit fontScale="90000"/>
          </a:bodyPr>
          <a:lstStyle/>
          <a:p>
            <a:r>
              <a:rPr lang="fi-FI" dirty="0"/>
              <a:t>Salassapito-, vaitiolo-, tietosuoja- ja tietoturvaohjeet</a:t>
            </a:r>
          </a:p>
        </p:txBody>
      </p:sp>
      <p:sp>
        <p:nvSpPr>
          <p:cNvPr id="4" name="Rectangle 1">
            <a:extLst>
              <a:ext uri="{FF2B5EF4-FFF2-40B4-BE49-F238E27FC236}">
                <a16:creationId xmlns:a16="http://schemas.microsoft.com/office/drawing/2014/main" id="{EC8A47F3-857B-CF43-CF9B-8A8BA48AF031}"/>
              </a:ext>
            </a:extLst>
          </p:cNvPr>
          <p:cNvSpPr>
            <a:spLocks noGrp="1" noChangeArrowheads="1"/>
          </p:cNvSpPr>
          <p:nvPr>
            <p:ph sz="quarter" idx="1"/>
          </p:nvPr>
        </p:nvSpPr>
        <p:spPr bwMode="auto">
          <a:xfrm>
            <a:off x="179512" y="1700808"/>
            <a:ext cx="8363271"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fi-FI" altLang="fi-FI" sz="2800" b="0" i="0" u="none" strike="noStrike" cap="none" normalizeH="0" baseline="0" dirty="0">
                <a:ln>
                  <a:noFill/>
                </a:ln>
                <a:solidFill>
                  <a:schemeClr val="tx1"/>
                </a:solidFill>
                <a:effectLst/>
                <a:latin typeface="Arial" panose="020B0604020202020204" pitchFamily="34" charset="0"/>
              </a:rPr>
              <a:t>“Lastenohjaaja kertoo kaverilleen kahvitauolla lapsesta, joka ei vielä osaa puhua kunnolla.”</a:t>
            </a:r>
          </a:p>
          <a:p>
            <a:pPr marL="0" marR="0" lvl="0" indent="0" algn="l" defTabSz="914400" rtl="0" eaLnBrk="0" fontAlgn="base" latinLnBrk="0" hangingPunct="0">
              <a:lnSpc>
                <a:spcPct val="100000"/>
              </a:lnSpc>
              <a:spcBef>
                <a:spcPct val="0"/>
              </a:spcBef>
              <a:spcAft>
                <a:spcPct val="0"/>
              </a:spcAft>
              <a:buClrTx/>
              <a:buSzTx/>
              <a:buNone/>
              <a:tabLst/>
            </a:pPr>
            <a:endParaRPr lang="fi-FI" altLang="fi-FI" sz="2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fi-FI" altLang="fi-FI"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i-FI" altLang="fi-FI" sz="2800" b="0" i="0" u="none" strike="noStrike" cap="none" normalizeH="0" baseline="0" dirty="0">
                <a:ln>
                  <a:noFill/>
                </a:ln>
                <a:solidFill>
                  <a:schemeClr val="tx1"/>
                </a:solidFill>
                <a:effectLst/>
                <a:latin typeface="Arial" panose="020B0604020202020204" pitchFamily="34" charset="0"/>
              </a:rPr>
              <a:t>Miksi tämä voi olla ongelmallista?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i-FI" altLang="fi-FI" sz="2800" b="0" i="0" u="none" strike="noStrike" cap="none" normalizeH="0" baseline="0" dirty="0">
                <a:ln>
                  <a:noFill/>
                </a:ln>
                <a:solidFill>
                  <a:schemeClr val="tx1"/>
                </a:solidFill>
                <a:effectLst/>
                <a:latin typeface="Arial" panose="020B0604020202020204" pitchFamily="34" charset="0"/>
              </a:rPr>
              <a:t>Mitä tietoja työntekijä saa jakaa, ja kenelle?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88925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teksti, Ihmisen kasvot, kuvitus, animaatio&#10;&#10;Tekoälyllä luotu sisältö voi olla virheellistä.">
            <a:extLst>
              <a:ext uri="{FF2B5EF4-FFF2-40B4-BE49-F238E27FC236}">
                <a16:creationId xmlns:a16="http://schemas.microsoft.com/office/drawing/2014/main" id="{F683CEE5-CEAF-203D-7ECB-B139785DD8DB}"/>
              </a:ext>
            </a:extLst>
          </p:cNvPr>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2411412" y="386556"/>
            <a:ext cx="4321175" cy="6084888"/>
          </a:xfrm>
        </p:spPr>
      </p:pic>
    </p:spTree>
    <p:extLst>
      <p:ext uri="{BB962C8B-B14F-4D97-AF65-F5344CB8AC3E}">
        <p14:creationId xmlns:p14="http://schemas.microsoft.com/office/powerpoint/2010/main" val="24917116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45DFF9-7AD3-4E43-ACC7-DE8F463C4BE1}"/>
              </a:ext>
            </a:extLst>
          </p:cNvPr>
          <p:cNvSpPr>
            <a:spLocks noGrp="1"/>
          </p:cNvSpPr>
          <p:nvPr>
            <p:ph type="title"/>
          </p:nvPr>
        </p:nvSpPr>
        <p:spPr/>
        <p:txBody>
          <a:bodyPr>
            <a:normAutofit fontScale="90000"/>
          </a:bodyPr>
          <a:lstStyle/>
          <a:p>
            <a:r>
              <a:rPr lang="fi-FI" b="1" dirty="0"/>
              <a:t>Salassapito ja tietosuoja varhaiskasvatuksessa</a:t>
            </a:r>
            <a:endParaRPr lang="fi-FI" dirty="0"/>
          </a:p>
        </p:txBody>
      </p:sp>
      <p:sp>
        <p:nvSpPr>
          <p:cNvPr id="3" name="Sisällön paikkamerkki 2">
            <a:extLst>
              <a:ext uri="{FF2B5EF4-FFF2-40B4-BE49-F238E27FC236}">
                <a16:creationId xmlns:a16="http://schemas.microsoft.com/office/drawing/2014/main" id="{E2472408-BB33-C6FE-354C-A319347E2AC8}"/>
              </a:ext>
            </a:extLst>
          </p:cNvPr>
          <p:cNvSpPr>
            <a:spLocks noGrp="1"/>
          </p:cNvSpPr>
          <p:nvPr>
            <p:ph sz="quarter" idx="1"/>
          </p:nvPr>
        </p:nvSpPr>
        <p:spPr/>
        <p:txBody>
          <a:bodyPr>
            <a:normAutofit fontScale="92500" lnSpcReduction="10000"/>
          </a:bodyPr>
          <a:lstStyle/>
          <a:p>
            <a:pPr marL="0" indent="0">
              <a:buNone/>
            </a:pPr>
            <a:r>
              <a:rPr lang="fi-FI" b="1" dirty="0"/>
              <a:t>Mitä salassapito tarkoittaa?</a:t>
            </a:r>
            <a:endParaRPr lang="fi-FI" dirty="0"/>
          </a:p>
          <a:p>
            <a:r>
              <a:rPr lang="fi-FI" dirty="0"/>
              <a:t>Salassapito tarkoittaa, että lastenohjaaja ei saa luvatta kertoa työssään saamiaan tietoja lapsista tai perheistä.</a:t>
            </a:r>
            <a:br>
              <a:rPr lang="fi-FI" dirty="0"/>
            </a:br>
            <a:r>
              <a:rPr lang="fi-FI" dirty="0"/>
              <a:t>Velvollisuus jatkuu myös työsuhteen päätyttyä.</a:t>
            </a:r>
          </a:p>
          <a:p>
            <a:pPr marL="0" indent="0">
              <a:buNone/>
            </a:pPr>
            <a:r>
              <a:rPr lang="fi-FI" b="1" dirty="0"/>
              <a:t>Perusta laissa:</a:t>
            </a:r>
            <a:endParaRPr lang="fi-FI" dirty="0"/>
          </a:p>
          <a:p>
            <a:pPr lvl="0"/>
            <a:r>
              <a:rPr lang="fi-FI" dirty="0"/>
              <a:t>Laki viranomaisten toiminnan julkisuudesta (621/1999)</a:t>
            </a:r>
          </a:p>
          <a:p>
            <a:pPr lvl="0"/>
            <a:r>
              <a:rPr lang="fi-FI" dirty="0"/>
              <a:t>Varhaiskasvatuslaki (540/2018, 40 §)</a:t>
            </a:r>
          </a:p>
          <a:p>
            <a:pPr marL="0" indent="0">
              <a:buNone/>
            </a:pPr>
            <a:r>
              <a:rPr lang="fi-FI" b="1" dirty="0"/>
              <a:t>Muista:</a:t>
            </a:r>
            <a:endParaRPr lang="fi-FI" dirty="0"/>
          </a:p>
          <a:p>
            <a:pPr lvl="0"/>
            <a:r>
              <a:rPr lang="fi-FI" dirty="0"/>
              <a:t>Älä jaa tietoja ulkopuolisille (kaverit, muut vanhemmat).</a:t>
            </a:r>
          </a:p>
          <a:p>
            <a:pPr lvl="0"/>
            <a:r>
              <a:rPr lang="fi-FI" dirty="0"/>
              <a:t>Keskustele vain niiden kanssa, joiden työtehtäviin asia kuuluu.</a:t>
            </a:r>
          </a:p>
          <a:p>
            <a:pPr lvl="0"/>
            <a:r>
              <a:rPr lang="fi-FI" dirty="0"/>
              <a:t>Säilytä paperit ja digitaaliset tiedot turvallisesti.</a:t>
            </a:r>
          </a:p>
          <a:p>
            <a:endParaRPr lang="fi-FI" dirty="0"/>
          </a:p>
        </p:txBody>
      </p:sp>
    </p:spTree>
    <p:extLst>
      <p:ext uri="{BB962C8B-B14F-4D97-AF65-F5344CB8AC3E}">
        <p14:creationId xmlns:p14="http://schemas.microsoft.com/office/powerpoint/2010/main" val="28644068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symboli, kuvakaappaus, Sähkönsininen, tunnus&#10;&#10;Tekoälyllä luotu sisältö voi olla virheellistä.">
            <a:extLst>
              <a:ext uri="{FF2B5EF4-FFF2-40B4-BE49-F238E27FC236}">
                <a16:creationId xmlns:a16="http://schemas.microsoft.com/office/drawing/2014/main" id="{06D0437F-E444-7B72-C583-CC7A5812C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324" y="130324"/>
            <a:ext cx="6597352" cy="6597352"/>
          </a:xfrm>
          <a:prstGeom prst="rect">
            <a:avLst/>
          </a:prstGeom>
        </p:spPr>
      </p:pic>
    </p:spTree>
    <p:extLst>
      <p:ext uri="{BB962C8B-B14F-4D97-AF65-F5344CB8AC3E}">
        <p14:creationId xmlns:p14="http://schemas.microsoft.com/office/powerpoint/2010/main" val="2891163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79712" y="836712"/>
            <a:ext cx="4536504" cy="762000"/>
          </a:xfrm>
        </p:spPr>
        <p:txBody>
          <a:bodyPr>
            <a:normAutofit/>
          </a:bodyPr>
          <a:lstStyle/>
          <a:p>
            <a:pPr eaLnBrk="1" hangingPunct="1"/>
            <a:r>
              <a:rPr lang="fi-FI" dirty="0">
                <a:latin typeface="Arial" charset="0"/>
                <a:cs typeface="Arial" charset="0"/>
              </a:rPr>
              <a:t> Lait ja asetukset</a:t>
            </a:r>
          </a:p>
        </p:txBody>
      </p:sp>
      <p:sp>
        <p:nvSpPr>
          <p:cNvPr id="11269" name="Dian numeron paikkamerkki 5"/>
          <p:cNvSpPr>
            <a:spLocks noGrp="1"/>
          </p:cNvSpPr>
          <p:nvPr>
            <p:ph type="sldNum" sz="quarter" idx="12"/>
          </p:nvPr>
        </p:nvSpPr>
        <p:spPr>
          <a:noFill/>
        </p:spPr>
        <p:txBody>
          <a:bodyPr/>
          <a:lstStyle/>
          <a:p>
            <a:fld id="{A917C178-E4E5-4C1E-B654-0019F508F265}" type="slidenum">
              <a:rPr lang="fi-FI" smtClean="0"/>
              <a:pPr/>
              <a:t>8</a:t>
            </a:fld>
            <a:endParaRPr lang="fi-FI"/>
          </a:p>
        </p:txBody>
      </p:sp>
      <p:pic>
        <p:nvPicPr>
          <p:cNvPr id="5" name="Sisällön paikkamerkki 4" descr="KO_II_loota_30.png"/>
          <p:cNvPicPr>
            <a:picLocks noGrp="1" noChangeAspect="1"/>
          </p:cNvPicPr>
          <p:nvPr>
            <p:ph sz="quarter" idx="1"/>
          </p:nvPr>
        </p:nvPicPr>
        <p:blipFill>
          <a:blip r:embed="rId3" cstate="print"/>
          <a:srcRect l="-28265" r="-28265"/>
          <a:stretch>
            <a:fillRect/>
          </a:stretch>
        </p:blipFill>
        <p:spPr>
          <a:xfrm>
            <a:off x="755650" y="2205038"/>
            <a:ext cx="7607300" cy="3971925"/>
          </a:xfrm>
        </p:spPr>
      </p:pic>
      <p:pic>
        <p:nvPicPr>
          <p:cNvPr id="11268" name="Kuva 7"/>
          <p:cNvPicPr>
            <a:picLocks noChangeAspect="1"/>
          </p:cNvPicPr>
          <p:nvPr/>
        </p:nvPicPr>
        <p:blipFill>
          <a:blip r:embed="rId4" cstate="print"/>
          <a:srcRect/>
          <a:stretch>
            <a:fillRect/>
          </a:stretch>
        </p:blipFill>
        <p:spPr bwMode="auto">
          <a:xfrm>
            <a:off x="8275638" y="207963"/>
            <a:ext cx="639762" cy="6302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1B1FE2-EE6A-6342-FD85-067BC69E491E}"/>
              </a:ext>
            </a:extLst>
          </p:cNvPr>
          <p:cNvSpPr>
            <a:spLocks noGrp="1"/>
          </p:cNvSpPr>
          <p:nvPr>
            <p:ph type="title"/>
          </p:nvPr>
        </p:nvSpPr>
        <p:spPr/>
        <p:txBody>
          <a:bodyPr>
            <a:normAutofit/>
          </a:bodyPr>
          <a:lstStyle/>
          <a:p>
            <a:r>
              <a:rPr lang="fi-FI" b="1" dirty="0"/>
              <a:t>Mitä tietosuoja tarkoittaa?</a:t>
            </a:r>
            <a:endParaRPr lang="fi-FI" dirty="0"/>
          </a:p>
        </p:txBody>
      </p:sp>
      <p:sp>
        <p:nvSpPr>
          <p:cNvPr id="3" name="Sisällön paikkamerkki 2">
            <a:extLst>
              <a:ext uri="{FF2B5EF4-FFF2-40B4-BE49-F238E27FC236}">
                <a16:creationId xmlns:a16="http://schemas.microsoft.com/office/drawing/2014/main" id="{01480F16-D9D3-3220-0B53-4B7074C22133}"/>
              </a:ext>
            </a:extLst>
          </p:cNvPr>
          <p:cNvSpPr>
            <a:spLocks noGrp="1"/>
          </p:cNvSpPr>
          <p:nvPr>
            <p:ph sz="quarter" idx="1"/>
          </p:nvPr>
        </p:nvSpPr>
        <p:spPr/>
        <p:txBody>
          <a:bodyPr>
            <a:normAutofit lnSpcReduction="10000"/>
          </a:bodyPr>
          <a:lstStyle/>
          <a:p>
            <a:r>
              <a:rPr lang="fi-FI" dirty="0"/>
              <a:t>Tietosuoja tarkoittaa henkilötietojen huolellista käsittelyä.</a:t>
            </a:r>
            <a:br>
              <a:rPr lang="fi-FI" dirty="0"/>
            </a:br>
            <a:r>
              <a:rPr lang="fi-FI" dirty="0"/>
              <a:t>Tavoitteena on suojata lapsen ja perheen yksityisyys.</a:t>
            </a:r>
          </a:p>
          <a:p>
            <a:pPr marL="0" indent="0">
              <a:buNone/>
            </a:pPr>
            <a:r>
              <a:rPr lang="fi-FI" b="1" dirty="0"/>
              <a:t>Perusta laissa:</a:t>
            </a:r>
            <a:endParaRPr lang="fi-FI" dirty="0"/>
          </a:p>
          <a:p>
            <a:pPr lvl="0"/>
            <a:r>
              <a:rPr lang="fi-FI" dirty="0"/>
              <a:t>EU:n yleinen tietosuoja-asetus (GDPR 2016/679)</a:t>
            </a:r>
          </a:p>
          <a:p>
            <a:pPr lvl="0"/>
            <a:r>
              <a:rPr lang="fi-FI" dirty="0"/>
              <a:t>Tietosuojalaki (1050/2018)</a:t>
            </a:r>
          </a:p>
          <a:p>
            <a:pPr marL="0" indent="0">
              <a:buNone/>
            </a:pPr>
            <a:r>
              <a:rPr lang="fi-FI" b="1" dirty="0"/>
              <a:t>Muista:</a:t>
            </a:r>
            <a:endParaRPr lang="fi-FI" dirty="0"/>
          </a:p>
          <a:p>
            <a:pPr lvl="0"/>
            <a:r>
              <a:rPr lang="fi-FI" dirty="0"/>
              <a:t>Kerää vain tarpeelliset tiedot.</a:t>
            </a:r>
          </a:p>
          <a:p>
            <a:pPr lvl="0"/>
            <a:r>
              <a:rPr lang="fi-FI" dirty="0"/>
              <a:t>Käytä ja säilytä tietoja turvallisesti.</a:t>
            </a:r>
          </a:p>
          <a:p>
            <a:pPr lvl="0"/>
            <a:r>
              <a:rPr lang="fi-FI" dirty="0"/>
              <a:t>Pyydä huoltajalta lupa valokuviin ja julkaisuihin.</a:t>
            </a:r>
          </a:p>
          <a:p>
            <a:pPr lvl="0"/>
            <a:r>
              <a:rPr lang="fi-FI" dirty="0"/>
              <a:t>Vanhemmilla on oikeus tarkistaa lapsensa tiedot.</a:t>
            </a:r>
          </a:p>
          <a:p>
            <a:endParaRPr lang="fi-FI" dirty="0"/>
          </a:p>
        </p:txBody>
      </p:sp>
    </p:spTree>
    <p:extLst>
      <p:ext uri="{BB962C8B-B14F-4D97-AF65-F5344CB8AC3E}">
        <p14:creationId xmlns:p14="http://schemas.microsoft.com/office/powerpoint/2010/main" val="21045431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C585035-184D-13FA-07D0-F82ACA6122DA}"/>
              </a:ext>
            </a:extLst>
          </p:cNvPr>
          <p:cNvSpPr>
            <a:spLocks noGrp="1"/>
          </p:cNvSpPr>
          <p:nvPr>
            <p:ph type="title"/>
          </p:nvPr>
        </p:nvSpPr>
        <p:spPr/>
        <p:txBody>
          <a:bodyPr>
            <a:normAutofit/>
          </a:bodyPr>
          <a:lstStyle/>
          <a:p>
            <a:r>
              <a:rPr lang="fi-FI" b="1" dirty="0"/>
              <a:t>Lastenohjaajan vastuu</a:t>
            </a:r>
            <a:endParaRPr lang="fi-FI" dirty="0"/>
          </a:p>
        </p:txBody>
      </p:sp>
      <p:sp>
        <p:nvSpPr>
          <p:cNvPr id="3" name="Sisällön paikkamerkki 2">
            <a:extLst>
              <a:ext uri="{FF2B5EF4-FFF2-40B4-BE49-F238E27FC236}">
                <a16:creationId xmlns:a16="http://schemas.microsoft.com/office/drawing/2014/main" id="{95DE1931-0F91-C776-C6A0-48466FC8ECBF}"/>
              </a:ext>
            </a:extLst>
          </p:cNvPr>
          <p:cNvSpPr>
            <a:spLocks noGrp="1"/>
          </p:cNvSpPr>
          <p:nvPr>
            <p:ph sz="quarter" idx="1"/>
          </p:nvPr>
        </p:nvSpPr>
        <p:spPr/>
        <p:txBody>
          <a:bodyPr>
            <a:normAutofit/>
          </a:bodyPr>
          <a:lstStyle/>
          <a:p>
            <a:pPr marL="0" indent="0">
              <a:buNone/>
            </a:pPr>
            <a:r>
              <a:rPr lang="fi-FI" dirty="0"/>
              <a:t>Lastenohjaaja on vastuussa luottamuksellisuudesta ja tietojen suojaamisesta.</a:t>
            </a:r>
          </a:p>
          <a:p>
            <a:pPr lvl="0"/>
            <a:r>
              <a:rPr lang="fi-FI" dirty="0"/>
              <a:t>Kunnioita lapsen ja perheen yksityisyyttä.</a:t>
            </a:r>
          </a:p>
          <a:p>
            <a:pPr lvl="0"/>
            <a:r>
              <a:rPr lang="fi-FI" dirty="0"/>
              <a:t>Toimi eettisesti ja lain mukaisesti.</a:t>
            </a:r>
          </a:p>
          <a:p>
            <a:pPr lvl="0"/>
            <a:r>
              <a:rPr lang="fi-FI" dirty="0"/>
              <a:t>Ilmoita esimiehelle, jos tietoja on käsitelty väärin.</a:t>
            </a:r>
          </a:p>
          <a:p>
            <a:pPr marL="0" indent="0">
              <a:buNone/>
            </a:pPr>
            <a:r>
              <a:rPr lang="fi-FI" b="1" dirty="0"/>
              <a:t>Tärkeä poikkeus:</a:t>
            </a:r>
            <a:br>
              <a:rPr lang="fi-FI" dirty="0"/>
            </a:br>
            <a:r>
              <a:rPr lang="fi-FI" dirty="0"/>
              <a:t>Jos lapsen turvallisuus tai hyvinvointi on vaarassa, työntekijällä on </a:t>
            </a:r>
            <a:r>
              <a:rPr lang="fi-FI" b="1" dirty="0"/>
              <a:t>velvollisuus tehdä lastensuojeluilmoitus</a:t>
            </a:r>
            <a:r>
              <a:rPr lang="fi-FI" dirty="0"/>
              <a:t> (Lastensuojelulaki 25 §).</a:t>
            </a:r>
            <a:br>
              <a:rPr lang="fi-FI" dirty="0"/>
            </a:br>
            <a:r>
              <a:rPr lang="fi-FI" dirty="0"/>
              <a:t>→ Tämä ei riko salassapitoa, vaan on osa lapsen suojelemista.</a:t>
            </a:r>
          </a:p>
        </p:txBody>
      </p:sp>
      <p:pic>
        <p:nvPicPr>
          <p:cNvPr id="5" name="Kuva 4" descr="Kuva, joka sisältää kohteen Ihmisen kasvot, nainen, anime, maalaus&#10;&#10;Tekoälyllä luotu sisältö voi olla virheellistä.">
            <a:extLst>
              <a:ext uri="{FF2B5EF4-FFF2-40B4-BE49-F238E27FC236}">
                <a16:creationId xmlns:a16="http://schemas.microsoft.com/office/drawing/2014/main" id="{E11FAE17-7232-FEB9-894B-AF741C8DFC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1988840"/>
            <a:ext cx="1436126" cy="1916832"/>
          </a:xfrm>
          <a:prstGeom prst="rect">
            <a:avLst/>
          </a:prstGeom>
        </p:spPr>
      </p:pic>
    </p:spTree>
    <p:extLst>
      <p:ext uri="{BB962C8B-B14F-4D97-AF65-F5344CB8AC3E}">
        <p14:creationId xmlns:p14="http://schemas.microsoft.com/office/powerpoint/2010/main" val="17251134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79154D-E94A-1E9A-E85C-3DF45C246991}"/>
              </a:ext>
            </a:extLst>
          </p:cNvPr>
          <p:cNvSpPr>
            <a:spLocks noGrp="1"/>
          </p:cNvSpPr>
          <p:nvPr>
            <p:ph type="title"/>
          </p:nvPr>
        </p:nvSpPr>
        <p:spPr/>
        <p:txBody>
          <a:bodyPr/>
          <a:lstStyle/>
          <a:p>
            <a:r>
              <a:rPr lang="fi-FI" dirty="0"/>
              <a:t>Esimerkkitilanteita</a:t>
            </a:r>
          </a:p>
        </p:txBody>
      </p:sp>
      <p:sp>
        <p:nvSpPr>
          <p:cNvPr id="3" name="Sisällön paikkamerkki 2">
            <a:extLst>
              <a:ext uri="{FF2B5EF4-FFF2-40B4-BE49-F238E27FC236}">
                <a16:creationId xmlns:a16="http://schemas.microsoft.com/office/drawing/2014/main" id="{552AEB86-60E4-86EB-C2A1-79846E2FED88}"/>
              </a:ext>
            </a:extLst>
          </p:cNvPr>
          <p:cNvSpPr>
            <a:spLocks noGrp="1"/>
          </p:cNvSpPr>
          <p:nvPr>
            <p:ph sz="quarter" idx="1"/>
          </p:nvPr>
        </p:nvSpPr>
        <p:spPr/>
        <p:txBody>
          <a:bodyPr/>
          <a:lstStyle/>
          <a:p>
            <a:pPr marL="0" indent="0">
              <a:buNone/>
            </a:pPr>
            <a:r>
              <a:rPr lang="fi-FI" dirty="0"/>
              <a:t>Miten toimisit seuraavissa tilanteissa?</a:t>
            </a:r>
          </a:p>
          <a:p>
            <a:r>
              <a:rPr lang="fi-FI" sz="2800" dirty="0"/>
              <a:t>Vanhempi kysyy toisen lapsen asioista</a:t>
            </a:r>
          </a:p>
          <a:p>
            <a:r>
              <a:rPr lang="fi-FI" sz="2800" dirty="0"/>
              <a:t>Lapsesta otetaan kuva retkellä (voitko julkaista kuvan?)</a:t>
            </a:r>
          </a:p>
          <a:p>
            <a:r>
              <a:rPr lang="fi-FI" sz="2800" dirty="0"/>
              <a:t>Lapsi kertoo väkivallasta kotona</a:t>
            </a:r>
          </a:p>
          <a:p>
            <a:r>
              <a:rPr lang="fi-FI" sz="2800" dirty="0"/>
              <a:t>Työkaveri kertoo tauolla lapsen perheasioista</a:t>
            </a:r>
          </a:p>
        </p:txBody>
      </p:sp>
      <p:pic>
        <p:nvPicPr>
          <p:cNvPr id="11" name="Kuva 10" descr="Kuva, joka sisältää kohteen suudelma, vaate, clipart, animaatio&#10;&#10;Tekoälyllä luotu sisältö voi olla virheellistä.">
            <a:extLst>
              <a:ext uri="{FF2B5EF4-FFF2-40B4-BE49-F238E27FC236}">
                <a16:creationId xmlns:a16="http://schemas.microsoft.com/office/drawing/2014/main" id="{40F1DF10-8121-EAE6-28D0-D6D851D273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3933056"/>
            <a:ext cx="3275855" cy="2456891"/>
          </a:xfrm>
          <a:prstGeom prst="rect">
            <a:avLst/>
          </a:prstGeom>
        </p:spPr>
      </p:pic>
    </p:spTree>
    <p:extLst>
      <p:ext uri="{BB962C8B-B14F-4D97-AF65-F5344CB8AC3E}">
        <p14:creationId xmlns:p14="http://schemas.microsoft.com/office/powerpoint/2010/main" val="41013888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Salassapito-, vaitiolo-, tietosuoja- ja tietoturvaohjeet</a:t>
            </a:r>
          </a:p>
        </p:txBody>
      </p:sp>
      <p:sp>
        <p:nvSpPr>
          <p:cNvPr id="3" name="Sisällön paikkamerkki 2"/>
          <p:cNvSpPr>
            <a:spLocks noGrp="1"/>
          </p:cNvSpPr>
          <p:nvPr>
            <p:ph sz="quarter" idx="1"/>
          </p:nvPr>
        </p:nvSpPr>
        <p:spPr/>
        <p:txBody>
          <a:bodyPr/>
          <a:lstStyle/>
          <a:p>
            <a:r>
              <a:rPr lang="fi-FI" dirty="0">
                <a:hlinkClick r:id="rId2"/>
              </a:rPr>
              <a:t>https://www.oph.fi/fi/koulutus-ja-tutkinnot/salassapito-tietosuoja-ja-tietojen-sailyttaminen-varhaiskasvatuksessa-ja</a:t>
            </a:r>
            <a:endParaRPr lang="fi-FI" dirty="0"/>
          </a:p>
          <a:p>
            <a:r>
              <a:rPr lang="fi-FI" dirty="0"/>
              <a:t>Tuntitehtävä: Mitä lastenohjaajan tulee tietää salassapidosta ja tietosuojasta varhaiskasvatuksessa?</a:t>
            </a:r>
          </a:p>
          <a:p>
            <a:pPr>
              <a:buFont typeface="Wingdings" panose="05000000000000000000" pitchFamily="2" charset="2"/>
              <a:buChar char="à"/>
            </a:pPr>
            <a:r>
              <a:rPr lang="fi-FI" dirty="0">
                <a:sym typeface="Wingdings" panose="05000000000000000000" pitchFamily="2" charset="2"/>
              </a:rPr>
              <a:t>15 otsikkoa  jako ryhmiin</a:t>
            </a:r>
          </a:p>
          <a:p>
            <a:pPr>
              <a:buFont typeface="Wingdings" panose="05000000000000000000" pitchFamily="2" charset="2"/>
              <a:buChar char="à"/>
            </a:pPr>
            <a:r>
              <a:rPr lang="fi-FI" dirty="0">
                <a:sym typeface="Wingdings" panose="05000000000000000000" pitchFamily="2" charset="2"/>
              </a:rPr>
              <a:t>Esittäkää olennaisin tieto tiivistettynä muille</a:t>
            </a:r>
          </a:p>
          <a:p>
            <a:pPr>
              <a:buFont typeface="Wingdings" panose="05000000000000000000" pitchFamily="2" charset="2"/>
              <a:buChar char="à"/>
            </a:pPr>
            <a:endParaRPr lang="fi-FI" dirty="0"/>
          </a:p>
          <a:p>
            <a:endParaRPr lang="fi-FI"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3CD0026-E294-AD20-9689-42FAE0C600DE}"/>
              </a:ext>
            </a:extLst>
          </p:cNvPr>
          <p:cNvSpPr>
            <a:spLocks noGrp="1"/>
          </p:cNvSpPr>
          <p:nvPr>
            <p:ph type="title"/>
          </p:nvPr>
        </p:nvSpPr>
        <p:spPr>
          <a:xfrm>
            <a:off x="914400" y="274638"/>
            <a:ext cx="7185992" cy="563562"/>
          </a:xfrm>
        </p:spPr>
        <p:txBody>
          <a:bodyPr>
            <a:normAutofit fontScale="90000"/>
          </a:bodyPr>
          <a:lstStyle/>
          <a:p>
            <a:r>
              <a:rPr lang="fi-FI" dirty="0"/>
              <a:t>Aiheet/ryhmät</a:t>
            </a:r>
          </a:p>
        </p:txBody>
      </p:sp>
      <p:sp>
        <p:nvSpPr>
          <p:cNvPr id="3" name="Sisällön paikkamerkki 2">
            <a:extLst>
              <a:ext uri="{FF2B5EF4-FFF2-40B4-BE49-F238E27FC236}">
                <a16:creationId xmlns:a16="http://schemas.microsoft.com/office/drawing/2014/main" id="{8C29DEF1-D9FF-9FA7-12A0-80307170B370}"/>
              </a:ext>
            </a:extLst>
          </p:cNvPr>
          <p:cNvSpPr>
            <a:spLocks noGrp="1"/>
          </p:cNvSpPr>
          <p:nvPr>
            <p:ph sz="quarter" idx="1"/>
          </p:nvPr>
        </p:nvSpPr>
        <p:spPr>
          <a:xfrm>
            <a:off x="914400" y="838200"/>
            <a:ext cx="7762056" cy="5745162"/>
          </a:xfrm>
        </p:spPr>
        <p:txBody>
          <a:bodyPr>
            <a:normAutofit fontScale="62500" lnSpcReduction="20000"/>
          </a:bodyPr>
          <a:lstStyle/>
          <a:p>
            <a:pPr marL="0" indent="0">
              <a:buNone/>
            </a:pPr>
            <a:r>
              <a:rPr lang="fi-FI" dirty="0"/>
              <a:t>1. ryhmä: </a:t>
            </a:r>
          </a:p>
          <a:p>
            <a:pPr>
              <a:buFont typeface="Courier New" panose="02070309020205020404" pitchFamily="49" charset="0"/>
              <a:buChar char="o"/>
            </a:pPr>
            <a:r>
              <a:rPr lang="fi-FI" sz="2200" i="0" dirty="0">
                <a:effectLst/>
                <a:latin typeface="Arial" panose="020B0604020202020204" pitchFamily="34" charset="0"/>
                <a:cs typeface="Arial" panose="020B0604020202020204" pitchFamily="34" charset="0"/>
              </a:rPr>
              <a:t>Mikä on salassa pidettävää varhaiskasvatuksessa ja esiopetuksessa?</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dirty="0">
                <a:effectLst/>
                <a:latin typeface="Arial" panose="020B0604020202020204" pitchFamily="34" charset="0"/>
                <a:cs typeface="Arial" panose="020B0604020202020204" pitchFamily="34" charset="0"/>
              </a:rPr>
              <a:t>Mitä tietoa, miten ja kenelle voidaan luovuttaa varhaiskasvatuksessa ja esiopetuksessa?</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dirty="0">
                <a:effectLst/>
                <a:latin typeface="Arial" panose="020B0604020202020204" pitchFamily="34" charset="0"/>
                <a:cs typeface="Arial" panose="020B0604020202020204" pitchFamily="34" charset="0"/>
              </a:rPr>
              <a:t>Mitä tietoa lapsen vasuun tai muihin pedagogisiin asiakirjoihin saa kirjata?</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dirty="0">
                <a:effectLst/>
                <a:latin typeface="Arial" panose="020B0604020202020204" pitchFamily="34" charset="0"/>
                <a:cs typeface="Arial" panose="020B0604020202020204" pitchFamily="34" charset="0"/>
              </a:rPr>
              <a:t>Kuka on oikeutettu lukemaan lapsen varhaiskasvatussuunnitelmaa tai muulla tavoin käsittelemään lasta koskevaa tietoa?</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dirty="0">
                <a:effectLst/>
                <a:latin typeface="Arial" panose="020B0604020202020204" pitchFamily="34" charset="0"/>
                <a:cs typeface="Arial" panose="020B0604020202020204" pitchFamily="34" charset="0"/>
              </a:rPr>
              <a:t>Annetaanko alkuperäinen lapsen vasu/esiopetuksen oppimissuunnitelma vanhempien mukaan, kun toimintakausi päättyy tai lapsi päättää varhaiskasvatuksessa?</a:t>
            </a:r>
            <a:endParaRPr lang="fi-FI" sz="2200" dirty="0">
              <a:latin typeface="Arial" panose="020B0604020202020204" pitchFamily="34" charset="0"/>
              <a:cs typeface="Arial" panose="020B0604020202020204" pitchFamily="34" charset="0"/>
            </a:endParaRPr>
          </a:p>
          <a:p>
            <a:pPr marL="0" indent="0">
              <a:buNone/>
            </a:pPr>
            <a:r>
              <a:rPr lang="fi-FI" dirty="0"/>
              <a:t>2. ryhmä: </a:t>
            </a: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Mitkä dokumentit pitää arkistoida ja kuinka kauan?</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Muodostuuko henkilöstön tekemistä muistiinpanoista salassa pidettävä asiakirja?</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Minkälaisia ilmoitusvelvollisuuksia varhaiskasvatuksen ja esiopetuksen henkilöstöllä on?</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Mitä tarkoitetaan varhaiskasvatuksen henkilökunnan ilmoitusvelvollisuudella?</a:t>
            </a: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Miten salassa pidettäviä lapsen terveyttä ja yksityiselämää koskevia tietoja käsitellään päivittäisessä toiminnassa?</a:t>
            </a:r>
            <a:endParaRPr lang="fi-FI" sz="2200" i="0" dirty="0">
              <a:effectLst/>
              <a:latin typeface="Arial" panose="020B0604020202020204" pitchFamily="34" charset="0"/>
              <a:cs typeface="Arial" panose="020B0604020202020204" pitchFamily="34" charset="0"/>
            </a:endParaRPr>
          </a:p>
          <a:p>
            <a:pPr marL="0" indent="0">
              <a:buNone/>
            </a:pPr>
            <a:endParaRPr lang="fi-FI" dirty="0"/>
          </a:p>
          <a:p>
            <a:pPr marL="0" indent="0">
              <a:buNone/>
            </a:pPr>
            <a:r>
              <a:rPr lang="fi-FI" dirty="0"/>
              <a:t>3. ryhmä </a:t>
            </a: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Mitä pedagogisessa dokumentoinnissa pitää ottaa huomioon?</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Voiko varhaiskasvatuksessa tai esiopetuksessa perustaa ryhmälle sosiaalisen median sivuston esim. Facebook-sivut?</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Lapsista otetaan kuvia ja videoita päiväkodeissa, mitkä ovat lupakäytännöt?</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Täytyykö lapselta olla lupa piirustuksesta otetun valokuvan julkaisuun tai piirustuksen muuhun käyttöön esim. blogissa?</a:t>
            </a:r>
            <a:endParaRPr lang="fi-FI" sz="22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fi-FI" sz="2200" i="0" u="none" strike="noStrike" dirty="0">
                <a:effectLst/>
                <a:latin typeface="Arial" panose="020B0604020202020204" pitchFamily="34" charset="0"/>
                <a:cs typeface="Arial" panose="020B0604020202020204" pitchFamily="34" charset="0"/>
              </a:rPr>
              <a:t>Tekijänoikeuksiin ja digilupiin liittyvät asiat varhaiskasvatuksessa ja esiopetuksessa</a:t>
            </a:r>
            <a:endParaRPr lang="fi-FI" sz="2200" i="0" dirty="0">
              <a:effectLst/>
              <a:latin typeface="Arial" panose="020B0604020202020204" pitchFamily="34" charset="0"/>
              <a:cs typeface="Arial" panose="020B0604020202020204" pitchFamily="34" charset="0"/>
            </a:endParaRPr>
          </a:p>
          <a:p>
            <a:pPr marL="0" indent="0">
              <a:buNone/>
            </a:pPr>
            <a:endParaRPr lang="fi-FI" dirty="0"/>
          </a:p>
        </p:txBody>
      </p:sp>
    </p:spTree>
    <p:extLst>
      <p:ext uri="{BB962C8B-B14F-4D97-AF65-F5344CB8AC3E}">
        <p14:creationId xmlns:p14="http://schemas.microsoft.com/office/powerpoint/2010/main" val="39974297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E27F6E-27E0-9257-A799-FDF984897BAF}"/>
              </a:ext>
            </a:extLst>
          </p:cNvPr>
          <p:cNvSpPr>
            <a:spLocks noGrp="1"/>
          </p:cNvSpPr>
          <p:nvPr>
            <p:ph type="title"/>
          </p:nvPr>
        </p:nvSpPr>
        <p:spPr/>
        <p:txBody>
          <a:bodyPr>
            <a:normAutofit fontScale="90000"/>
          </a:bodyPr>
          <a:lstStyle/>
          <a:p>
            <a:r>
              <a:rPr lang="fi-FI" dirty="0"/>
              <a:t>Varhaiskasvatuksen ilmoitusvelvollisuus</a:t>
            </a:r>
          </a:p>
        </p:txBody>
      </p:sp>
      <p:sp>
        <p:nvSpPr>
          <p:cNvPr id="3" name="Sisällön paikkamerkki 2">
            <a:extLst>
              <a:ext uri="{FF2B5EF4-FFF2-40B4-BE49-F238E27FC236}">
                <a16:creationId xmlns:a16="http://schemas.microsoft.com/office/drawing/2014/main" id="{A19D113B-542B-08AE-F990-349E712285C4}"/>
              </a:ext>
            </a:extLst>
          </p:cNvPr>
          <p:cNvSpPr>
            <a:spLocks noGrp="1"/>
          </p:cNvSpPr>
          <p:nvPr>
            <p:ph sz="quarter" idx="1"/>
          </p:nvPr>
        </p:nvSpPr>
        <p:spPr/>
        <p:txBody>
          <a:bodyPr/>
          <a:lstStyle/>
          <a:p>
            <a:r>
              <a:rPr lang="fi-FI" dirty="0">
                <a:hlinkClick r:id="rId2"/>
              </a:rPr>
              <a:t>https://www.talentia.fi/nain-vaikutamme/talentia-vaikuttaa-varhaiskasvatuksessa/ilmoitusvelvollisuus/</a:t>
            </a:r>
            <a:endParaRPr lang="fi-FI" dirty="0"/>
          </a:p>
          <a:p>
            <a:endParaRPr lang="fi-FI" dirty="0"/>
          </a:p>
          <a:p>
            <a:endParaRPr lang="fi-FI" dirty="0"/>
          </a:p>
        </p:txBody>
      </p:sp>
    </p:spTree>
    <p:extLst>
      <p:ext uri="{BB962C8B-B14F-4D97-AF65-F5344CB8AC3E}">
        <p14:creationId xmlns:p14="http://schemas.microsoft.com/office/powerpoint/2010/main" val="36036648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Sosiaalihuoltolain huoli-ilmoitus</a:t>
            </a:r>
          </a:p>
        </p:txBody>
      </p:sp>
      <p:sp>
        <p:nvSpPr>
          <p:cNvPr id="3" name="Sisällön paikkamerkki 2"/>
          <p:cNvSpPr>
            <a:spLocks noGrp="1"/>
          </p:cNvSpPr>
          <p:nvPr>
            <p:ph sz="quarter" idx="1"/>
          </p:nvPr>
        </p:nvSpPr>
        <p:spPr/>
        <p:txBody>
          <a:bodyPr>
            <a:normAutofit fontScale="70000" lnSpcReduction="20000"/>
          </a:bodyPr>
          <a:lstStyle/>
          <a:p>
            <a:pPr>
              <a:buNone/>
            </a:pPr>
            <a:r>
              <a:rPr lang="fi-FI" b="1" dirty="0"/>
              <a:t>Velvollisuus ilmoittaa sosiaalihuollon tuen tarpeesta</a:t>
            </a:r>
          </a:p>
          <a:p>
            <a:r>
              <a:rPr lang="fi-FI" dirty="0"/>
              <a:t>Jos terveydenhuollon ammattihenkilö on tehtävässään saanut tietää henkilöstä, joka on sosiaalihuollon tarpeessa, hänen tulee ohjata henkilö hakemaan sosiaalipalveluja tai otettava itse yhteyttä hyvinvointialueen sosiaalihuollosta vastaavalle viranomaiselle, jotta tuen tarve arvioitaisiin. Jos suostumusta ei voida saada ja henkilö on ilmeisen kykenemätön vastaamaan omasta huolenpidostaan, terveydestään tai turvallisuudestaan tai jos lapsen etu sitä välttämättä vaatii, ammattihenkilöllä on velvollisuus tehdä salassapitosäännösten estämättä ilmoitus sosiaalihuollon tarpeesta hyvinvointialueen sosiaalihuollosta vastaavalle viranomaiselle.</a:t>
            </a:r>
          </a:p>
          <a:p>
            <a:pPr>
              <a:buNone/>
            </a:pPr>
            <a:r>
              <a:rPr lang="fi-FI" b="1" dirty="0"/>
              <a:t>Velvollisuus ilmoittaa iäkkään henkilön palvelutarpeesta</a:t>
            </a:r>
          </a:p>
          <a:p>
            <a:r>
              <a:rPr lang="fi-FI" dirty="0"/>
              <a:t>Jos terveydenhuollon ammattihenkilö tai hyvinvointialueen sosiaalitoimen palveluksessa oleva henkilö on tehtävässään saanut tiedon sosiaali- tai terveydenhuollon tarpeessa olevasta iäkkäästä henkilöstä, joka on ilmeisen kykenemätön vastaamaan omasta huolenpidostaan, terveydestään tai turvallisuudestaan, hänen on salassapitosäännösten estämättä ilmoitettava asiasta viipymättä hyvinvointialueen sosiaalihuollosta vastaavalle viranomaiselle.</a:t>
            </a:r>
          </a:p>
          <a:p>
            <a:r>
              <a:rPr lang="fi-FI" dirty="0"/>
              <a:t>Terveydenhuollon ammattihenkilön tulee ilmoittaa hyvinvointialueen sosiaalihuollosta vastaavalle viranomaiselle myös silloin, kun iäkäs henkilö kotiutetaan terveydenhuollon laitoksesta. Ilmoitus on tehtävä hyvissä ajoin ennen kotiuttamista.</a:t>
            </a:r>
          </a:p>
          <a:p>
            <a:endParaRPr lang="fi-FI"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lnSpcReduction="10000"/>
          </a:bodyPr>
          <a:lstStyle/>
          <a:p>
            <a:pPr>
              <a:buNone/>
            </a:pPr>
            <a:r>
              <a:rPr lang="fi-FI" b="1" dirty="0"/>
              <a:t>Velvollisuus ilmoittaa epäkohdasta asiakkaan sosiaalihuollon toteuttamisessa</a:t>
            </a:r>
          </a:p>
          <a:p>
            <a:r>
              <a:rPr lang="fi-FI" dirty="0"/>
              <a:t>Sosiaalihuollon henkilöstöön kuuluvan tai vastaavissa tehtävissä toimivan henkilön pitää viipymättä ilmoittaa toiminnasta vastaavalle henkilölle, jos hän tehtävissään huomaa tai saa tietoonsa epäkohdan tai sen uhan asiakkaan sosiaalihuollon toteuttamisessa. Ilmoitus voidaan tehdä salassapitosäännösten estämättä.</a:t>
            </a:r>
          </a:p>
          <a:p>
            <a:r>
              <a:rPr lang="fi-FI" dirty="0"/>
              <a:t>Mainitun ilmoituksen vastaanottaneen henkilön tulee käynnistää toimet epäkohdan tai sen uhan poistamiseksi. Henkilön on ilmoitettava asiasta salassapitosäännösten estämättä aluehallintovirastolle, jos epäkohtaa tai sen uhkaa ei korjata viivytyksettä.</a:t>
            </a:r>
          </a:p>
          <a:p>
            <a:endParaRPr lang="fi-FI"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Tasa-arvo- ja yhdenvertaisuuslaki </a:t>
            </a:r>
          </a:p>
        </p:txBody>
      </p:sp>
      <p:sp>
        <p:nvSpPr>
          <p:cNvPr id="3" name="Sisällön paikkamerkki 2"/>
          <p:cNvSpPr>
            <a:spLocks noGrp="1"/>
          </p:cNvSpPr>
          <p:nvPr>
            <p:ph sz="quarter" idx="1"/>
          </p:nvPr>
        </p:nvSpPr>
        <p:spPr/>
        <p:txBody>
          <a:bodyPr/>
          <a:lstStyle/>
          <a:p>
            <a:r>
              <a:rPr lang="fi-FI" dirty="0">
                <a:hlinkClick r:id="rId2"/>
              </a:rPr>
              <a:t>https://yhdenvertaisuusvaltuutettu.fi/koulutus</a:t>
            </a:r>
            <a:endParaRPr lang="fi-FI" dirty="0"/>
          </a:p>
          <a:p>
            <a:r>
              <a:rPr lang="fi-FI" dirty="0">
                <a:hlinkClick r:id="rId3"/>
              </a:rPr>
              <a:t>https://www.oph.fi/fi/uutiset/2023/tasa-arvo-ja-yhdenvertaisuussuunnitelman-laatiminen-tulee-pakolliseksi</a:t>
            </a:r>
            <a:endParaRPr lang="fi-FI" dirty="0"/>
          </a:p>
          <a:p>
            <a:endParaRPr lang="fi-FI"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Arvioi kurssi / arvioi omaa toimintaasi ja oppimistasi</a:t>
            </a:r>
          </a:p>
        </p:txBody>
      </p:sp>
      <p:sp>
        <p:nvSpPr>
          <p:cNvPr id="3" name="Sisällön paikkamerkki 2"/>
          <p:cNvSpPr>
            <a:spLocks noGrp="1"/>
          </p:cNvSpPr>
          <p:nvPr>
            <p:ph sz="quarter" idx="1"/>
          </p:nvPr>
        </p:nvSpPr>
        <p:spPr/>
        <p:txBody>
          <a:bodyPr>
            <a:normAutofit lnSpcReduction="10000"/>
          </a:bodyPr>
          <a:lstStyle/>
          <a:p>
            <a:pPr>
              <a:buNone/>
            </a:pPr>
            <a:r>
              <a:rPr lang="fi-FI" u="sng" dirty="0"/>
              <a:t>Kurssiarviointi</a:t>
            </a:r>
          </a:p>
          <a:p>
            <a:pPr>
              <a:buNone/>
            </a:pPr>
            <a:r>
              <a:rPr lang="fi-FI" dirty="0"/>
              <a:t>Ohjeistus</a:t>
            </a:r>
          </a:p>
          <a:p>
            <a:pPr>
              <a:buNone/>
            </a:pPr>
            <a:r>
              <a:rPr lang="fi-FI" dirty="0"/>
              <a:t>Tehtävät</a:t>
            </a:r>
          </a:p>
          <a:p>
            <a:pPr>
              <a:buNone/>
            </a:pPr>
            <a:r>
              <a:rPr lang="fi-FI" dirty="0"/>
              <a:t>Opetus</a:t>
            </a:r>
          </a:p>
          <a:p>
            <a:pPr>
              <a:buNone/>
            </a:pPr>
            <a:r>
              <a:rPr lang="fi-FI" dirty="0"/>
              <a:t>Plussat ja miinukset</a:t>
            </a:r>
          </a:p>
          <a:p>
            <a:pPr>
              <a:buNone/>
            </a:pPr>
            <a:r>
              <a:rPr lang="fi-FI" u="sng" dirty="0"/>
              <a:t>Oman oppimisen arviointi</a:t>
            </a:r>
          </a:p>
          <a:p>
            <a:pPr>
              <a:buNone/>
            </a:pPr>
            <a:r>
              <a:rPr lang="fi-FI" dirty="0"/>
              <a:t>Mitä opin?</a:t>
            </a:r>
          </a:p>
          <a:p>
            <a:pPr>
              <a:buNone/>
            </a:pPr>
            <a:r>
              <a:rPr lang="fi-FI" dirty="0"/>
              <a:t>Oma aktiivisuus?</a:t>
            </a:r>
          </a:p>
          <a:p>
            <a:pPr>
              <a:buNone/>
            </a:pPr>
            <a:r>
              <a:rPr lang="fi-FI" dirty="0"/>
              <a:t>Mihin olit tyytyväinen omassa työskentelyssäsi kurssilla?</a:t>
            </a:r>
          </a:p>
          <a:p>
            <a:pPr>
              <a:buNone/>
            </a:pPr>
            <a:r>
              <a:rPr lang="fi-FI" dirty="0"/>
              <a:t>Mitä </a:t>
            </a:r>
            <a:r>
              <a:rPr lang="fi-FI"/>
              <a:t>tekisit toisin?</a:t>
            </a:r>
            <a:endParaRPr lang="fi-FI" dirty="0"/>
          </a:p>
          <a:p>
            <a:pPr>
              <a:buNone/>
            </a:pPr>
            <a:endParaRPr lang="fi-FI" dirty="0"/>
          </a:p>
          <a:p>
            <a:pPr>
              <a:buNone/>
            </a:pPr>
            <a:endParaRPr lang="fi-FI" dirty="0"/>
          </a:p>
          <a:p>
            <a:pPr>
              <a:buNone/>
            </a:pPr>
            <a:endParaRPr lang="fi-FI"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Mitä tarkoittaa?</a:t>
            </a:r>
          </a:p>
        </p:txBody>
      </p:sp>
      <p:sp>
        <p:nvSpPr>
          <p:cNvPr id="3" name="Sisällön paikkamerkki 2"/>
          <p:cNvSpPr>
            <a:spLocks noGrp="1"/>
          </p:cNvSpPr>
          <p:nvPr>
            <p:ph sz="quarter" idx="1"/>
          </p:nvPr>
        </p:nvSpPr>
        <p:spPr/>
        <p:txBody>
          <a:bodyPr/>
          <a:lstStyle/>
          <a:p>
            <a:endParaRPr lang="fi-FI" dirty="0"/>
          </a:p>
          <a:p>
            <a:endParaRPr lang="fi-FI" dirty="0"/>
          </a:p>
          <a:p>
            <a:r>
              <a:rPr lang="fi-FI" dirty="0"/>
              <a:t>Ammattietiikka?</a:t>
            </a:r>
          </a:p>
          <a:p>
            <a:endParaRPr lang="fi-FI" dirty="0"/>
          </a:p>
        </p:txBody>
      </p:sp>
      <p:pic>
        <p:nvPicPr>
          <p:cNvPr id="4" name="Kuva 3" descr="Unbalanced_scales.svg.png"/>
          <p:cNvPicPr>
            <a:picLocks noChangeAspect="1"/>
          </p:cNvPicPr>
          <p:nvPr/>
        </p:nvPicPr>
        <p:blipFill>
          <a:blip r:embed="rId2" cstate="print"/>
          <a:stretch>
            <a:fillRect/>
          </a:stretch>
        </p:blipFill>
        <p:spPr>
          <a:xfrm>
            <a:off x="5220072" y="3140968"/>
            <a:ext cx="2898197" cy="256490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404</TotalTime>
  <Words>4104</Words>
  <Application>Microsoft Office PowerPoint</Application>
  <PresentationFormat>Näytössä katseltava diaesitys (4:3)</PresentationFormat>
  <Paragraphs>544</Paragraphs>
  <Slides>89</Slides>
  <Notes>2</Notes>
  <HiddenSlides>0</HiddenSlides>
  <MMClips>0</MMClips>
  <ScaleCrop>false</ScaleCrop>
  <HeadingPairs>
    <vt:vector size="6" baseType="variant">
      <vt:variant>
        <vt:lpstr>Käytetyt fontit</vt:lpstr>
      </vt:variant>
      <vt:variant>
        <vt:i4>9</vt:i4>
      </vt:variant>
      <vt:variant>
        <vt:lpstr>Teema</vt:lpstr>
      </vt:variant>
      <vt:variant>
        <vt:i4>1</vt:i4>
      </vt:variant>
      <vt:variant>
        <vt:lpstr>Dian otsikot</vt:lpstr>
      </vt:variant>
      <vt:variant>
        <vt:i4>89</vt:i4>
      </vt:variant>
    </vt:vector>
  </HeadingPairs>
  <TitlesOfParts>
    <vt:vector size="99" baseType="lpstr">
      <vt:lpstr>Aptos</vt:lpstr>
      <vt:lpstr>Arial</vt:lpstr>
      <vt:lpstr>Calibri</vt:lpstr>
      <vt:lpstr>Courier New</vt:lpstr>
      <vt:lpstr>Franklin Gothic Book</vt:lpstr>
      <vt:lpstr>Perpetua</vt:lpstr>
      <vt:lpstr>Roboto</vt:lpstr>
      <vt:lpstr>Wingdings</vt:lpstr>
      <vt:lpstr>Wingdings 2</vt:lpstr>
      <vt:lpstr>Equity</vt:lpstr>
      <vt:lpstr>1.1 Toimintaa ohjaava lainsäädäntö, määräykset ja ohjeet 1,5 osp</vt:lpstr>
      <vt:lpstr>PowerPoint-esitys</vt:lpstr>
      <vt:lpstr>Tehtävät</vt:lpstr>
      <vt:lpstr>Mitä tarkoittaa?</vt:lpstr>
      <vt:lpstr>Varhaiskasvatus</vt:lpstr>
      <vt:lpstr>Mitä tarkoittaa?</vt:lpstr>
      <vt:lpstr> Mitä löydän Finlexistä?</vt:lpstr>
      <vt:lpstr> Lait ja asetukset</vt:lpstr>
      <vt:lpstr>Mitä tarkoittaa?</vt:lpstr>
      <vt:lpstr>PowerPoint-esitys</vt:lpstr>
      <vt:lpstr>Varhaiskasvatus</vt:lpstr>
      <vt:lpstr>PowerPoint-esitys</vt:lpstr>
      <vt:lpstr>Alan keskeiset käsitteet</vt:lpstr>
      <vt:lpstr>Ammattiryhmät</vt:lpstr>
      <vt:lpstr>PowerPoint-esitys</vt:lpstr>
      <vt:lpstr>1.9.2018 lähtien</vt:lpstr>
      <vt:lpstr>Päiväkodissa…</vt:lpstr>
      <vt:lpstr>PowerPoint-esitys</vt:lpstr>
      <vt:lpstr>Perhepäivähoidossa…</vt:lpstr>
      <vt:lpstr>Varhaiskasvatussuunnitelman perusteet (VASU)</vt:lpstr>
      <vt:lpstr>Tervetuloa lapsesi varhaiskasvatussuunnitelmakeskusteluun</vt:lpstr>
      <vt:lpstr>Alan keskeiset käsitteet</vt:lpstr>
      <vt:lpstr>YK:n lapsen oikeuksien sopimus</vt:lpstr>
      <vt:lpstr>Kysymyksiä</vt:lpstr>
      <vt:lpstr>Varhaiskasvatuslaki</vt:lpstr>
      <vt:lpstr>Varhaiskasvatuslaki 540/2018</vt:lpstr>
      <vt:lpstr>Varhaiskasvatuslaki ja suurimmat muutokset aiempaan verrattuna 1.8.2016 lähtien</vt:lpstr>
      <vt:lpstr>… ja lisää muutoksia</vt:lpstr>
      <vt:lpstr>PowerPoint-esitys</vt:lpstr>
      <vt:lpstr>Mitä on lastensuojelu?</vt:lpstr>
      <vt:lpstr>PowerPoint-esitys</vt:lpstr>
      <vt:lpstr>PowerPoint-esitys</vt:lpstr>
      <vt:lpstr>PowerPoint-esitys</vt:lpstr>
      <vt:lpstr>Huoli lapsesta  (Mahkonen, S. 2015. Varhaiskasvatuslaki. Edita.)</vt:lpstr>
      <vt:lpstr>PowerPoint-esitys</vt:lpstr>
      <vt:lpstr>Väliintulot</vt:lpstr>
      <vt:lpstr>Lastensuojeluilmoitus </vt:lpstr>
      <vt:lpstr>PowerPoint-esitys</vt:lpstr>
      <vt:lpstr>Yhteydenotto poliisiin </vt:lpstr>
      <vt:lpstr>Lastensuojeluilmoitus</vt:lpstr>
      <vt:lpstr>PowerPoint-esitys</vt:lpstr>
      <vt:lpstr>Milloin on tehtävä lastensuojeluilmoitus?</vt:lpstr>
      <vt:lpstr>PowerPoint-esitys</vt:lpstr>
      <vt:lpstr>PowerPoint-esitys</vt:lpstr>
      <vt:lpstr>Kuka voi tehdä lastensuojeluilmoituksen?</vt:lpstr>
      <vt:lpstr>Velvollisuus tehdä lastensuojeluilmoitus</vt:lpstr>
      <vt:lpstr>PowerPoint-esitys</vt:lpstr>
      <vt:lpstr>PowerPoint-esitys</vt:lpstr>
      <vt:lpstr>PowerPoint-esitys</vt:lpstr>
      <vt:lpstr>PowerPoint-esitys</vt:lpstr>
      <vt:lpstr>Ammattieettiset ohjeet ja sopimukset</vt:lpstr>
      <vt:lpstr>Tehtävä</vt:lpstr>
      <vt:lpstr>PowerPoint-esitys</vt:lpstr>
      <vt:lpstr>Yhteinen purku </vt:lpstr>
      <vt:lpstr>PowerPoint-esitys</vt:lpstr>
      <vt:lpstr>Lastenohjaajan etiikka </vt:lpstr>
      <vt:lpstr>  Kasvatus-, ohjaus ja opetusalan eettiset periaatteet</vt:lpstr>
      <vt:lpstr>PowerPoint-esitys</vt:lpstr>
      <vt:lpstr>PowerPoint-esitys</vt:lpstr>
      <vt:lpstr>PowerPoint-esitys</vt:lpstr>
      <vt:lpstr>PowerPoint-esitys</vt:lpstr>
      <vt:lpstr>Ryhmätyönä</vt:lpstr>
      <vt:lpstr>Työajan noudattaminen, asiallinen käytös, puhelinkäyttäytyminen,</vt:lpstr>
      <vt:lpstr>Ammattietiikka </vt:lpstr>
      <vt:lpstr>Ammatillisuus lastenohjaajan työssä</vt:lpstr>
      <vt:lpstr>Ammatillinen käyttäytyminen</vt:lpstr>
      <vt:lpstr>Sisäisen yrittäjyyden periaatteet </vt:lpstr>
      <vt:lpstr>Oman työn merkitys</vt:lpstr>
      <vt:lpstr>Lapsen hakeminen päivähoidosta</vt:lpstr>
      <vt:lpstr>Kun lasta haetaan päihtyneenä</vt:lpstr>
      <vt:lpstr>Kun lasta ei haeta päivähoidosta</vt:lpstr>
      <vt:lpstr>Lausuntojen antaminen lapsista</vt:lpstr>
      <vt:lpstr>Työntekijän oikeudet, velvollisuudet ja vastuut</vt:lpstr>
      <vt:lpstr>Työympäristön työsuojelumääräykset</vt:lpstr>
      <vt:lpstr>Tehtävä</vt:lpstr>
      <vt:lpstr>Salassapito-, vaitiolo-, tietosuoja- ja tietoturvaohjeet</vt:lpstr>
      <vt:lpstr>PowerPoint-esitys</vt:lpstr>
      <vt:lpstr>Salassapito ja tietosuoja varhaiskasvatuksessa</vt:lpstr>
      <vt:lpstr>PowerPoint-esitys</vt:lpstr>
      <vt:lpstr>Mitä tietosuoja tarkoittaa?</vt:lpstr>
      <vt:lpstr>Lastenohjaajan vastuu</vt:lpstr>
      <vt:lpstr>Esimerkkitilanteita</vt:lpstr>
      <vt:lpstr>Salassapito-, vaitiolo-, tietosuoja- ja tietoturvaohjeet</vt:lpstr>
      <vt:lpstr>Aiheet/ryhmät</vt:lpstr>
      <vt:lpstr>Varhaiskasvatuksen ilmoitusvelvollisuus</vt:lpstr>
      <vt:lpstr>Sosiaalihuoltolain huoli-ilmoitus</vt:lpstr>
      <vt:lpstr>PowerPoint-esitys</vt:lpstr>
      <vt:lpstr>Tasa-arvo- ja yhdenvertaisuuslaki </vt:lpstr>
      <vt:lpstr>Arvioi kurssi / arvioi omaa toimintaasi ja oppimistasi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Toimintaa ohjaava lainsäädäntö, määräykset ja ohjeet 1,5 osp</dc:title>
  <dc:creator>Timo Mykkänen</dc:creator>
  <cp:lastModifiedBy>Timo Mykkänen</cp:lastModifiedBy>
  <cp:revision>34</cp:revision>
  <dcterms:created xsi:type="dcterms:W3CDTF">2024-08-06T07:24:36Z</dcterms:created>
  <dcterms:modified xsi:type="dcterms:W3CDTF">2025-11-10T09:19:56Z</dcterms:modified>
</cp:coreProperties>
</file>