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3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1" d="100"/>
          <a:sy n="51" d="100"/>
        </p:scale>
        <p:origin x="547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etala Titta" userId="S::titta.hietala@vesanto.fi::048f7f73-cb5a-4ce2-9194-ac03a49fb27d" providerId="AD" clId="Web-{D212231B-FBB1-46E5-9918-5EE66900D76C}"/>
    <pc:docChg chg="addSld modSld sldOrd">
      <pc:chgData name="Hietala Titta" userId="S::titta.hietala@vesanto.fi::048f7f73-cb5a-4ce2-9194-ac03a49fb27d" providerId="AD" clId="Web-{D212231B-FBB1-46E5-9918-5EE66900D76C}" dt="2018-12-17T11:36:41.713" v="140" actId="20577"/>
      <pc:docMkLst>
        <pc:docMk/>
      </pc:docMkLst>
      <pc:sldChg chg="delSp modSp new">
        <pc:chgData name="Hietala Titta" userId="S::titta.hietala@vesanto.fi::048f7f73-cb5a-4ce2-9194-ac03a49fb27d" providerId="AD" clId="Web-{D212231B-FBB1-46E5-9918-5EE66900D76C}" dt="2018-12-17T11:36:32.775" v="138" actId="20577"/>
        <pc:sldMkLst>
          <pc:docMk/>
          <pc:sldMk cId="2183265984" sldId="262"/>
        </pc:sldMkLst>
        <pc:spChg chg="del">
          <ac:chgData name="Hietala Titta" userId="S::titta.hietala@vesanto.fi::048f7f73-cb5a-4ce2-9194-ac03a49fb27d" providerId="AD" clId="Web-{D212231B-FBB1-46E5-9918-5EE66900D76C}" dt="2018-12-17T11:33:57.948" v="108"/>
          <ac:spMkLst>
            <pc:docMk/>
            <pc:sldMk cId="2183265984" sldId="262"/>
            <ac:spMk id="2" creationId="{BE1098E4-401E-485F-AC9C-95D844E5E6DC}"/>
          </ac:spMkLst>
        </pc:spChg>
        <pc:spChg chg="mod">
          <ac:chgData name="Hietala Titta" userId="S::titta.hietala@vesanto.fi::048f7f73-cb5a-4ce2-9194-ac03a49fb27d" providerId="AD" clId="Web-{D212231B-FBB1-46E5-9918-5EE66900D76C}" dt="2018-12-17T11:36:32.775" v="138" actId="20577"/>
          <ac:spMkLst>
            <pc:docMk/>
            <pc:sldMk cId="2183265984" sldId="262"/>
            <ac:spMk id="3" creationId="{73911234-3249-42E2-9D20-FF0B804C89EE}"/>
          </ac:spMkLst>
        </pc:spChg>
      </pc:sldChg>
      <pc:sldChg chg="modSp new mod ord setBg">
        <pc:chgData name="Hietala Titta" userId="S::titta.hietala@vesanto.fi::048f7f73-cb5a-4ce2-9194-ac03a49fb27d" providerId="AD" clId="Web-{D212231B-FBB1-46E5-9918-5EE66900D76C}" dt="2018-12-17T11:35:54.541" v="131"/>
        <pc:sldMkLst>
          <pc:docMk/>
          <pc:sldMk cId="3384340007" sldId="263"/>
        </pc:sldMkLst>
        <pc:spChg chg="mod">
          <ac:chgData name="Hietala Titta" userId="S::titta.hietala@vesanto.fi::048f7f73-cb5a-4ce2-9194-ac03a49fb27d" providerId="AD" clId="Web-{D212231B-FBB1-46E5-9918-5EE66900D76C}" dt="2018-12-17T11:35:15.197" v="126" actId="20577"/>
          <ac:spMkLst>
            <pc:docMk/>
            <pc:sldMk cId="3384340007" sldId="263"/>
            <ac:spMk id="2" creationId="{01B74AFF-C41E-4408-A22D-09A0DBFF80D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F9F-1CD7-3C46-ABA3-66FBB9141AD5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143D-C7CB-A442-810D-17DEFF89D4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0923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F9F-1CD7-3C46-ABA3-66FBB9141AD5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143D-C7CB-A442-810D-17DEFF89D4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6831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F9F-1CD7-3C46-ABA3-66FBB9141AD5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143D-C7CB-A442-810D-17DEFF89D4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4260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F9F-1CD7-3C46-ABA3-66FBB9141AD5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143D-C7CB-A442-810D-17DEFF89D4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3027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F9F-1CD7-3C46-ABA3-66FBB9141AD5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143D-C7CB-A442-810D-17DEFF89D4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4674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F9F-1CD7-3C46-ABA3-66FBB9141AD5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143D-C7CB-A442-810D-17DEFF89D4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0140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F9F-1CD7-3C46-ABA3-66FBB9141AD5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143D-C7CB-A442-810D-17DEFF89D4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893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F9F-1CD7-3C46-ABA3-66FBB9141AD5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143D-C7CB-A442-810D-17DEFF89D4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9566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F9F-1CD7-3C46-ABA3-66FBB9141AD5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143D-C7CB-A442-810D-17DEFF89D4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913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F9F-1CD7-3C46-ABA3-66FBB9141AD5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143D-C7CB-A442-810D-17DEFF89D4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97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F9F-1CD7-3C46-ABA3-66FBB9141AD5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143D-C7CB-A442-810D-17DEFF89D4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0958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9DF9F-1CD7-3C46-ABA3-66FBB9141AD5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E143D-C7CB-A442-810D-17DEFF89D4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1348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B74AFF-C41E-4408-A22D-09A0DBFF80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5400" b="1" dirty="0">
                <a:cs typeface="Calibri"/>
              </a:rPr>
              <a:t>Humen giljotiini</a:t>
            </a:r>
            <a:endParaRPr lang="fi-FI" sz="5400" b="1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2A2BD8F-9120-4A65-BDAF-8ECA197F3F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4340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11654"/>
            <a:ext cx="8229600" cy="1549200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Jaottele seuraavat väitteet sisältönsä perusteella kahteen luokkaan</a:t>
            </a:r>
          </a:p>
        </p:txBody>
      </p:sp>
      <p:sp>
        <p:nvSpPr>
          <p:cNvPr id="4" name="Suorakulmio 3"/>
          <p:cNvSpPr/>
          <p:nvPr/>
        </p:nvSpPr>
        <p:spPr>
          <a:xfrm rot="646910">
            <a:off x="3728498" y="1853942"/>
            <a:ext cx="2128999" cy="685005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chemeClr val="tx1"/>
                </a:solidFill>
              </a:rPr>
              <a:t>Ulkona sataa. </a:t>
            </a:r>
          </a:p>
        </p:txBody>
      </p:sp>
      <p:sp>
        <p:nvSpPr>
          <p:cNvPr id="5" name="Suorakulmio 4"/>
          <p:cNvSpPr/>
          <p:nvPr/>
        </p:nvSpPr>
        <p:spPr>
          <a:xfrm rot="20537508">
            <a:off x="281389" y="2073237"/>
            <a:ext cx="2874726" cy="1047607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Ystäväni ovat todella arvokkaita. </a:t>
            </a:r>
          </a:p>
        </p:txBody>
      </p:sp>
      <p:sp>
        <p:nvSpPr>
          <p:cNvPr id="7" name="Suorakulmio 6"/>
          <p:cNvSpPr/>
          <p:nvPr/>
        </p:nvSpPr>
        <p:spPr>
          <a:xfrm rot="769728">
            <a:off x="5776939" y="3944105"/>
            <a:ext cx="3083470" cy="1056674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Ystäväni ovat minulle todella arvokkaita. </a:t>
            </a:r>
          </a:p>
        </p:txBody>
      </p:sp>
      <p:sp>
        <p:nvSpPr>
          <p:cNvPr id="8" name="Suorakulmio 7"/>
          <p:cNvSpPr/>
          <p:nvPr/>
        </p:nvSpPr>
        <p:spPr>
          <a:xfrm rot="268561">
            <a:off x="351366" y="5357304"/>
            <a:ext cx="3991812" cy="1047607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Ihmisten pitäisi lahjoittaa enemmän luonnonsuojeluun.</a:t>
            </a:r>
          </a:p>
        </p:txBody>
      </p:sp>
      <p:sp>
        <p:nvSpPr>
          <p:cNvPr id="9" name="Suorakulmio 8"/>
          <p:cNvSpPr/>
          <p:nvPr/>
        </p:nvSpPr>
        <p:spPr>
          <a:xfrm rot="471379">
            <a:off x="230846" y="4020589"/>
            <a:ext cx="3168576" cy="1047607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Lukiossa opitaan uusia tietoja ja taitoja. </a:t>
            </a:r>
          </a:p>
        </p:txBody>
      </p:sp>
      <p:sp>
        <p:nvSpPr>
          <p:cNvPr id="10" name="Suorakulmio 9"/>
          <p:cNvSpPr/>
          <p:nvPr/>
        </p:nvSpPr>
        <p:spPr>
          <a:xfrm rot="21237034">
            <a:off x="4866585" y="5456021"/>
            <a:ext cx="3398999" cy="1047607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Mies teki väärin </a:t>
            </a:r>
          </a:p>
          <a:p>
            <a:pPr algn="ctr"/>
            <a:r>
              <a:rPr lang="fi-FI" sz="2400" i="1" dirty="0">
                <a:solidFill>
                  <a:srgbClr val="000000"/>
                </a:solidFill>
              </a:rPr>
              <a:t>lyödessään ohikulkijaa.</a:t>
            </a:r>
          </a:p>
        </p:txBody>
      </p:sp>
      <p:sp>
        <p:nvSpPr>
          <p:cNvPr id="11" name="Suorakulmio 10"/>
          <p:cNvSpPr/>
          <p:nvPr/>
        </p:nvSpPr>
        <p:spPr>
          <a:xfrm rot="21396493">
            <a:off x="1843566" y="3091165"/>
            <a:ext cx="2921000" cy="1047606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Johannes kävi eilen elokuvissa. </a:t>
            </a:r>
          </a:p>
        </p:txBody>
      </p:sp>
      <p:sp>
        <p:nvSpPr>
          <p:cNvPr id="12" name="Suorakulmio 11"/>
          <p:cNvSpPr/>
          <p:nvPr/>
        </p:nvSpPr>
        <p:spPr>
          <a:xfrm rot="20504829">
            <a:off x="3673633" y="4280403"/>
            <a:ext cx="2294429" cy="1056674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Isoäitini asuu Tampereella. </a:t>
            </a:r>
          </a:p>
        </p:txBody>
      </p:sp>
      <p:sp>
        <p:nvSpPr>
          <p:cNvPr id="13" name="Suorakulmio 12"/>
          <p:cNvSpPr/>
          <p:nvPr/>
        </p:nvSpPr>
        <p:spPr>
          <a:xfrm rot="21127943">
            <a:off x="6942669" y="2095500"/>
            <a:ext cx="1933604" cy="105290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Kaurapuuro on pahaa. </a:t>
            </a:r>
          </a:p>
        </p:txBody>
      </p:sp>
      <p:sp>
        <p:nvSpPr>
          <p:cNvPr id="14" name="Suorakulmio 13"/>
          <p:cNvSpPr/>
          <p:nvPr/>
        </p:nvSpPr>
        <p:spPr>
          <a:xfrm rot="471818">
            <a:off x="4971433" y="2682542"/>
            <a:ext cx="2208772" cy="105290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Liisa on hyvä ihminen. </a:t>
            </a:r>
          </a:p>
        </p:txBody>
      </p:sp>
    </p:spTree>
    <p:extLst>
      <p:ext uri="{BB962C8B-B14F-4D97-AF65-F5344CB8AC3E}">
        <p14:creationId xmlns:p14="http://schemas.microsoft.com/office/powerpoint/2010/main" val="2890299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911234-3249-42E2-9D20-FF0B804C8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36917"/>
            <a:ext cx="8229600" cy="548924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>
                <a:solidFill>
                  <a:srgbClr val="002060"/>
                </a:solidFill>
                <a:cs typeface="Calibri"/>
              </a:rPr>
              <a:t>SIN</a:t>
            </a:r>
          </a:p>
          <a:p>
            <a:pPr marL="0" indent="0">
              <a:buNone/>
            </a:pPr>
            <a:r>
              <a:rPr lang="fi-FI" dirty="0">
                <a:solidFill>
                  <a:srgbClr val="002060"/>
                </a:solidFill>
                <a:cs typeface="Calibri"/>
              </a:rPr>
              <a:t>Deskriptiivinen / </a:t>
            </a:r>
            <a:r>
              <a:rPr lang="fi-FI" u="sng" dirty="0">
                <a:solidFill>
                  <a:srgbClr val="002060"/>
                </a:solidFill>
                <a:cs typeface="Calibri"/>
              </a:rPr>
              <a:t>kuvaileva</a:t>
            </a:r>
            <a:r>
              <a:rPr lang="fi-FI" dirty="0">
                <a:solidFill>
                  <a:srgbClr val="002060"/>
                </a:solidFill>
                <a:cs typeface="Calibri"/>
              </a:rPr>
              <a:t> väite</a:t>
            </a: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solidFill>
                  <a:srgbClr val="C00000"/>
                </a:solidFill>
                <a:cs typeface="Calibri"/>
              </a:rPr>
              <a:t>PUN</a:t>
            </a:r>
          </a:p>
          <a:p>
            <a:pPr marL="0" indent="0">
              <a:buNone/>
            </a:pPr>
            <a:r>
              <a:rPr lang="fi-FI" u="sng" dirty="0">
                <a:solidFill>
                  <a:srgbClr val="C00000"/>
                </a:solidFill>
                <a:cs typeface="Calibri"/>
              </a:rPr>
              <a:t>Arvioiva</a:t>
            </a:r>
            <a:r>
              <a:rPr lang="fi-FI" dirty="0">
                <a:solidFill>
                  <a:srgbClr val="C00000"/>
                </a:solidFill>
                <a:cs typeface="Calibri"/>
              </a:rPr>
              <a:t> väite (normatiivinen /arvoväite tai preskriptiivinen / toimintaan kehottava väite)</a:t>
            </a:r>
          </a:p>
        </p:txBody>
      </p:sp>
    </p:spTree>
    <p:extLst>
      <p:ext uri="{BB962C8B-B14F-4D97-AF65-F5344CB8AC3E}">
        <p14:creationId xmlns:p14="http://schemas.microsoft.com/office/powerpoint/2010/main" val="2183265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11654"/>
            <a:ext cx="8229600" cy="1549200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Jaottele seuraavat väitteet sisältönsä perusteella kahteen luokkaan</a:t>
            </a:r>
          </a:p>
        </p:txBody>
      </p:sp>
      <p:sp>
        <p:nvSpPr>
          <p:cNvPr id="4" name="Suorakulmio 3"/>
          <p:cNvSpPr/>
          <p:nvPr/>
        </p:nvSpPr>
        <p:spPr>
          <a:xfrm rot="646910">
            <a:off x="3728498" y="1853942"/>
            <a:ext cx="2128999" cy="68500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chemeClr val="tx1"/>
                </a:solidFill>
              </a:rPr>
              <a:t>Ulkona sataa. </a:t>
            </a:r>
          </a:p>
        </p:txBody>
      </p:sp>
      <p:sp>
        <p:nvSpPr>
          <p:cNvPr id="5" name="Suorakulmio 4"/>
          <p:cNvSpPr/>
          <p:nvPr/>
        </p:nvSpPr>
        <p:spPr>
          <a:xfrm rot="20537508">
            <a:off x="281389" y="2073237"/>
            <a:ext cx="2874726" cy="104760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Ystäväni ovat todella arvokkaita. </a:t>
            </a:r>
          </a:p>
        </p:txBody>
      </p:sp>
      <p:sp>
        <p:nvSpPr>
          <p:cNvPr id="7" name="Suorakulmio 6"/>
          <p:cNvSpPr/>
          <p:nvPr/>
        </p:nvSpPr>
        <p:spPr>
          <a:xfrm rot="769728">
            <a:off x="5776939" y="3944105"/>
            <a:ext cx="3083470" cy="105667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Ystäväni ovat minulle todella arvokkaita. </a:t>
            </a:r>
          </a:p>
        </p:txBody>
      </p:sp>
      <p:sp>
        <p:nvSpPr>
          <p:cNvPr id="8" name="Suorakulmio 7"/>
          <p:cNvSpPr/>
          <p:nvPr/>
        </p:nvSpPr>
        <p:spPr>
          <a:xfrm rot="268561">
            <a:off x="351366" y="5357304"/>
            <a:ext cx="3991812" cy="1047607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Ihmisten pitäisi lahjoittaa enemmän luonnonsuojeluun.</a:t>
            </a:r>
          </a:p>
        </p:txBody>
      </p:sp>
      <p:sp>
        <p:nvSpPr>
          <p:cNvPr id="9" name="Suorakulmio 8"/>
          <p:cNvSpPr/>
          <p:nvPr/>
        </p:nvSpPr>
        <p:spPr>
          <a:xfrm rot="471379">
            <a:off x="230846" y="4020589"/>
            <a:ext cx="3168576" cy="1047607"/>
          </a:xfrm>
          <a:prstGeom prst="rect">
            <a:avLst/>
          </a:prstGeom>
          <a:solidFill>
            <a:srgbClr val="558ED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Lukiossa opitaan uusia tietoja ja taitoja. </a:t>
            </a:r>
          </a:p>
        </p:txBody>
      </p:sp>
      <p:sp>
        <p:nvSpPr>
          <p:cNvPr id="10" name="Suorakulmio 9"/>
          <p:cNvSpPr/>
          <p:nvPr/>
        </p:nvSpPr>
        <p:spPr>
          <a:xfrm rot="21237034">
            <a:off x="4866585" y="5456021"/>
            <a:ext cx="3398999" cy="1047607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Mies teki väärin </a:t>
            </a:r>
          </a:p>
          <a:p>
            <a:pPr algn="ctr"/>
            <a:r>
              <a:rPr lang="fi-FI" sz="2400" i="1" dirty="0">
                <a:solidFill>
                  <a:srgbClr val="000000"/>
                </a:solidFill>
              </a:rPr>
              <a:t>lyödessään ohikulkijaa.</a:t>
            </a:r>
          </a:p>
        </p:txBody>
      </p:sp>
      <p:sp>
        <p:nvSpPr>
          <p:cNvPr id="11" name="Suorakulmio 10"/>
          <p:cNvSpPr/>
          <p:nvPr/>
        </p:nvSpPr>
        <p:spPr>
          <a:xfrm rot="21396493">
            <a:off x="1843566" y="3091165"/>
            <a:ext cx="2921000" cy="1047606"/>
          </a:xfrm>
          <a:prstGeom prst="rect">
            <a:avLst/>
          </a:prstGeom>
          <a:solidFill>
            <a:srgbClr val="558ED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Johannes kävi eilen elokuvissa. </a:t>
            </a:r>
          </a:p>
        </p:txBody>
      </p:sp>
      <p:sp>
        <p:nvSpPr>
          <p:cNvPr id="12" name="Suorakulmio 11"/>
          <p:cNvSpPr/>
          <p:nvPr/>
        </p:nvSpPr>
        <p:spPr>
          <a:xfrm rot="20504829">
            <a:off x="3673633" y="4280403"/>
            <a:ext cx="2294429" cy="1056674"/>
          </a:xfrm>
          <a:prstGeom prst="rect">
            <a:avLst/>
          </a:prstGeom>
          <a:solidFill>
            <a:srgbClr val="558ED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Isoäitini asuu Tampereella. </a:t>
            </a:r>
          </a:p>
        </p:txBody>
      </p:sp>
      <p:sp>
        <p:nvSpPr>
          <p:cNvPr id="13" name="Suorakulmio 12"/>
          <p:cNvSpPr/>
          <p:nvPr/>
        </p:nvSpPr>
        <p:spPr>
          <a:xfrm rot="21127943">
            <a:off x="6942669" y="2095500"/>
            <a:ext cx="1933604" cy="1052901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Kaurapuuro on pahaa. </a:t>
            </a:r>
          </a:p>
        </p:txBody>
      </p:sp>
      <p:sp>
        <p:nvSpPr>
          <p:cNvPr id="14" name="Suorakulmio 13"/>
          <p:cNvSpPr/>
          <p:nvPr/>
        </p:nvSpPr>
        <p:spPr>
          <a:xfrm rot="471818">
            <a:off x="4971433" y="2682542"/>
            <a:ext cx="2208772" cy="1052901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Liisa on hyvä ihminen. </a:t>
            </a:r>
          </a:p>
        </p:txBody>
      </p:sp>
    </p:spTree>
    <p:extLst>
      <p:ext uri="{BB962C8B-B14F-4D97-AF65-F5344CB8AC3E}">
        <p14:creationId xmlns:p14="http://schemas.microsoft.com/office/powerpoint/2010/main" val="1750998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11654"/>
            <a:ext cx="8229600" cy="1549200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Jaottele seuraavat väitteet sisältönsä perusteella kahteen luokkaan</a:t>
            </a:r>
          </a:p>
        </p:txBody>
      </p:sp>
      <p:sp>
        <p:nvSpPr>
          <p:cNvPr id="4" name="Suorakulmio 3"/>
          <p:cNvSpPr/>
          <p:nvPr/>
        </p:nvSpPr>
        <p:spPr>
          <a:xfrm rot="646910">
            <a:off x="3728498" y="1853942"/>
            <a:ext cx="2128999" cy="685005"/>
          </a:xfrm>
          <a:prstGeom prst="rect">
            <a:avLst/>
          </a:prstGeom>
          <a:solidFill>
            <a:srgbClr val="558ED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Ulkona sataa. </a:t>
            </a:r>
          </a:p>
        </p:txBody>
      </p:sp>
      <p:sp>
        <p:nvSpPr>
          <p:cNvPr id="5" name="Suorakulmio 4"/>
          <p:cNvSpPr/>
          <p:nvPr/>
        </p:nvSpPr>
        <p:spPr>
          <a:xfrm rot="20537508">
            <a:off x="281389" y="2073237"/>
            <a:ext cx="2874726" cy="1047607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Ystäväni ovat todella arvokkaita. </a:t>
            </a:r>
          </a:p>
        </p:txBody>
      </p:sp>
      <p:sp>
        <p:nvSpPr>
          <p:cNvPr id="7" name="Suorakulmio 6"/>
          <p:cNvSpPr/>
          <p:nvPr/>
        </p:nvSpPr>
        <p:spPr>
          <a:xfrm rot="769728">
            <a:off x="5776939" y="3944105"/>
            <a:ext cx="3083470" cy="1056674"/>
          </a:xfrm>
          <a:prstGeom prst="rect">
            <a:avLst/>
          </a:prstGeom>
          <a:solidFill>
            <a:srgbClr val="558ED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Ystäväni ovat minulle todella arvokkaita. </a:t>
            </a:r>
          </a:p>
        </p:txBody>
      </p:sp>
      <p:sp>
        <p:nvSpPr>
          <p:cNvPr id="8" name="Suorakulmio 7"/>
          <p:cNvSpPr/>
          <p:nvPr/>
        </p:nvSpPr>
        <p:spPr>
          <a:xfrm rot="268561">
            <a:off x="351366" y="5357304"/>
            <a:ext cx="3991812" cy="1047607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Ihmisten pitäisi lahjoittaa enemmän luonnonsuojeluun.</a:t>
            </a:r>
          </a:p>
        </p:txBody>
      </p:sp>
      <p:sp>
        <p:nvSpPr>
          <p:cNvPr id="9" name="Suorakulmio 8"/>
          <p:cNvSpPr/>
          <p:nvPr/>
        </p:nvSpPr>
        <p:spPr>
          <a:xfrm rot="471379">
            <a:off x="230846" y="4020589"/>
            <a:ext cx="3168576" cy="1047607"/>
          </a:xfrm>
          <a:prstGeom prst="rect">
            <a:avLst/>
          </a:prstGeom>
          <a:solidFill>
            <a:srgbClr val="558ED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Lukiossa opitaan uusia tietoja ja taitoja. </a:t>
            </a:r>
          </a:p>
        </p:txBody>
      </p:sp>
      <p:sp>
        <p:nvSpPr>
          <p:cNvPr id="10" name="Suorakulmio 9"/>
          <p:cNvSpPr/>
          <p:nvPr/>
        </p:nvSpPr>
        <p:spPr>
          <a:xfrm rot="21237034">
            <a:off x="4866585" y="5456021"/>
            <a:ext cx="3398999" cy="1047607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Mies teki väärin </a:t>
            </a:r>
          </a:p>
          <a:p>
            <a:pPr algn="ctr"/>
            <a:r>
              <a:rPr lang="fi-FI" sz="2400" i="1" dirty="0">
                <a:solidFill>
                  <a:srgbClr val="000000"/>
                </a:solidFill>
              </a:rPr>
              <a:t>lyödessään ohikulkijaa.</a:t>
            </a:r>
          </a:p>
        </p:txBody>
      </p:sp>
      <p:sp>
        <p:nvSpPr>
          <p:cNvPr id="11" name="Suorakulmio 10"/>
          <p:cNvSpPr/>
          <p:nvPr/>
        </p:nvSpPr>
        <p:spPr>
          <a:xfrm rot="21396493">
            <a:off x="1843566" y="3091165"/>
            <a:ext cx="2921000" cy="1047606"/>
          </a:xfrm>
          <a:prstGeom prst="rect">
            <a:avLst/>
          </a:prstGeom>
          <a:solidFill>
            <a:srgbClr val="558ED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Johannes kävi eilen elokuvissa. </a:t>
            </a:r>
          </a:p>
        </p:txBody>
      </p:sp>
      <p:sp>
        <p:nvSpPr>
          <p:cNvPr id="12" name="Suorakulmio 11"/>
          <p:cNvSpPr/>
          <p:nvPr/>
        </p:nvSpPr>
        <p:spPr>
          <a:xfrm rot="20504829">
            <a:off x="3673633" y="4280403"/>
            <a:ext cx="2294429" cy="1056674"/>
          </a:xfrm>
          <a:prstGeom prst="rect">
            <a:avLst/>
          </a:prstGeom>
          <a:solidFill>
            <a:srgbClr val="558ED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Isoäitini asuu Tampereella. </a:t>
            </a:r>
          </a:p>
        </p:txBody>
      </p:sp>
      <p:sp>
        <p:nvSpPr>
          <p:cNvPr id="13" name="Suorakulmio 12"/>
          <p:cNvSpPr/>
          <p:nvPr/>
        </p:nvSpPr>
        <p:spPr>
          <a:xfrm rot="21127943">
            <a:off x="6942669" y="2095500"/>
            <a:ext cx="1933604" cy="1052901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Kaurapuuro on pahaa. </a:t>
            </a:r>
          </a:p>
        </p:txBody>
      </p:sp>
      <p:sp>
        <p:nvSpPr>
          <p:cNvPr id="14" name="Suorakulmio 13"/>
          <p:cNvSpPr/>
          <p:nvPr/>
        </p:nvSpPr>
        <p:spPr>
          <a:xfrm rot="471818">
            <a:off x="4971433" y="2682542"/>
            <a:ext cx="2208772" cy="1052901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i="1" dirty="0">
                <a:solidFill>
                  <a:srgbClr val="000000"/>
                </a:solidFill>
              </a:rPr>
              <a:t>Liisa on hyvä ihminen. </a:t>
            </a:r>
          </a:p>
        </p:txBody>
      </p:sp>
    </p:spTree>
    <p:extLst>
      <p:ext uri="{BB962C8B-B14F-4D97-AF65-F5344CB8AC3E}">
        <p14:creationId xmlns:p14="http://schemas.microsoft.com/office/powerpoint/2010/main" val="964709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605" y="1769528"/>
            <a:ext cx="8229600" cy="452596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fi-FI" b="1" dirty="0">
                <a:solidFill>
                  <a:srgbClr val="558ED5"/>
                </a:solidFill>
              </a:rPr>
              <a:t>(1)</a:t>
            </a:r>
            <a:r>
              <a:rPr lang="fi-FI" b="1" dirty="0">
                <a:solidFill>
                  <a:srgbClr val="E46C0A"/>
                </a:solidFill>
              </a:rPr>
              <a:t> </a:t>
            </a:r>
            <a:r>
              <a:rPr lang="fi-FI" dirty="0"/>
              <a:t>Jos Tarja Halonen on Suomen tasavallan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dirty="0"/>
              <a:t>      presidentti, niin Suomen tasavallan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dirty="0"/>
              <a:t>      presidentti on nainen.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(2)</a:t>
            </a:r>
            <a:r>
              <a:rPr lang="fi-FI" b="1" dirty="0">
                <a:solidFill>
                  <a:srgbClr val="E46C0A"/>
                </a:solidFill>
              </a:rPr>
              <a:t> </a:t>
            </a:r>
            <a:r>
              <a:rPr lang="fi-FI" dirty="0"/>
              <a:t>Tarja Halonen on Suomen tasavallan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dirty="0"/>
              <a:t>      presidentti.</a:t>
            </a:r>
          </a:p>
          <a:p>
            <a:pPr marL="0" indent="0">
              <a:spcBef>
                <a:spcPts val="0"/>
              </a:spcBef>
              <a:buNone/>
            </a:pPr>
            <a:endParaRPr lang="fi-FI" sz="1200" dirty="0"/>
          </a:p>
          <a:p>
            <a:pPr marL="0" indent="0">
              <a:spcBef>
                <a:spcPts val="0"/>
              </a:spcBef>
              <a:buNone/>
            </a:pPr>
            <a:r>
              <a:rPr lang="fi-FI" b="1" dirty="0">
                <a:solidFill>
                  <a:srgbClr val="558ED5"/>
                </a:solidFill>
              </a:rPr>
              <a:t>(JP)</a:t>
            </a:r>
            <a:r>
              <a:rPr lang="fi-FI" b="1" dirty="0">
                <a:solidFill>
                  <a:srgbClr val="E46C0A"/>
                </a:solidFill>
              </a:rPr>
              <a:t> </a:t>
            </a:r>
            <a:r>
              <a:rPr lang="fi-FI" dirty="0"/>
              <a:t>Suomen tasavallan presidentti on nainen.</a:t>
            </a:r>
          </a:p>
        </p:txBody>
      </p:sp>
      <p:cxnSp>
        <p:nvCxnSpPr>
          <p:cNvPr id="5" name="Suora yhdysviiva 4"/>
          <p:cNvCxnSpPr/>
          <p:nvPr/>
        </p:nvCxnSpPr>
        <p:spPr>
          <a:xfrm flipV="1">
            <a:off x="827605" y="4381500"/>
            <a:ext cx="7808386" cy="10583"/>
          </a:xfrm>
          <a:prstGeom prst="line">
            <a:avLst/>
          </a:prstGeom>
          <a:ln w="57150" cmpd="sng">
            <a:solidFill>
              <a:srgbClr val="558ED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3552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90026" y="1600200"/>
            <a:ext cx="7226307" cy="4525963"/>
          </a:xfrm>
        </p:spPr>
        <p:txBody>
          <a:bodyPr/>
          <a:lstStyle/>
          <a:p>
            <a:pPr marL="0" indent="0">
              <a:buNone/>
            </a:pPr>
            <a:r>
              <a:rPr lang="fi-FI" b="1" dirty="0">
                <a:solidFill>
                  <a:srgbClr val="558ED5"/>
                </a:solidFill>
              </a:rPr>
              <a:t>(1)</a:t>
            </a:r>
            <a:r>
              <a:rPr lang="fi-FI" b="1" dirty="0">
                <a:solidFill>
                  <a:srgbClr val="E46C0A"/>
                </a:solidFill>
              </a:rPr>
              <a:t> </a:t>
            </a:r>
            <a:r>
              <a:rPr lang="fi-FI" dirty="0"/>
              <a:t>Monet amerikkalaiset ovat ylipainoisia.</a:t>
            </a:r>
          </a:p>
          <a:p>
            <a:pPr marL="0" indent="0">
              <a:buNone/>
            </a:pPr>
            <a:r>
              <a:rPr lang="fi-FI" b="1" dirty="0">
                <a:solidFill>
                  <a:srgbClr val="558ED5"/>
                </a:solidFill>
              </a:rPr>
              <a:t>(2)</a:t>
            </a:r>
            <a:r>
              <a:rPr lang="fi-FI" b="1" dirty="0">
                <a:solidFill>
                  <a:srgbClr val="E46C0A"/>
                </a:solidFill>
              </a:rPr>
              <a:t> </a:t>
            </a:r>
            <a:r>
              <a:rPr lang="fi-FI" dirty="0"/>
              <a:t>Ylipaino kasvattaa diabetekseen sairas-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dirty="0"/>
              <a:t>      </a:t>
            </a:r>
            <a:r>
              <a:rPr lang="fi-FI" dirty="0" err="1"/>
              <a:t>tumisen</a:t>
            </a:r>
            <a:r>
              <a:rPr lang="fi-FI" dirty="0"/>
              <a:t> riskiä.</a:t>
            </a:r>
          </a:p>
          <a:p>
            <a:pPr marL="0" indent="0">
              <a:buNone/>
            </a:pPr>
            <a:endParaRPr lang="fi-FI" sz="800" dirty="0"/>
          </a:p>
          <a:p>
            <a:pPr marL="0" indent="0">
              <a:buNone/>
            </a:pPr>
            <a:r>
              <a:rPr lang="fi-FI" b="1" dirty="0">
                <a:solidFill>
                  <a:srgbClr val="558ED5"/>
                </a:solidFill>
              </a:rPr>
              <a:t>(JP)</a:t>
            </a:r>
            <a:r>
              <a:rPr lang="fi-FI" b="1" dirty="0">
                <a:solidFill>
                  <a:srgbClr val="E46C0A"/>
                </a:solidFill>
              </a:rPr>
              <a:t> </a:t>
            </a:r>
            <a:r>
              <a:rPr lang="fi-FI" dirty="0"/>
              <a:t>Siispä monien amerikkalaisten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dirty="0"/>
              <a:t>        </a:t>
            </a:r>
            <a:r>
              <a:rPr lang="fi-FI" b="1" i="1" dirty="0"/>
              <a:t>pitäisi</a:t>
            </a:r>
            <a:r>
              <a:rPr lang="fi-FI" b="1" dirty="0"/>
              <a:t> </a:t>
            </a:r>
            <a:r>
              <a:rPr lang="fi-FI" dirty="0"/>
              <a:t>laihduttaa.</a:t>
            </a:r>
          </a:p>
        </p:txBody>
      </p:sp>
      <p:cxnSp>
        <p:nvCxnSpPr>
          <p:cNvPr id="5" name="Suora yhdysviiva 4"/>
          <p:cNvCxnSpPr/>
          <p:nvPr/>
        </p:nvCxnSpPr>
        <p:spPr>
          <a:xfrm flipV="1">
            <a:off x="690026" y="3344334"/>
            <a:ext cx="7226307" cy="1"/>
          </a:xfrm>
          <a:prstGeom prst="line">
            <a:avLst/>
          </a:prstGeom>
          <a:ln w="57150" cmpd="sng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Kehänuoli 3"/>
          <p:cNvSpPr/>
          <p:nvPr/>
        </p:nvSpPr>
        <p:spPr>
          <a:xfrm rot="7498222">
            <a:off x="6575602" y="2187076"/>
            <a:ext cx="2059666" cy="2314516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0213650"/>
              <a:gd name="adj5" fmla="val 125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6" name="Tekstiruutu 5"/>
          <p:cNvSpPr txBox="1"/>
          <p:nvPr/>
        </p:nvSpPr>
        <p:spPr>
          <a:xfrm>
            <a:off x="7852453" y="1950934"/>
            <a:ext cx="13444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b="1" cap="small" dirty="0">
                <a:solidFill>
                  <a:srgbClr val="FF0000"/>
                </a:solidFill>
              </a:rPr>
              <a:t>Johtopäätös </a:t>
            </a:r>
          </a:p>
          <a:p>
            <a:pPr algn="ctr"/>
            <a:r>
              <a:rPr lang="fi-FI" b="1" cap="small" dirty="0">
                <a:solidFill>
                  <a:srgbClr val="FF0000"/>
                </a:solidFill>
              </a:rPr>
              <a:t>ei seuraa!</a:t>
            </a:r>
          </a:p>
        </p:txBody>
      </p:sp>
      <p:sp>
        <p:nvSpPr>
          <p:cNvPr id="7" name="Sisällön paikkamerkki 2"/>
          <p:cNvSpPr txBox="1">
            <a:spLocks/>
          </p:cNvSpPr>
          <p:nvPr/>
        </p:nvSpPr>
        <p:spPr>
          <a:xfrm>
            <a:off x="457200" y="4731279"/>
            <a:ext cx="8229600" cy="6338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fi-FI" dirty="0"/>
              <a:t>Tarvitaan jokin normatiivinen lisäoletus kuten:</a:t>
            </a:r>
            <a:endParaRPr lang="fi-FI" i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" name="Suorakulmio 7"/>
          <p:cNvSpPr/>
          <p:nvPr/>
        </p:nvSpPr>
        <p:spPr>
          <a:xfrm>
            <a:off x="540930" y="5473946"/>
            <a:ext cx="8065979" cy="908854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>
                <a:solidFill>
                  <a:srgbClr val="000000"/>
                </a:solidFill>
              </a:rPr>
              <a:t>Diabetekseen sairastumisen riski </a:t>
            </a:r>
            <a:r>
              <a:rPr lang="fi-FI" sz="2800" b="1" i="1" dirty="0">
                <a:solidFill>
                  <a:srgbClr val="000000"/>
                </a:solidFill>
              </a:rPr>
              <a:t>pitäisi</a:t>
            </a:r>
            <a:r>
              <a:rPr lang="fi-FI" sz="2800" dirty="0">
                <a:solidFill>
                  <a:srgbClr val="000000"/>
                </a:solidFill>
              </a:rPr>
              <a:t> minimoida.</a:t>
            </a:r>
          </a:p>
          <a:p>
            <a:pPr algn="ctr"/>
            <a:endParaRPr lang="fi-FI" sz="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357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8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259</Words>
  <Application>Microsoft Office PowerPoint</Application>
  <PresentationFormat>Näytössä katseltava diaesitys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Office-teema</vt:lpstr>
      <vt:lpstr>Humen giljotiini</vt:lpstr>
      <vt:lpstr>Jaottele seuraavat väitteet sisältönsä perusteella kahteen luokkaan</vt:lpstr>
      <vt:lpstr>PowerPoint-esitys</vt:lpstr>
      <vt:lpstr>Jaottele seuraavat väitteet sisältönsä perusteella kahteen luokkaan</vt:lpstr>
      <vt:lpstr>Jaottele seuraavat väitteet sisältönsä perusteella kahteen luokkaan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Jaottele seuraavat väitteet sisältönsä perusteella kahteen luokkaan</dc:title>
  <dc:creator>Ilmari Hirvonen</dc:creator>
  <cp:lastModifiedBy>Titta Hietala</cp:lastModifiedBy>
  <cp:revision>50</cp:revision>
  <dcterms:created xsi:type="dcterms:W3CDTF">2016-08-22T05:48:28Z</dcterms:created>
  <dcterms:modified xsi:type="dcterms:W3CDTF">2018-12-17T11:36:42Z</dcterms:modified>
</cp:coreProperties>
</file>